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678" r:id="rId4"/>
    <p:sldMasterId id="2147484728" r:id="rId5"/>
  </p:sldMasterIdLst>
  <p:notesMasterIdLst>
    <p:notesMasterId r:id="rId111"/>
  </p:notesMasterIdLst>
  <p:handoutMasterIdLst>
    <p:handoutMasterId r:id="rId112"/>
  </p:handoutMasterIdLst>
  <p:sldIdLst>
    <p:sldId id="2970" r:id="rId6"/>
    <p:sldId id="4574" r:id="rId7"/>
    <p:sldId id="257" r:id="rId8"/>
    <p:sldId id="4566" r:id="rId9"/>
    <p:sldId id="267" r:id="rId10"/>
    <p:sldId id="4558" r:id="rId11"/>
    <p:sldId id="261" r:id="rId12"/>
    <p:sldId id="4430" r:id="rId13"/>
    <p:sldId id="268" r:id="rId14"/>
    <p:sldId id="4569" r:id="rId15"/>
    <p:sldId id="4544" r:id="rId16"/>
    <p:sldId id="4577" r:id="rId17"/>
    <p:sldId id="4546" r:id="rId18"/>
    <p:sldId id="4567" r:id="rId19"/>
    <p:sldId id="4547" r:id="rId20"/>
    <p:sldId id="4548" r:id="rId21"/>
    <p:sldId id="4171" r:id="rId22"/>
    <p:sldId id="4545" r:id="rId23"/>
    <p:sldId id="3023" r:id="rId24"/>
    <p:sldId id="4571" r:id="rId25"/>
    <p:sldId id="4405" r:id="rId26"/>
    <p:sldId id="4931" r:id="rId27"/>
    <p:sldId id="4932" r:id="rId28"/>
    <p:sldId id="2692" r:id="rId29"/>
    <p:sldId id="2861" r:id="rId30"/>
    <p:sldId id="3345" r:id="rId31"/>
    <p:sldId id="2766" r:id="rId32"/>
    <p:sldId id="2767" r:id="rId33"/>
    <p:sldId id="2969" r:id="rId34"/>
    <p:sldId id="4115" r:id="rId35"/>
    <p:sldId id="3348" r:id="rId36"/>
    <p:sldId id="4410" r:id="rId37"/>
    <p:sldId id="4425" r:id="rId38"/>
    <p:sldId id="4426" r:id="rId39"/>
    <p:sldId id="4557" r:id="rId40"/>
    <p:sldId id="4432" r:id="rId41"/>
    <p:sldId id="4537" r:id="rId42"/>
    <p:sldId id="4555" r:id="rId43"/>
    <p:sldId id="4556" r:id="rId44"/>
    <p:sldId id="4538" r:id="rId45"/>
    <p:sldId id="4539" r:id="rId46"/>
    <p:sldId id="4900" r:id="rId47"/>
    <p:sldId id="4901" r:id="rId48"/>
    <p:sldId id="4564" r:id="rId49"/>
    <p:sldId id="4565" r:id="rId50"/>
    <p:sldId id="4553" r:id="rId51"/>
    <p:sldId id="2880" r:id="rId52"/>
    <p:sldId id="4579" r:id="rId53"/>
    <p:sldId id="2962" r:id="rId54"/>
    <p:sldId id="4407" r:id="rId55"/>
    <p:sldId id="2725" r:id="rId56"/>
    <p:sldId id="2730" r:id="rId57"/>
    <p:sldId id="4559" r:id="rId58"/>
    <p:sldId id="4302" r:id="rId59"/>
    <p:sldId id="3101" r:id="rId60"/>
    <p:sldId id="3537" r:id="rId61"/>
    <p:sldId id="4575" r:id="rId62"/>
    <p:sldId id="4406" r:id="rId63"/>
    <p:sldId id="4578" r:id="rId64"/>
    <p:sldId id="3704" r:id="rId65"/>
    <p:sldId id="3706" r:id="rId66"/>
    <p:sldId id="3709" r:id="rId67"/>
    <p:sldId id="3708" r:id="rId68"/>
    <p:sldId id="2928" r:id="rId69"/>
    <p:sldId id="4409" r:id="rId70"/>
    <p:sldId id="3710" r:id="rId71"/>
    <p:sldId id="3711" r:id="rId72"/>
    <p:sldId id="3712" r:id="rId73"/>
    <p:sldId id="3720" r:id="rId74"/>
    <p:sldId id="2007" r:id="rId75"/>
    <p:sldId id="3713" r:id="rId76"/>
    <p:sldId id="3714" r:id="rId77"/>
    <p:sldId id="3374" r:id="rId78"/>
    <p:sldId id="3707" r:id="rId79"/>
    <p:sldId id="3718" r:id="rId80"/>
    <p:sldId id="2881" r:id="rId81"/>
    <p:sldId id="2882" r:id="rId82"/>
    <p:sldId id="2883" r:id="rId83"/>
    <p:sldId id="2887" r:id="rId84"/>
    <p:sldId id="2888" r:id="rId85"/>
    <p:sldId id="2898" r:id="rId86"/>
    <p:sldId id="2899" r:id="rId87"/>
    <p:sldId id="2900" r:id="rId88"/>
    <p:sldId id="2918" r:id="rId89"/>
    <p:sldId id="2921" r:id="rId90"/>
    <p:sldId id="4562" r:id="rId91"/>
    <p:sldId id="4561" r:id="rId92"/>
    <p:sldId id="4580" r:id="rId93"/>
    <p:sldId id="4414" r:id="rId94"/>
    <p:sldId id="4421" r:id="rId95"/>
    <p:sldId id="3009" r:id="rId96"/>
    <p:sldId id="3010" r:id="rId97"/>
    <p:sldId id="2479" r:id="rId98"/>
    <p:sldId id="2480" r:id="rId99"/>
    <p:sldId id="3717" r:id="rId100"/>
    <p:sldId id="3719" r:id="rId101"/>
    <p:sldId id="2482" r:id="rId102"/>
    <p:sldId id="2483" r:id="rId103"/>
    <p:sldId id="4415" r:id="rId104"/>
    <p:sldId id="3011" r:id="rId105"/>
    <p:sldId id="3012" r:id="rId106"/>
    <p:sldId id="3013" r:id="rId107"/>
    <p:sldId id="3014" r:id="rId108"/>
    <p:sldId id="3015" r:id="rId109"/>
    <p:sldId id="4563" r:id="rId110"/>
  </p:sldIdLst>
  <p:sldSz cx="9906000" cy="6858000" type="A4"/>
  <p:notesSz cx="6735763" cy="9866313"/>
  <p:defaultTextStyle>
    <a:defPPr>
      <a:defRPr lang="ja-JP"/>
    </a:defPPr>
    <a:lvl1pPr algn="l" rtl="0" fontAlgn="base">
      <a:spcBef>
        <a:spcPct val="0"/>
      </a:spcBef>
      <a:spcAft>
        <a:spcPct val="0"/>
      </a:spcAft>
      <a:defRPr kumimoji="1" sz="1200"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FFFF"/>
    <a:srgbClr val="005493"/>
    <a:srgbClr val="0000CC"/>
    <a:srgbClr val="FF9300"/>
    <a:srgbClr val="FFD579"/>
    <a:srgbClr val="00FF99"/>
    <a:srgbClr val="8EFA00"/>
    <a:srgbClr val="99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003" autoAdjust="0"/>
    <p:restoredTop sz="96197" autoAdjust="0"/>
  </p:normalViewPr>
  <p:slideViewPr>
    <p:cSldViewPr>
      <p:cViewPr varScale="1">
        <p:scale>
          <a:sx n="101" d="100"/>
          <a:sy n="101" d="100"/>
        </p:scale>
        <p:origin x="400" y="184"/>
      </p:cViewPr>
      <p:guideLst>
        <p:guide orient="horz" pos="2160"/>
        <p:guide pos="3121"/>
      </p:guideLst>
    </p:cSldViewPr>
  </p:slideViewPr>
  <p:outlineViewPr>
    <p:cViewPr>
      <p:scale>
        <a:sx n="33" d="100"/>
        <a:sy n="33" d="100"/>
      </p:scale>
      <p:origin x="0" y="735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handoutMaster" Target="handoutMasters/handout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presProps" Target="pres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19032" cy="492780"/>
          </a:xfrm>
          <a:prstGeom prst="rect">
            <a:avLst/>
          </a:prstGeom>
        </p:spPr>
        <p:txBody>
          <a:bodyPr vert="horz" lIns="90645" tIns="45323" rIns="90645" bIns="45323"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15226" y="1"/>
            <a:ext cx="2919032" cy="492780"/>
          </a:xfrm>
          <a:prstGeom prst="rect">
            <a:avLst/>
          </a:prstGeom>
        </p:spPr>
        <p:txBody>
          <a:bodyPr vert="horz" lIns="90645" tIns="45323" rIns="90645" bIns="45323" rtlCol="0"/>
          <a:lstStyle>
            <a:lvl1pPr algn="r">
              <a:defRPr sz="1200"/>
            </a:lvl1pPr>
          </a:lstStyle>
          <a:p>
            <a:pPr>
              <a:defRPr/>
            </a:pPr>
            <a:fld id="{EE6FBA28-A1AE-4C36-BCA0-654D79111960}" type="datetimeFigureOut">
              <a:rPr lang="ja-JP" altLang="en-US"/>
              <a:pPr>
                <a:defRPr/>
              </a:pPr>
              <a:t>2023/9/24</a:t>
            </a:fld>
            <a:endParaRPr lang="ja-JP" altLang="en-US"/>
          </a:p>
        </p:txBody>
      </p:sp>
      <p:sp>
        <p:nvSpPr>
          <p:cNvPr id="4" name="フッター プレースホルダ 3"/>
          <p:cNvSpPr>
            <a:spLocks noGrp="1"/>
          </p:cNvSpPr>
          <p:nvPr>
            <p:ph type="ftr" sz="quarter" idx="2"/>
          </p:nvPr>
        </p:nvSpPr>
        <p:spPr>
          <a:xfrm>
            <a:off x="0" y="9372003"/>
            <a:ext cx="2919032" cy="492780"/>
          </a:xfrm>
          <a:prstGeom prst="rect">
            <a:avLst/>
          </a:prstGeom>
        </p:spPr>
        <p:txBody>
          <a:bodyPr vert="horz" lIns="90645" tIns="45323" rIns="90645" bIns="45323"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5226" y="9372003"/>
            <a:ext cx="2919032" cy="492780"/>
          </a:xfrm>
          <a:prstGeom prst="rect">
            <a:avLst/>
          </a:prstGeom>
        </p:spPr>
        <p:txBody>
          <a:bodyPr vert="horz" lIns="90645" tIns="45323" rIns="90645" bIns="45323" rtlCol="0" anchor="b"/>
          <a:lstStyle>
            <a:lvl1pPr algn="r">
              <a:defRPr sz="1200"/>
            </a:lvl1pPr>
          </a:lstStyle>
          <a:p>
            <a:pPr>
              <a:defRPr/>
            </a:pPr>
            <a:fld id="{F5CDDE59-BE9B-4D2A-8ADD-502EC06031C5}" type="slidenum">
              <a:rPr lang="ja-JP" altLang="en-US"/>
              <a:pPr>
                <a:defRPr/>
              </a:pPr>
              <a:t>‹#›</a:t>
            </a:fld>
            <a:endParaRPr lang="ja-JP" altLang="en-US"/>
          </a:p>
        </p:txBody>
      </p:sp>
    </p:spTree>
    <p:extLst>
      <p:ext uri="{BB962C8B-B14F-4D97-AF65-F5344CB8AC3E}">
        <p14:creationId xmlns:p14="http://schemas.microsoft.com/office/powerpoint/2010/main" val="11823313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2917526" cy="492780"/>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defTabSz="909601">
              <a:defRPr>
                <a:ea typeface="ＭＳ Ｐゴシック" pitchFamily="50" charset="-128"/>
              </a:defRPr>
            </a:lvl1pPr>
          </a:lstStyle>
          <a:p>
            <a:pPr>
              <a:defRPr/>
            </a:pPr>
            <a:endParaRPr lang="en-US" altLang="ja-JP"/>
          </a:p>
        </p:txBody>
      </p:sp>
      <p:sp>
        <p:nvSpPr>
          <p:cNvPr id="15363" name="Rectangle 3"/>
          <p:cNvSpPr>
            <a:spLocks noGrp="1" noChangeArrowheads="1"/>
          </p:cNvSpPr>
          <p:nvPr>
            <p:ph type="dt" idx="1"/>
          </p:nvPr>
        </p:nvSpPr>
        <p:spPr bwMode="auto">
          <a:xfrm>
            <a:off x="3816731" y="1"/>
            <a:ext cx="2917526" cy="492780"/>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algn="r" defTabSz="909601">
              <a:defRPr>
                <a:ea typeface="ＭＳ Ｐゴシック" pitchFamily="50" charset="-128"/>
              </a:defRPr>
            </a:lvl1pPr>
          </a:lstStyle>
          <a:p>
            <a:pPr>
              <a:defRPr/>
            </a:pPr>
            <a:endParaRPr lang="en-US" altLang="ja-JP"/>
          </a:p>
        </p:txBody>
      </p:sp>
      <p:sp>
        <p:nvSpPr>
          <p:cNvPr id="49156" name="Rectangle 4"/>
          <p:cNvSpPr>
            <a:spLocks noGrp="1" noRot="1" noChangeAspect="1" noChangeArrowheads="1" noTextEdit="1"/>
          </p:cNvSpPr>
          <p:nvPr>
            <p:ph type="sldImg" idx="2"/>
          </p:nvPr>
        </p:nvSpPr>
        <p:spPr bwMode="auto">
          <a:xfrm>
            <a:off x="698500" y="739775"/>
            <a:ext cx="534035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74782" y="4686002"/>
            <a:ext cx="5386201" cy="4441141"/>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5366" name="Rectangle 6"/>
          <p:cNvSpPr>
            <a:spLocks noGrp="1" noChangeArrowheads="1"/>
          </p:cNvSpPr>
          <p:nvPr>
            <p:ph type="ftr" sz="quarter" idx="4"/>
          </p:nvPr>
        </p:nvSpPr>
        <p:spPr bwMode="auto">
          <a:xfrm>
            <a:off x="0" y="9372003"/>
            <a:ext cx="2917526" cy="492780"/>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defTabSz="909601">
              <a:defRPr>
                <a:ea typeface="ＭＳ Ｐゴシック" pitchFamily="50" charset="-128"/>
              </a:defRPr>
            </a:lvl1pPr>
          </a:lstStyle>
          <a:p>
            <a:pPr>
              <a:defRPr/>
            </a:pPr>
            <a:endParaRPr lang="en-US" altLang="ja-JP"/>
          </a:p>
        </p:txBody>
      </p:sp>
      <p:sp>
        <p:nvSpPr>
          <p:cNvPr id="15367" name="Rectangle 7"/>
          <p:cNvSpPr>
            <a:spLocks noGrp="1" noChangeArrowheads="1"/>
          </p:cNvSpPr>
          <p:nvPr>
            <p:ph type="sldNum" sz="quarter" idx="5"/>
          </p:nvPr>
        </p:nvSpPr>
        <p:spPr bwMode="auto">
          <a:xfrm>
            <a:off x="3816731" y="9372003"/>
            <a:ext cx="2917526" cy="492780"/>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algn="r" defTabSz="909601">
              <a:defRPr>
                <a:ea typeface="ＭＳ Ｐゴシック" pitchFamily="50" charset="-128"/>
              </a:defRPr>
            </a:lvl1pPr>
          </a:lstStyle>
          <a:p>
            <a:pPr>
              <a:defRPr/>
            </a:pPr>
            <a:fld id="{E838F0BB-FE81-4C5E-BCAD-2EE10E505864}" type="slidenum">
              <a:rPr lang="en-US" altLang="ja-JP"/>
              <a:pPr>
                <a:defRPr/>
              </a:pPr>
              <a:t>‹#›</a:t>
            </a:fld>
            <a:endParaRPr lang="en-US" altLang="ja-JP"/>
          </a:p>
        </p:txBody>
      </p:sp>
    </p:spTree>
    <p:extLst>
      <p:ext uri="{BB962C8B-B14F-4D97-AF65-F5344CB8AC3E}">
        <p14:creationId xmlns:p14="http://schemas.microsoft.com/office/powerpoint/2010/main" val="68725321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561" algn="l" defTabSz="914224" rtl="0" eaLnBrk="1" latinLnBrk="0" hangingPunct="1">
      <a:defRPr kumimoji="1" sz="1200" kern="1200">
        <a:solidFill>
          <a:schemeClr val="tx1"/>
        </a:solidFill>
        <a:latin typeface="+mn-lt"/>
        <a:ea typeface="+mn-ea"/>
        <a:cs typeface="+mn-cs"/>
      </a:defRPr>
    </a:lvl6pPr>
    <a:lvl7pPr marL="2742674" algn="l" defTabSz="914224" rtl="0" eaLnBrk="1" latinLnBrk="0" hangingPunct="1">
      <a:defRPr kumimoji="1" sz="1200" kern="1200">
        <a:solidFill>
          <a:schemeClr val="tx1"/>
        </a:solidFill>
        <a:latin typeface="+mn-lt"/>
        <a:ea typeface="+mn-ea"/>
        <a:cs typeface="+mn-cs"/>
      </a:defRPr>
    </a:lvl7pPr>
    <a:lvl8pPr marL="3199784" algn="l" defTabSz="914224" rtl="0" eaLnBrk="1" latinLnBrk="0" hangingPunct="1">
      <a:defRPr kumimoji="1" sz="1200" kern="1200">
        <a:solidFill>
          <a:schemeClr val="tx1"/>
        </a:solidFill>
        <a:latin typeface="+mn-lt"/>
        <a:ea typeface="+mn-ea"/>
        <a:cs typeface="+mn-cs"/>
      </a:defRPr>
    </a:lvl8pPr>
    <a:lvl9pPr marL="3656897" algn="l" defTabSz="91422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MS PGothic" panose="020B0600070205080204" pitchFamily="34" charset="-128"/>
                <a:ea typeface="MS PGothic" panose="020B0600070205080204" pitchFamily="34" charset="-128"/>
              </a:rPr>
              <a:t>障害児支援は</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社会福祉事業であり</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その趣旨に従った支援を提供でき</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責務を果たすことができる</a:t>
            </a:r>
            <a:r>
              <a:rPr lang="en-US" altLang="ja-JP" dirty="0">
                <a:latin typeface="MS PGothic" panose="020B0600070205080204" pitchFamily="34" charset="-128"/>
                <a:ea typeface="MS PGothic" panose="020B0600070205080204" pitchFamily="34" charset="-128"/>
              </a:rPr>
              <a:t>｡</a:t>
            </a:r>
          </a:p>
          <a:p>
            <a:pPr marL="939800" indent="-623888">
              <a:buNone/>
            </a:pPr>
            <a:r>
              <a:rPr lang="ja-JP" altLang="en-US" sz="1050">
                <a:latin typeface="MS PGothic" panose="020B0600070205080204" pitchFamily="34" charset="-128"/>
                <a:ea typeface="MS PGothic" panose="020B0600070205080204" pitchFamily="34" charset="-128"/>
              </a:rPr>
              <a:t>⇒・障害児支援は、児童福祉法では</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サービス</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ではなく</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支援</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であること、社会福祉法では</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社会福祉事業</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であることを確認し、社会福祉事業の目的を理解する</a:t>
            </a:r>
            <a:endParaRPr lang="en-US" altLang="ja-JP" sz="1050" dirty="0">
              <a:latin typeface="MS PGothic" panose="020B0600070205080204" pitchFamily="34" charset="-128"/>
              <a:ea typeface="MS PGothic" panose="020B0600070205080204" pitchFamily="34" charset="-128"/>
            </a:endParaRPr>
          </a:p>
          <a:p>
            <a:r>
              <a:rPr lang="ja-JP" altLang="en-US">
                <a:latin typeface="MS PGothic" panose="020B0600070205080204" pitchFamily="34" charset="-128"/>
                <a:ea typeface="MS PGothic" panose="020B0600070205080204" pitchFamily="34" charset="-128"/>
              </a:rPr>
              <a:t>障害児支援は、子どもの権利条約に基づき、子どもの主体性を尊重した発達の保障であり、個別支援計画や日々の支援に反映させることができる。</a:t>
            </a:r>
            <a:endParaRPr lang="en-US" altLang="ja-JP" dirty="0">
              <a:latin typeface="MS PGothic" panose="020B0600070205080204" pitchFamily="34" charset="-128"/>
              <a:ea typeface="MS PGothic" panose="020B0600070205080204" pitchFamily="34" charset="-128"/>
            </a:endParaRPr>
          </a:p>
          <a:p>
            <a:pPr marL="939800" indent="-623888">
              <a:buNone/>
            </a:pPr>
            <a:r>
              <a:rPr lang="ja-JP" altLang="en-US" sz="1050">
                <a:latin typeface="MS PGothic" panose="020B0600070205080204" pitchFamily="34" charset="-128"/>
                <a:ea typeface="MS PGothic" panose="020B0600070205080204" pitchFamily="34" charset="-128"/>
              </a:rPr>
              <a:t>⇒・子どもの権利条約の概要を知り、障害児も同じ子どもであるという大前提に立っていることを理解する</a:t>
            </a:r>
            <a:endParaRPr lang="en-US" altLang="ja-JP" sz="1050" dirty="0">
              <a:latin typeface="MS PGothic" panose="020B0600070205080204" pitchFamily="34" charset="-128"/>
              <a:ea typeface="MS PGothic" panose="020B0600070205080204" pitchFamily="34" charset="-128"/>
            </a:endParaRPr>
          </a:p>
          <a:p>
            <a:pPr marL="939800" indent="-623888">
              <a:buNone/>
            </a:pPr>
            <a:r>
              <a:rPr lang="ja-JP" altLang="en-US" sz="1050">
                <a:latin typeface="MS PGothic" panose="020B0600070205080204" pitchFamily="34" charset="-128"/>
                <a:ea typeface="MS PGothic" panose="020B0600070205080204" pitchFamily="34" charset="-128"/>
              </a:rPr>
              <a:t>　</a:t>
            </a: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・子どもの「主体性」を尊重できているか、発達的視点に立った支援になっているかを確認する</a:t>
            </a:r>
            <a:endParaRPr lang="en-US" altLang="ja-JP" sz="1050" dirty="0">
              <a:latin typeface="MS PGothic" panose="020B0600070205080204" pitchFamily="34" charset="-128"/>
              <a:ea typeface="MS PGothic" panose="020B0600070205080204" pitchFamily="34" charset="-128"/>
            </a:endParaRPr>
          </a:p>
          <a:p>
            <a:r>
              <a:rPr lang="ja-JP" altLang="en-US" sz="1050">
                <a:latin typeface="MS PGothic" panose="020B0600070205080204" pitchFamily="34" charset="-128"/>
                <a:ea typeface="MS PGothic" panose="020B0600070205080204" pitchFamily="34" charset="-128"/>
              </a:rPr>
              <a:t>障害児支援は</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障害者の権利条約に基づき</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個々の障害や特性に応じて特別に配慮された支援や配慮を行い</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常にソーシャル・インクルージョンを常に意識した個別支援計画の立案と支援ができる</a:t>
            </a:r>
            <a:r>
              <a:rPr lang="en-US" altLang="ja-JP" sz="1050" dirty="0">
                <a:latin typeface="MS PGothic" panose="020B0600070205080204" pitchFamily="34" charset="-128"/>
                <a:ea typeface="MS PGothic" panose="020B0600070205080204" pitchFamily="34" charset="-128"/>
              </a:rPr>
              <a:t>｡</a:t>
            </a:r>
          </a:p>
          <a:p>
            <a:pPr marL="895350" indent="-895350">
              <a:buNone/>
            </a:pPr>
            <a:r>
              <a:rPr lang="ja-JP" altLang="en-US" sz="1050">
                <a:latin typeface="MS PGothic" panose="020B0600070205080204" pitchFamily="34" charset="-128"/>
                <a:ea typeface="MS PGothic" panose="020B0600070205080204" pitchFamily="34" charset="-128"/>
              </a:rPr>
              <a:t>　　　⇒・障害や疾病、発達の特性に応じたかかわり（合理的配慮を含む）をする支援であることを理解する</a:t>
            </a:r>
            <a:endParaRPr lang="en-US" altLang="ja-JP" sz="1050" dirty="0">
              <a:latin typeface="MS PGothic" panose="020B0600070205080204" pitchFamily="34" charset="-128"/>
              <a:ea typeface="MS PGothic" panose="020B0600070205080204" pitchFamily="34" charset="-128"/>
            </a:endParaRPr>
          </a:p>
          <a:p>
            <a:pPr marL="895350" indent="-895350">
              <a:buNone/>
            </a:pP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・ソーシャル・インクルージョンとは何かを正しく理解する</a:t>
            </a:r>
            <a:endParaRPr lang="en-US" altLang="ja-JP" sz="1050" dirty="0">
              <a:latin typeface="MS PGothic" panose="020B0600070205080204" pitchFamily="34" charset="-128"/>
              <a:ea typeface="MS PGothic" panose="020B0600070205080204" pitchFamily="34" charset="-128"/>
            </a:endParaRPr>
          </a:p>
          <a:p>
            <a:r>
              <a:rPr lang="ja-JP" altLang="en-US" sz="1050">
                <a:latin typeface="MS PGothic" panose="020B0600070205080204" pitchFamily="34" charset="-128"/>
                <a:ea typeface="MS PGothic" panose="020B0600070205080204" pitchFamily="34" charset="-128"/>
              </a:rPr>
              <a:t>相談支援事業者及び関係機関との連携も含めて、児童発達支援管理責任者の役割を説明できる。</a:t>
            </a:r>
            <a:endParaRPr lang="en-US" altLang="ja-JP" sz="1050" dirty="0">
              <a:latin typeface="MS PGothic" panose="020B0600070205080204" pitchFamily="34" charset="-128"/>
              <a:ea typeface="MS PGothic" panose="020B0600070205080204" pitchFamily="34" charset="-128"/>
            </a:endParaRPr>
          </a:p>
          <a:p>
            <a:pPr marL="0" indent="0">
              <a:buNone/>
            </a:pPr>
            <a:r>
              <a:rPr lang="ja-JP" altLang="en-US" sz="1050">
                <a:latin typeface="MS PGothic" panose="020B0600070205080204" pitchFamily="34" charset="-128"/>
                <a:ea typeface="MS PGothic" panose="020B0600070205080204" pitchFamily="34" charset="-128"/>
              </a:rPr>
              <a:t>　　　⇒・指定基準の規定を確認する</a:t>
            </a:r>
            <a:endParaRPr lang="en-US" altLang="ja-JP" sz="1050" dirty="0">
              <a:latin typeface="MS PGothic" panose="020B0600070205080204" pitchFamily="34" charset="-128"/>
              <a:ea typeface="MS PGothic" panose="020B0600070205080204" pitchFamily="34" charset="-128"/>
            </a:endParaRPr>
          </a:p>
          <a:p>
            <a:pPr marL="0" indent="0">
              <a:buNone/>
            </a:pPr>
            <a:r>
              <a:rPr lang="ja-JP" altLang="en-US" sz="1050">
                <a:latin typeface="MS PGothic" panose="020B0600070205080204" pitchFamily="34" charset="-128"/>
                <a:ea typeface="MS PGothic" panose="020B0600070205080204" pitchFamily="34" charset="-128"/>
              </a:rPr>
              <a:t>　　　　</a:t>
            </a: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・サービス提供管理責任者との対比から、児童期における支援のポイントを理解する</a:t>
            </a:r>
            <a:endParaRPr lang="en-US" altLang="ja-JP" sz="1050" dirty="0">
              <a:latin typeface="MS PGothic" panose="020B0600070205080204" pitchFamily="34" charset="-128"/>
              <a:ea typeface="MS PGothic" panose="020B0600070205080204" pitchFamily="34" charset="-128"/>
            </a:endParaRPr>
          </a:p>
          <a:p>
            <a:pPr marL="0" indent="0">
              <a:buNone/>
            </a:pPr>
            <a:r>
              <a:rPr lang="ja-JP" altLang="en-US" sz="1050">
                <a:latin typeface="MS PGothic" panose="020B0600070205080204" pitchFamily="34" charset="-128"/>
                <a:ea typeface="MS PGothic" panose="020B0600070205080204" pitchFamily="34" charset="-128"/>
              </a:rPr>
              <a:t>　　　　</a:t>
            </a: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・個別支援計画に関する業務を中核として、支援の内容やスタッフの資質の向上、家族や関係機関との対外的な顔であることを理解する</a:t>
            </a:r>
            <a:endParaRPr lang="en-US" altLang="ja-JP" sz="1050" dirty="0">
              <a:latin typeface="MS PGothic" panose="020B0600070205080204" pitchFamily="34" charset="-128"/>
              <a:ea typeface="MS PGothic" panose="020B0600070205080204" pitchFamily="34" charset="-128"/>
            </a:endParaRPr>
          </a:p>
          <a:p>
            <a:pPr marL="939800" indent="-306388">
              <a:buNone/>
            </a:pPr>
            <a:endParaRPr lang="en-US" altLang="ja-JP" sz="1050" dirty="0">
              <a:latin typeface="MS PGothic" panose="020B0600070205080204" pitchFamily="34" charset="-128"/>
              <a:ea typeface="MS PGothic" panose="020B0600070205080204" pitchFamily="34" charset="-128"/>
            </a:endParaRPr>
          </a:p>
          <a:p>
            <a:pPr marL="939800" indent="-306388">
              <a:buNone/>
            </a:pPr>
            <a:endParaRPr lang="en-US" altLang="ja-JP" sz="1050" dirty="0">
              <a:latin typeface="MS PGothic" panose="020B0600070205080204" pitchFamily="34" charset="-128"/>
              <a:ea typeface="MS PGothic" panose="020B0600070205080204" pitchFamily="34" charset="-128"/>
            </a:endParaRPr>
          </a:p>
          <a:p>
            <a:endParaRPr kumimoji="1" lang="ja-JP" altLang="en-US"/>
          </a:p>
        </p:txBody>
      </p:sp>
    </p:spTree>
    <p:extLst>
      <p:ext uri="{BB962C8B-B14F-4D97-AF65-F5344CB8AC3E}">
        <p14:creationId xmlns:p14="http://schemas.microsoft.com/office/powerpoint/2010/main" val="3421619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0560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4F34ABD-7B54-4E5A-AE89-DD6EE76E9B6D}" type="slidenum">
              <a:rPr kumimoji="1" lang="ja-JP" altLang="en-US" smtClean="0"/>
              <a:t>72</a:t>
            </a:fld>
            <a:endParaRPr kumimoji="1" lang="ja-JP" altLang="en-US"/>
          </a:p>
        </p:txBody>
      </p:sp>
    </p:spTree>
    <p:extLst>
      <p:ext uri="{BB962C8B-B14F-4D97-AF65-F5344CB8AC3E}">
        <p14:creationId xmlns:p14="http://schemas.microsoft.com/office/powerpoint/2010/main" val="3879436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伝えたいのは、個別支援計画にしっかりと書き込まれたものが良い計画ではなく、支援計画を作成する前に、アセスメントに時間をかけたかが大切です。子どもと、家族の現実をよく受けとめた上で、元気になる、少しだけでも前向きになるとぃにはメッセージを入れていくことができたかということです。このスライドは、児童発達ガイドラインをもとにしたガイドライン項目が入っている個別支援計画です。支援の質を高めるために、児童期の研修では、この様式を使っていくことをお勧めします。</a:t>
            </a:r>
          </a:p>
        </p:txBody>
      </p:sp>
      <p:sp>
        <p:nvSpPr>
          <p:cNvPr id="4" name="スライド番号プレースホルダー 3"/>
          <p:cNvSpPr>
            <a:spLocks noGrp="1"/>
          </p:cNvSpPr>
          <p:nvPr>
            <p:ph type="sldNum" sz="quarter" idx="10"/>
          </p:nvPr>
        </p:nvSpPr>
        <p:spPr/>
        <p:txBody>
          <a:bodyPr/>
          <a:lstStyle/>
          <a:p>
            <a:fld id="{F9DF9924-5AE6-4E62-841C-EA3136C117EF}" type="slidenum">
              <a:rPr kumimoji="1" lang="ja-JP" altLang="en-US" smtClean="0"/>
              <a:pPr/>
              <a:t>95</a:t>
            </a:fld>
            <a:endParaRPr kumimoji="1" lang="ja-JP" altLang="en-US"/>
          </a:p>
        </p:txBody>
      </p:sp>
    </p:spTree>
    <p:extLst>
      <p:ext uri="{BB962C8B-B14F-4D97-AF65-F5344CB8AC3E}">
        <p14:creationId xmlns:p14="http://schemas.microsoft.com/office/powerpoint/2010/main" val="200737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81625" cy="3725863"/>
          </a:xfrm>
        </p:spPr>
      </p:sp>
      <p:sp>
        <p:nvSpPr>
          <p:cNvPr id="3" name="Notes Placeholder 2"/>
          <p:cNvSpPr>
            <a:spLocks noGrp="1"/>
          </p:cNvSpPr>
          <p:nvPr>
            <p:ph type="body" idx="1"/>
          </p:nvPr>
        </p:nvSpPr>
        <p:spPr/>
        <p:txBody>
          <a:bodyPr>
            <a:normAutofit/>
          </a:bodyPr>
          <a:lstStyle/>
          <a:p>
            <a:endParaRPr kumimoji="1" lang="ja-JP"/>
          </a:p>
        </p:txBody>
      </p:sp>
      <p:sp>
        <p:nvSpPr>
          <p:cNvPr id="4" name="Slide Number Placeholder 3"/>
          <p:cNvSpPr>
            <a:spLocks noGrp="1"/>
          </p:cNvSpPr>
          <p:nvPr>
            <p:ph type="sldNum" sz="quarter" idx="10"/>
          </p:nvPr>
        </p:nvSpPr>
        <p:spPr/>
        <p:txBody>
          <a:bodyPr/>
          <a:lstStyle/>
          <a:p>
            <a:fld id="{DB5CB03D-52F8-45FC-9D51-CC9AF1B89DEC}" type="slidenum">
              <a:rPr kumimoji="1" lang="en-US" altLang="ja-JP" smtClean="0"/>
              <a:pPr/>
              <a:t>16</a:t>
            </a:fld>
            <a:endParaRPr kumimoji="1" lang="ja-JP"/>
          </a:p>
        </p:txBody>
      </p:sp>
    </p:spTree>
    <p:extLst>
      <p:ext uri="{BB962C8B-B14F-4D97-AF65-F5344CB8AC3E}">
        <p14:creationId xmlns:p14="http://schemas.microsoft.com/office/powerpoint/2010/main" val="282159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r>
              <a:rPr kumimoji="1" lang="ja-JP" altLang="en-US" dirty="0"/>
              <a:t>平成</a:t>
            </a:r>
            <a:r>
              <a:rPr kumimoji="1" lang="en-US" altLang="ja-JP" dirty="0"/>
              <a:t>28</a:t>
            </a:r>
            <a:r>
              <a:rPr kumimoji="1" lang="ja-JP" altLang="en-US" dirty="0"/>
              <a:t>年６月に改正児童福祉法が成立・一部施行されました。</a:t>
            </a:r>
            <a:endParaRPr kumimoji="1" lang="en-US" altLang="ja-JP" dirty="0"/>
          </a:p>
          <a:p>
            <a:r>
              <a:rPr kumimoji="1" lang="ja-JP" altLang="en-US" dirty="0"/>
              <a:t>法施行後</a:t>
            </a:r>
            <a:r>
              <a:rPr kumimoji="1" lang="en-US" altLang="ja-JP" dirty="0"/>
              <a:t>3</a:t>
            </a:r>
            <a:r>
              <a:rPr kumimoji="1" lang="ja-JP" altLang="en-US" dirty="0"/>
              <a:t>年を目途に現状分析と新たな課題への対応を考える検討会が開催され、平成</a:t>
            </a:r>
            <a:r>
              <a:rPr kumimoji="1" lang="en-US" altLang="ja-JP" dirty="0"/>
              <a:t>27</a:t>
            </a:r>
            <a:r>
              <a:rPr kumimoji="1" lang="ja-JP" altLang="en-US" dirty="0"/>
              <a:t>年の報酬改正、放課後等デイサービスガイドラインの策定に繋がりました。</a:t>
            </a:r>
            <a:endParaRPr kumimoji="1" lang="en-US" altLang="ja-JP" dirty="0"/>
          </a:p>
          <a:p>
            <a:r>
              <a:rPr kumimoji="1" lang="ja-JP" altLang="en-US" dirty="0"/>
              <a:t>法律事項については、検討会報告書を元に社会保障審議会障害者部会が開催され、法律改正が行われます。</a:t>
            </a:r>
            <a:endParaRPr kumimoji="1" lang="en-US" altLang="ja-JP" dirty="0"/>
          </a:p>
          <a:p>
            <a:r>
              <a:rPr kumimoji="1" lang="ja-JP" altLang="en-US" dirty="0"/>
              <a:t>今回の法改正は、平成２４年の障害児福祉の抜本的改正後の大きな見直しということになります。</a:t>
            </a:r>
            <a:endParaRPr kumimoji="1" lang="en-US" altLang="ja-JP" dirty="0"/>
          </a:p>
          <a:p>
            <a:r>
              <a:rPr kumimoji="1" lang="ja-JP" altLang="en-US" dirty="0"/>
              <a:t>ポイントは３つ。①谷間だった医療的ケア児に対する支援の強化・充実、②子ども一般施策である社会的養護との連携、③障害児支援の整備を推進する障害児福祉計画の策定義務化です。</a:t>
            </a:r>
            <a:endParaRPr kumimoji="1" lang="en-US" altLang="ja-JP" dirty="0"/>
          </a:p>
          <a:p>
            <a:r>
              <a:rPr kumimoji="1" lang="ja-JP" altLang="en-US" dirty="0"/>
              <a:t>今回の法改正についてお話しする前に、その土台になっている平成２４年度改正の内容、理念についてまず押さえておく必要があると思います。</a:t>
            </a:r>
            <a:endParaRPr kumimoji="1" lang="en-US" altLang="ja-JP" dirty="0"/>
          </a:p>
        </p:txBody>
      </p:sp>
    </p:spTree>
    <p:extLst>
      <p:ext uri="{BB962C8B-B14F-4D97-AF65-F5344CB8AC3E}">
        <p14:creationId xmlns:p14="http://schemas.microsoft.com/office/powerpoint/2010/main" val="167051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r>
              <a:rPr kumimoji="1" lang="ja-JP" altLang="en-US" dirty="0"/>
              <a:t>平成</a:t>
            </a:r>
            <a:r>
              <a:rPr kumimoji="1" lang="en-US" altLang="ja-JP" dirty="0"/>
              <a:t>28</a:t>
            </a:r>
            <a:r>
              <a:rPr kumimoji="1" lang="ja-JP" altLang="en-US" dirty="0"/>
              <a:t>年６月に改正児童福祉法が成立・一部施行されました。</a:t>
            </a:r>
            <a:endParaRPr kumimoji="1" lang="en-US" altLang="ja-JP" dirty="0"/>
          </a:p>
          <a:p>
            <a:r>
              <a:rPr kumimoji="1" lang="ja-JP" altLang="en-US" dirty="0"/>
              <a:t>法施行後</a:t>
            </a:r>
            <a:r>
              <a:rPr kumimoji="1" lang="en-US" altLang="ja-JP" dirty="0"/>
              <a:t>3</a:t>
            </a:r>
            <a:r>
              <a:rPr kumimoji="1" lang="ja-JP" altLang="en-US" dirty="0"/>
              <a:t>年を目途に現状分析と新たな課題への対応を考える検討会が開催され、平成</a:t>
            </a:r>
            <a:r>
              <a:rPr kumimoji="1" lang="en-US" altLang="ja-JP" dirty="0"/>
              <a:t>27</a:t>
            </a:r>
            <a:r>
              <a:rPr kumimoji="1" lang="ja-JP" altLang="en-US" dirty="0"/>
              <a:t>年の報酬改正、放課後等デイサービスガイドラインの策定に繋がりました。</a:t>
            </a:r>
            <a:endParaRPr kumimoji="1" lang="en-US" altLang="ja-JP" dirty="0"/>
          </a:p>
          <a:p>
            <a:r>
              <a:rPr kumimoji="1" lang="ja-JP" altLang="en-US" dirty="0"/>
              <a:t>法律事項については、検討会報告書を元に社会保障審議会障害者部会が開催され、法律改正が行われます。</a:t>
            </a:r>
            <a:endParaRPr kumimoji="1" lang="en-US" altLang="ja-JP" dirty="0"/>
          </a:p>
          <a:p>
            <a:r>
              <a:rPr kumimoji="1" lang="ja-JP" altLang="en-US" dirty="0"/>
              <a:t>今回の法改正は、平成２４年の障害児福祉の抜本的改正後の大きな見直しということになります。</a:t>
            </a:r>
            <a:endParaRPr kumimoji="1" lang="en-US" altLang="ja-JP" dirty="0"/>
          </a:p>
          <a:p>
            <a:r>
              <a:rPr kumimoji="1" lang="ja-JP" altLang="en-US" dirty="0"/>
              <a:t>ポイントは３つ。①谷間だった医療的ケア児に対する支援の強化・充実、②子ども一般施策である社会的養護との連携、③障害児支援の整備を推進する障害児福祉計画の策定義務化です。</a:t>
            </a:r>
            <a:endParaRPr kumimoji="1" lang="en-US" altLang="ja-JP" dirty="0"/>
          </a:p>
          <a:p>
            <a:r>
              <a:rPr kumimoji="1" lang="ja-JP" altLang="en-US" dirty="0"/>
              <a:t>今回の法改正についてお話しする前に、その土台になっている平成２４年度改正の内容、理念についてまず押さえておく必要があると思います。</a:t>
            </a:r>
            <a:endParaRPr kumimoji="1" lang="en-US" altLang="ja-JP" dirty="0"/>
          </a:p>
        </p:txBody>
      </p:sp>
    </p:spTree>
    <p:extLst>
      <p:ext uri="{BB962C8B-B14F-4D97-AF65-F5344CB8AC3E}">
        <p14:creationId xmlns:p14="http://schemas.microsoft.com/office/powerpoint/2010/main" val="299825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142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26765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4008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6043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1955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27"/>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920193-7F62-4B0F-A26E-3C036304FC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9360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D72CE4-16E0-42CE-AF85-3CCA80DAEF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9915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910"/>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910"/>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5A0AF0-5F13-486A-9847-F7AB5E546B5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1835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6"/>
            <a:ext cx="89154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905456-D052-40B3-A063-9B0E6E7F70A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52506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910"/>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1BFF0E-5137-4627-86AA-21EE257611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9374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2023/9/24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7344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2023/9/24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6380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2023/9/24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6733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2023/9/24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8355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2023/9/24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6633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2023/9/24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763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F23906-C28C-47DE-8E4F-A94606051E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0013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2023/9/24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8644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2023/9/24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3015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2023/9/24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988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2023/9/24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7280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2023/9/24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155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02"/>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356F00-DC71-473E-82CD-36AD32941D1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5224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6A93B-25A7-4F55-9C85-6C5A8BB651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4806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D8C76D0-8B61-4937-AB5C-AF8CE3F4F9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5229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EA36B2-2BF2-4778-A334-096F1966A8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9421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2CD0B0-E75C-40CC-B5E5-16CA9DF9565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0185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32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DEB519-43A5-4205-9F20-4A1A0C3FC1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9785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7BBD6C-A4FE-48B5-A03C-414F353369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0856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683501" y="6624638"/>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ea typeface="ＭＳ Ｐゴシック" pitchFamily="50" charset="-128"/>
              </a:defRPr>
            </a:lvl1pPr>
          </a:lstStyle>
          <a:p>
            <a:pPr>
              <a:defRPr/>
            </a:pPr>
            <a:fld id="{418FF292-1B2E-4AB9-B266-833EDFA59E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23177791"/>
      </p:ext>
    </p:extLst>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 id="2147484690" r:id="rId12"/>
    <p:sldLayoutId id="2147484691"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15ED7F3-F69E-4B52-A86D-E4B114A0CE4F}" type="datetimeFigureOut">
              <a:rPr lang="ja-JP" altLang="en-US" smtClean="0">
                <a:solidFill>
                  <a:prstClr val="black">
                    <a:tint val="75000"/>
                  </a:prstClr>
                </a:solidFill>
                <a:latin typeface="Calibri"/>
                <a:ea typeface="ＭＳ Ｐゴシック" panose="020B0600070205080204" pitchFamily="50" charset="-128"/>
              </a:rPr>
              <a:pPr fontAlgn="auto">
                <a:spcBef>
                  <a:spcPts val="0"/>
                </a:spcBef>
                <a:spcAft>
                  <a:spcPts val="0"/>
                </a:spcAft>
              </a:pPr>
              <a:t>2023/9/24</a:t>
            </a:fld>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F3AE4A7-5553-4157-BD2B-CEDFAA1AA3B9}" type="slidenum">
              <a:rPr lang="ja-JP" altLang="en-US" smtClean="0">
                <a:solidFill>
                  <a:prstClr val="black">
                    <a:tint val="75000"/>
                  </a:prstClr>
                </a:solidFill>
                <a:latin typeface="Calibri"/>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38056774"/>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ctrTitle" idx="4294967295"/>
          </p:nvPr>
        </p:nvSpPr>
        <p:spPr>
          <a:xfrm>
            <a:off x="10716" y="1364945"/>
            <a:ext cx="9906000" cy="3049718"/>
          </a:xfrm>
        </p:spPr>
        <p:txBody>
          <a:bodyPr/>
          <a:lstStyle/>
          <a:p>
            <a:pPr>
              <a:spcBef>
                <a:spcPts val="2400"/>
              </a:spcBef>
            </a:pPr>
            <a:r>
              <a:rPr lang="ja-JP" altLang="en-US" sz="6600"/>
              <a:t>児童期における</a:t>
            </a:r>
            <a:br>
              <a:rPr lang="en-US" altLang="ja-JP" sz="6600" dirty="0"/>
            </a:br>
            <a:r>
              <a:rPr lang="ja-JP" altLang="en-US" sz="6600"/>
              <a:t>支援提供の基本姿勢 </a:t>
            </a:r>
            <a:endParaRPr lang="ja-JP" altLang="en-US" dirty="0"/>
          </a:p>
        </p:txBody>
      </p:sp>
      <p:sp>
        <p:nvSpPr>
          <p:cNvPr id="83971" name="Rectangle 3"/>
          <p:cNvSpPr txBox="1">
            <a:spLocks noChangeArrowheads="1"/>
          </p:cNvSpPr>
          <p:nvPr/>
        </p:nvSpPr>
        <p:spPr bwMode="auto">
          <a:xfrm>
            <a:off x="1496616" y="4759256"/>
            <a:ext cx="6934200" cy="1706532"/>
          </a:xfrm>
          <a:prstGeom prst="rect">
            <a:avLst/>
          </a:prstGeom>
          <a:noFill/>
          <a:ln w="9525">
            <a:noFill/>
            <a:miter lim="800000"/>
            <a:headEnd/>
            <a:tailEnd/>
          </a:ln>
        </p:spPr>
        <p:txBody>
          <a:bodyPr lIns="91399" tIns="45701" rIns="91399" bIns="45701"/>
          <a:lstStyle/>
          <a:p>
            <a:pPr algn="ctr">
              <a:lnSpc>
                <a:spcPct val="80000"/>
              </a:lnSpc>
              <a:spcBef>
                <a:spcPct val="20000"/>
              </a:spcBef>
            </a:pPr>
            <a:endParaRPr lang="en-US" altLang="ja-JP" sz="2800" dirty="0"/>
          </a:p>
          <a:p>
            <a:pPr algn="ctr">
              <a:lnSpc>
                <a:spcPct val="80000"/>
              </a:lnSpc>
              <a:spcBef>
                <a:spcPct val="20000"/>
              </a:spcBef>
            </a:pPr>
            <a:r>
              <a:rPr lang="ja-JP" altLang="en-US" sz="2800"/>
              <a:t>全国児童発達支援協議会</a:t>
            </a:r>
            <a:endParaRPr lang="en-US" altLang="ja-JP" sz="900" dirty="0"/>
          </a:p>
          <a:p>
            <a:pPr algn="ctr">
              <a:spcBef>
                <a:spcPts val="1224"/>
              </a:spcBef>
            </a:pPr>
            <a:r>
              <a:rPr lang="ja-JP" altLang="en-US" sz="2800" dirty="0"/>
              <a:t>光真坊　浩史</a:t>
            </a:r>
            <a:endParaRPr lang="ja-JP" altLang="ja-JP" sz="2000" dirty="0"/>
          </a:p>
        </p:txBody>
      </p:sp>
      <p:cxnSp>
        <p:nvCxnSpPr>
          <p:cNvPr id="6" name="直線コネクタ 5"/>
          <p:cNvCxnSpPr/>
          <p:nvPr/>
        </p:nvCxnSpPr>
        <p:spPr bwMode="auto">
          <a:xfrm>
            <a:off x="452407" y="1196752"/>
            <a:ext cx="9001188" cy="1836"/>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7" name="直線コネクタ 6"/>
          <p:cNvCxnSpPr/>
          <p:nvPr/>
        </p:nvCxnSpPr>
        <p:spPr bwMode="auto">
          <a:xfrm>
            <a:off x="452407" y="4723308"/>
            <a:ext cx="9001188" cy="1836"/>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8" name="Rectangle 3"/>
          <p:cNvSpPr txBox="1">
            <a:spLocks noChangeArrowheads="1"/>
          </p:cNvSpPr>
          <p:nvPr/>
        </p:nvSpPr>
        <p:spPr bwMode="auto">
          <a:xfrm>
            <a:off x="992560" y="194613"/>
            <a:ext cx="7766417" cy="680642"/>
          </a:xfrm>
          <a:prstGeom prst="rect">
            <a:avLst/>
          </a:prstGeom>
          <a:noFill/>
          <a:ln w="9525">
            <a:noFill/>
            <a:miter lim="800000"/>
            <a:headEnd/>
            <a:tailEnd/>
          </a:ln>
        </p:spPr>
        <p:txBody>
          <a:bodyPr lIns="91399" tIns="45701" rIns="91399" bIns="45701"/>
          <a:lstStyle/>
          <a:p>
            <a:pPr algn="ctr">
              <a:lnSpc>
                <a:spcPct val="80000"/>
              </a:lnSpc>
              <a:spcBef>
                <a:spcPct val="20000"/>
              </a:spcBef>
            </a:pPr>
            <a:r>
              <a:rPr lang="ja-JP" altLang="en-US" sz="1800"/>
              <a:t>令和５年度サービス管理</a:t>
            </a:r>
            <a:r>
              <a:rPr lang="ja-JP" altLang="en-US" sz="2000"/>
              <a:t>責任者</a:t>
            </a:r>
            <a:r>
              <a:rPr lang="ja-JP" altLang="en-US" sz="1800"/>
              <a:t>・児童発達支援管理責任者指導者養成研修</a:t>
            </a:r>
            <a:endParaRPr lang="en-US" altLang="ja-JP" sz="1800" dirty="0"/>
          </a:p>
          <a:p>
            <a:pPr algn="ctr">
              <a:lnSpc>
                <a:spcPct val="80000"/>
              </a:lnSpc>
              <a:spcBef>
                <a:spcPct val="20000"/>
              </a:spcBef>
            </a:pPr>
            <a:r>
              <a:rPr lang="ja-JP" altLang="en-US" sz="1800"/>
              <a:t>専門コース別研修：障害児支援</a:t>
            </a:r>
            <a:endParaRPr lang="ja-JP" altLang="en-US" sz="18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338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1" y="188640"/>
            <a:ext cx="9505056" cy="721486"/>
          </a:xfrm>
        </p:spPr>
        <p:txBody>
          <a:bodyPr>
            <a:noAutofit/>
          </a:bodyPr>
          <a:lstStyle/>
          <a:p>
            <a:pPr algn="ctr"/>
            <a:r>
              <a:rPr lang="ja-JP" altLang="en-US" u="sng"/>
              <a:t>法令遵守（コンプライアンス）の重要性</a:t>
            </a:r>
            <a:endParaRPr lang="ja-JP" altLang="en-US" u="sng" dirty="0"/>
          </a:p>
        </p:txBody>
      </p:sp>
      <p:sp>
        <p:nvSpPr>
          <p:cNvPr id="3" name="コンテンツ プレースホルダー 2"/>
          <p:cNvSpPr>
            <a:spLocks noGrp="1"/>
          </p:cNvSpPr>
          <p:nvPr>
            <p:ph idx="1"/>
          </p:nvPr>
        </p:nvSpPr>
        <p:spPr>
          <a:xfrm>
            <a:off x="93203" y="1045698"/>
            <a:ext cx="9612325" cy="5623662"/>
          </a:xfrm>
        </p:spPr>
        <p:txBody>
          <a:bodyPr>
            <a:noAutofit/>
          </a:bodyPr>
          <a:lstStyle/>
          <a:p>
            <a:pPr marL="254100" indent="0">
              <a:buNone/>
            </a:pPr>
            <a:r>
              <a:rPr lang="ja-JP" altLang="en-US" sz="2800"/>
              <a:t>「法令」</a:t>
            </a:r>
            <a:r>
              <a:rPr lang="en-US" altLang="ja-JP" sz="2800" dirty="0"/>
              <a:t> </a:t>
            </a:r>
            <a:r>
              <a:rPr lang="ja-JP" altLang="en-US" sz="2800"/>
              <a:t>とは、「法律」だけでないことに留意する。</a:t>
            </a:r>
            <a:endParaRPr lang="en-US" altLang="ja-JP" sz="2800" dirty="0"/>
          </a:p>
          <a:p>
            <a:pPr marL="254100" indent="0">
              <a:buNone/>
            </a:pPr>
            <a:r>
              <a:rPr lang="ja-JP" altLang="en-US" sz="2800"/>
              <a:t>法令遵守（コンプライアンス）の範囲は、法律はもちろん、法人や会社の</a:t>
            </a:r>
            <a:r>
              <a:rPr lang="en-US" altLang="ja-JP" sz="2800" dirty="0"/>
              <a:t>“</a:t>
            </a:r>
            <a:r>
              <a:rPr lang="ja-JP" altLang="en-US" sz="2800"/>
              <a:t>ルール”のほか、一般道徳・倫理で考えられている</a:t>
            </a:r>
            <a:r>
              <a:rPr lang="en-US" altLang="ja-JP" sz="2800" dirty="0"/>
              <a:t> </a:t>
            </a:r>
            <a:r>
              <a:rPr lang="ja-JP" altLang="en-US" sz="2800"/>
              <a:t>“するべきこと・してはならないもの”も含まれる。</a:t>
            </a:r>
            <a:endParaRPr lang="en-US" altLang="ja-JP" sz="2800" dirty="0"/>
          </a:p>
          <a:p>
            <a:pPr marL="2230438" indent="-1787525">
              <a:spcBef>
                <a:spcPts val="1272"/>
              </a:spcBef>
              <a:buNone/>
            </a:pPr>
            <a:r>
              <a:rPr lang="en-US" altLang="ja-JP" sz="2800" u="sng" dirty="0"/>
              <a:t>【</a:t>
            </a:r>
            <a:r>
              <a:rPr lang="ja-JP" altLang="en-US" sz="2800" u="sng"/>
              <a:t>法</a:t>
            </a:r>
            <a:r>
              <a:rPr lang="en-US" altLang="ja-JP" sz="2800" u="sng" dirty="0"/>
              <a:t> </a:t>
            </a:r>
            <a:r>
              <a:rPr lang="ja-JP" altLang="en-US" sz="2800" u="sng"/>
              <a:t>規</a:t>
            </a:r>
            <a:r>
              <a:rPr lang="en-US" altLang="ja-JP" sz="2800" u="sng" dirty="0"/>
              <a:t> </a:t>
            </a:r>
            <a:r>
              <a:rPr lang="ja-JP" altLang="en-US" sz="2800" u="sng"/>
              <a:t>範</a:t>
            </a:r>
            <a:r>
              <a:rPr lang="en-US" altLang="ja-JP" sz="2800" u="sng" dirty="0"/>
              <a:t>】</a:t>
            </a:r>
            <a:r>
              <a:rPr lang="en-US" altLang="ja-JP" sz="2800" dirty="0"/>
              <a:t> </a:t>
            </a:r>
            <a:r>
              <a:rPr lang="ja-JP" altLang="en-US" sz="2800"/>
              <a:t>権利条約や関係法律、条例、通知、事務連絡など、法制度に関係する一切のもの</a:t>
            </a:r>
            <a:endParaRPr lang="en-US" altLang="ja-JP" sz="2800" dirty="0"/>
          </a:p>
          <a:p>
            <a:pPr marL="2674938" indent="-444500">
              <a:buNone/>
            </a:pPr>
            <a:r>
              <a:rPr lang="ja-JP" altLang="en-US" sz="2800"/>
              <a:t>⇒</a:t>
            </a:r>
            <a:r>
              <a:rPr lang="en-US" altLang="ja-JP" sz="2800" dirty="0"/>
              <a:t> </a:t>
            </a:r>
            <a:r>
              <a:rPr lang="ja-JP" altLang="en-US" sz="2800" u="sng"/>
              <a:t>社会福祉法</a:t>
            </a:r>
            <a:r>
              <a:rPr lang="ja-JP" altLang="en-US" sz="2800"/>
              <a:t>、</a:t>
            </a:r>
            <a:r>
              <a:rPr lang="ja-JP" altLang="en-US" sz="2800" u="sng"/>
              <a:t>児童福祉法</a:t>
            </a:r>
            <a:r>
              <a:rPr lang="ja-JP" altLang="en-US" sz="2800"/>
              <a:t>、</a:t>
            </a:r>
            <a:r>
              <a:rPr lang="ja-JP" altLang="en-US" sz="2800" u="sng"/>
              <a:t>障害者基本法</a:t>
            </a:r>
            <a:r>
              <a:rPr lang="ja-JP" altLang="en-US" sz="2800"/>
              <a:t>、</a:t>
            </a:r>
            <a:r>
              <a:rPr lang="ja-JP" altLang="en-US" sz="2800" u="sng"/>
              <a:t>最低基準・指定基準条例</a:t>
            </a:r>
            <a:r>
              <a:rPr lang="ja-JP" altLang="en-US" sz="2800"/>
              <a:t>のほか、</a:t>
            </a:r>
            <a:r>
              <a:rPr lang="ja-JP" altLang="en-US" sz="2800" u="sng"/>
              <a:t>ガイドライン</a:t>
            </a:r>
            <a:r>
              <a:rPr lang="ja-JP" altLang="en-US" sz="2800"/>
              <a:t>、</a:t>
            </a:r>
            <a:r>
              <a:rPr lang="ja-JP" altLang="en-US" sz="2800" u="sng"/>
              <a:t>施設運営指針</a:t>
            </a:r>
            <a:r>
              <a:rPr lang="ja-JP" altLang="en-US" sz="2800"/>
              <a:t>、</a:t>
            </a:r>
            <a:r>
              <a:rPr lang="ja-JP" altLang="en-US" sz="2800" u="sng"/>
              <a:t>手引き</a:t>
            </a:r>
            <a:r>
              <a:rPr lang="ja-JP" altLang="en-US" sz="2800"/>
              <a:t>、検</a:t>
            </a:r>
            <a:r>
              <a:rPr lang="ja-JP" altLang="en-US" sz="2800" u="sng"/>
              <a:t>討会報告書</a:t>
            </a:r>
            <a:r>
              <a:rPr lang="ja-JP" altLang="en-US" sz="2800"/>
              <a:t>など</a:t>
            </a:r>
            <a:endParaRPr lang="en-US" altLang="ja-JP" sz="2800" dirty="0"/>
          </a:p>
          <a:p>
            <a:pPr marL="2230438" indent="-1787525">
              <a:buNone/>
            </a:pPr>
            <a:r>
              <a:rPr lang="en-US" altLang="ja-JP" sz="2800" u="sng" dirty="0"/>
              <a:t>【</a:t>
            </a:r>
            <a:r>
              <a:rPr lang="ja-JP" altLang="en-US" sz="2800" u="sng"/>
              <a:t>社内規範</a:t>
            </a:r>
            <a:r>
              <a:rPr lang="en-US" altLang="ja-JP" sz="2800" u="sng" dirty="0"/>
              <a:t>】</a:t>
            </a:r>
            <a:r>
              <a:rPr lang="en-US" altLang="ja-JP" sz="2800" dirty="0"/>
              <a:t> </a:t>
            </a:r>
            <a:r>
              <a:rPr lang="ja-JP" altLang="en-US" sz="2800"/>
              <a:t>法人・社内のルールや業務マニュアル等の規則</a:t>
            </a:r>
            <a:endParaRPr lang="en-US" altLang="ja-JP" sz="2800" dirty="0"/>
          </a:p>
          <a:p>
            <a:pPr marL="2366963" indent="-1924050">
              <a:buNone/>
            </a:pPr>
            <a:r>
              <a:rPr lang="en-US" altLang="ja-JP" sz="2800" u="sng" dirty="0"/>
              <a:t>【</a:t>
            </a:r>
            <a:r>
              <a:rPr lang="ja-JP" altLang="en-US" sz="2800" u="sng"/>
              <a:t>倫理規範</a:t>
            </a:r>
            <a:r>
              <a:rPr lang="en-US" altLang="ja-JP" sz="2800" u="sng" dirty="0"/>
              <a:t>】</a:t>
            </a:r>
            <a:r>
              <a:rPr lang="en-US" altLang="ja-JP" sz="2800" dirty="0"/>
              <a:t> </a:t>
            </a:r>
            <a:r>
              <a:rPr lang="ja-JP" altLang="en-US" sz="2800"/>
              <a:t>職務上守らねばいけない倫理・規範、人として守らなければいけない社会的倫理・規範など</a:t>
            </a:r>
            <a:endParaRPr lang="en-US" altLang="ja-JP" sz="2400" dirty="0"/>
          </a:p>
          <a:p>
            <a:pPr marL="2230438" indent="-1787525">
              <a:buNone/>
            </a:pPr>
            <a:endParaRPr lang="ja-JP" altLang="en-US" sz="2800"/>
          </a:p>
        </p:txBody>
      </p:sp>
      <p:sp>
        <p:nvSpPr>
          <p:cNvPr id="5" name="スライド番号プレースホルダー 9">
            <a:extLst>
              <a:ext uri="{FF2B5EF4-FFF2-40B4-BE49-F238E27FC236}">
                <a16:creationId xmlns:a16="http://schemas.microsoft.com/office/drawing/2014/main" id="{405E1B8A-4345-D0D8-D8C5-6BBC96E41FF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9</a:t>
            </a:fld>
            <a:endParaRPr lang="en-US" altLang="ja-JP" sz="2000" dirty="0">
              <a:solidFill>
                <a:srgbClr val="000000"/>
              </a:solidFill>
            </a:endParaRPr>
          </a:p>
        </p:txBody>
      </p:sp>
    </p:spTree>
    <p:extLst>
      <p:ext uri="{BB962C8B-B14F-4D97-AF65-F5344CB8AC3E}">
        <p14:creationId xmlns:p14="http://schemas.microsoft.com/office/powerpoint/2010/main" val="19625325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332656"/>
            <a:ext cx="9987559"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3600" u="sng" spc="-100" dirty="0">
                <a:solidFill>
                  <a:srgbClr val="000000"/>
                </a:solidFill>
              </a:rPr>
              <a:t>放課後</a:t>
            </a:r>
            <a:r>
              <a:rPr lang="ja-JP" altLang="en-US" sz="3600" u="sng" spc="-100">
                <a:solidFill>
                  <a:srgbClr val="000000"/>
                </a:solidFill>
              </a:rPr>
              <a:t>等デイサービスガイドライン（</a:t>
            </a:r>
            <a:r>
              <a:rPr lang="en-US" altLang="ja-JP" sz="3600" u="sng" spc="-100" dirty="0">
                <a:solidFill>
                  <a:srgbClr val="000000"/>
                </a:solidFill>
              </a:rPr>
              <a:t>H27.4</a:t>
            </a:r>
            <a:r>
              <a:rPr lang="ja-JP" altLang="en-US" sz="3600" u="sng" spc="-100">
                <a:solidFill>
                  <a:srgbClr val="000000"/>
                </a:solidFill>
              </a:rPr>
              <a:t>）</a:t>
            </a:r>
            <a:endParaRPr lang="en-US" altLang="ja-JP" sz="3600" spc="-100" dirty="0">
              <a:solidFill>
                <a:srgbClr val="000000"/>
              </a:solidFill>
            </a:endParaRPr>
          </a:p>
        </p:txBody>
      </p:sp>
      <p:sp>
        <p:nvSpPr>
          <p:cNvPr id="5" name="Rectangle 1"/>
          <p:cNvSpPr>
            <a:spLocks noChangeArrowheads="1"/>
          </p:cNvSpPr>
          <p:nvPr/>
        </p:nvSpPr>
        <p:spPr bwMode="auto">
          <a:xfrm>
            <a:off x="246386" y="1065734"/>
            <a:ext cx="9577064" cy="5544616"/>
          </a:xfrm>
          <a:prstGeom prst="rect">
            <a:avLst/>
          </a:prstGeom>
          <a:noFill/>
          <a:ln w="9525">
            <a:noFill/>
            <a:miter lim="800000"/>
            <a:headEnd/>
            <a:tailEnd/>
          </a:ln>
        </p:spPr>
        <p:txBody>
          <a:bodyPr wrap="square" anchor="t" anchorCtr="0">
            <a:noAutofit/>
          </a:bodyPr>
          <a:lstStyle/>
          <a:p>
            <a:pPr marL="900113" indent="-900113">
              <a:spcBef>
                <a:spcPts val="1800"/>
              </a:spcBef>
            </a:pPr>
            <a:r>
              <a:rPr lang="ja-JP" altLang="en-US" sz="3200" u="sng" dirty="0">
                <a:solidFill>
                  <a:srgbClr val="000000"/>
                </a:solidFill>
                <a:latin typeface="ＭＳ Ｐゴシック" panose="020B0600070205080204" pitchFamily="50" charset="-128"/>
                <a:cs typeface="HG丸ｺﾞｼｯｸM-PRO" pitchFamily="50" charset="-128"/>
              </a:rPr>
              <a:t>①各事業所における「理念」や「目標」に基づく</a:t>
            </a:r>
            <a:endParaRPr lang="en-US" altLang="ja-JP" sz="3200" u="sng" dirty="0">
              <a:solidFill>
                <a:srgbClr val="000000"/>
              </a:solidFill>
              <a:latin typeface="ＭＳ Ｐゴシック" panose="020B0600070205080204" pitchFamily="50" charset="-128"/>
              <a:cs typeface="HG丸ｺﾞｼｯｸM-PRO" pitchFamily="50" charset="-128"/>
            </a:endParaRPr>
          </a:p>
          <a:p>
            <a:pPr marL="900113" indent="-900113">
              <a:spcBef>
                <a:spcPts val="1800"/>
              </a:spcBef>
            </a:pPr>
            <a:r>
              <a:rPr lang="ja-JP" altLang="en-US" sz="3200" u="sng" dirty="0">
                <a:solidFill>
                  <a:srgbClr val="000000"/>
                </a:solidFill>
                <a:latin typeface="ＭＳ Ｐゴシック" panose="020B0600070205080204" pitchFamily="50" charset="-128"/>
                <a:cs typeface="HG丸ｺﾞｼｯｸM-PRO" pitchFamily="50" charset="-128"/>
              </a:rPr>
              <a:t>②事業所の「独自性」や「創意工夫」の尊重</a:t>
            </a:r>
            <a:endParaRPr lang="en-US" altLang="ja-JP" sz="3200" dirty="0">
              <a:solidFill>
                <a:srgbClr val="000000"/>
              </a:solidFill>
              <a:latin typeface="ＭＳ Ｐゴシック" panose="020B0600070205080204" pitchFamily="50" charset="-128"/>
              <a:cs typeface="HG丸ｺﾞｼｯｸM-PRO" pitchFamily="50" charset="-128"/>
            </a:endParaRPr>
          </a:p>
          <a:p>
            <a:pPr marL="900113" indent="-900113">
              <a:spcBef>
                <a:spcPts val="1800"/>
              </a:spcBef>
            </a:pPr>
            <a:r>
              <a:rPr lang="ja-JP" altLang="en-US" sz="3200" u="sng" dirty="0">
                <a:solidFill>
                  <a:srgbClr val="000000"/>
                </a:solidFill>
                <a:latin typeface="ＭＳ Ｐゴシック" panose="020B0600070205080204" pitchFamily="50" charset="-128"/>
                <a:cs typeface="HG丸ｺﾞｼｯｸM-PRO" pitchFamily="50" charset="-128"/>
              </a:rPr>
              <a:t>③支援の基本的事項や職員の専門性の確保</a:t>
            </a:r>
            <a:endParaRPr lang="en-US" altLang="ja-JP" sz="3200" dirty="0">
              <a:solidFill>
                <a:srgbClr val="000000"/>
              </a:solidFill>
              <a:latin typeface="ＭＳ Ｐゴシック" panose="020B0600070205080204" pitchFamily="50" charset="-128"/>
              <a:cs typeface="HG丸ｺﾞｼｯｸM-PRO" pitchFamily="50" charset="-128"/>
            </a:endParaRPr>
          </a:p>
          <a:p>
            <a:pPr marL="1079500" indent="-1079500">
              <a:spcBef>
                <a:spcPts val="600"/>
              </a:spcBef>
            </a:pPr>
            <a:r>
              <a:rPr lang="ja-JP" altLang="en-US" sz="2800" dirty="0">
                <a:solidFill>
                  <a:srgbClr val="000000"/>
                </a:solidFill>
                <a:latin typeface="ＭＳ Ｐゴシック" panose="020B0600070205080204" pitchFamily="50" charset="-128"/>
                <a:cs typeface="HG丸ｺﾞｼｯｸM-PRO" pitchFamily="50" charset="-128"/>
              </a:rPr>
              <a:t>　　　⇒放課後等デイサービスを実施するにあたっての基本的事項を示す</a:t>
            </a:r>
            <a:endParaRPr lang="en-US" altLang="ja-JP" sz="2800" dirty="0">
              <a:solidFill>
                <a:srgbClr val="000000"/>
              </a:solidFill>
              <a:latin typeface="ＭＳ Ｐゴシック" panose="020B0600070205080204" pitchFamily="50" charset="-128"/>
              <a:cs typeface="HG丸ｺﾞｼｯｸM-PRO" pitchFamily="50" charset="-128"/>
            </a:endParaRPr>
          </a:p>
          <a:p>
            <a:pPr marL="1079500" indent="-1079500">
              <a:spcBef>
                <a:spcPts val="600"/>
              </a:spcBef>
            </a:pPr>
            <a:r>
              <a:rPr lang="ja-JP" altLang="en-US" sz="2800" dirty="0">
                <a:solidFill>
                  <a:srgbClr val="000000"/>
                </a:solidFill>
                <a:latin typeface="ＭＳ Ｐゴシック" panose="020B0600070205080204" pitchFamily="50" charset="-128"/>
                <a:cs typeface="HG丸ｺﾞｼｯｸM-PRO" pitchFamily="50" charset="-128"/>
              </a:rPr>
              <a:t>　　　⇒ガイドラインの内容を踏まえて、各事業所の実情に応じて創意工夫を図り、事業所の機能及びサービスの質の向上に努める</a:t>
            </a:r>
            <a:endParaRPr lang="en-US" altLang="ja-JP" sz="2800" dirty="0">
              <a:solidFill>
                <a:srgbClr val="000000"/>
              </a:solidFill>
              <a:latin typeface="ＭＳ Ｐゴシック" panose="020B0600070205080204" pitchFamily="50" charset="-128"/>
              <a:cs typeface="HG丸ｺﾞｼｯｸM-PRO" pitchFamily="50" charset="-128"/>
            </a:endParaRPr>
          </a:p>
          <a:p>
            <a:pPr marL="1079500" indent="-1079500">
              <a:spcBef>
                <a:spcPts val="600"/>
              </a:spcBef>
            </a:pPr>
            <a:r>
              <a:rPr lang="ja-JP" altLang="en-US" sz="2800" dirty="0">
                <a:solidFill>
                  <a:srgbClr val="000000"/>
                </a:solidFill>
                <a:latin typeface="ＭＳ Ｐゴシック" panose="020B0600070205080204" pitchFamily="50" charset="-128"/>
                <a:cs typeface="HG丸ｺﾞｼｯｸM-PRO" pitchFamily="50" charset="-128"/>
              </a:rPr>
              <a:t>　　　⇒放課後等デイサービス事業所における自己評価の際に活用されること＝自己評価結果</a:t>
            </a:r>
            <a:r>
              <a:rPr lang="ja-JP" altLang="en-US" sz="2800">
                <a:solidFill>
                  <a:srgbClr val="000000"/>
                </a:solidFill>
                <a:latin typeface="ＭＳ Ｐゴシック" panose="020B0600070205080204" pitchFamily="50" charset="-128"/>
                <a:cs typeface="HG丸ｺﾞｼｯｸM-PRO" pitchFamily="50" charset="-128"/>
              </a:rPr>
              <a:t>の公表</a:t>
            </a:r>
            <a:r>
              <a:rPr lang="ja-JP" altLang="en-US" sz="2800">
                <a:latin typeface="ＭＳ Ｐゴシック" panose="020B0600070205080204" pitchFamily="50" charset="-128"/>
                <a:cs typeface="HG丸ｺﾞｼｯｸM-PRO" pitchFamily="50" charset="-128"/>
              </a:rPr>
              <a:t>義務</a:t>
            </a:r>
            <a:endParaRPr lang="en-US" altLang="ja-JP" sz="2800" dirty="0">
              <a:latin typeface="ＭＳ Ｐゴシック" panose="020B0600070205080204" pitchFamily="50" charset="-128"/>
              <a:cs typeface="HG丸ｺﾞｼｯｸM-PRO" pitchFamily="50" charset="-128"/>
            </a:endParaRPr>
          </a:p>
        </p:txBody>
      </p:sp>
      <p:sp>
        <p:nvSpPr>
          <p:cNvPr id="4" name="スライド番号プレースホルダー 9">
            <a:extLst>
              <a:ext uri="{FF2B5EF4-FFF2-40B4-BE49-F238E27FC236}">
                <a16:creationId xmlns:a16="http://schemas.microsoft.com/office/drawing/2014/main" id="{024D267E-88C2-60DB-CD8A-14CFF9FC20EF}"/>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99</a:t>
            </a:fld>
            <a:endParaRPr lang="en-US" altLang="ja-JP" sz="2000" dirty="0">
              <a:solidFill>
                <a:srgbClr val="000000"/>
              </a:solidFill>
            </a:endParaRPr>
          </a:p>
        </p:txBody>
      </p:sp>
    </p:spTree>
    <p:extLst>
      <p:ext uri="{BB962C8B-B14F-4D97-AF65-F5344CB8AC3E}">
        <p14:creationId xmlns:p14="http://schemas.microsoft.com/office/powerpoint/2010/main" val="3677159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a:endParaRPr lang="ja-JP" altLang="en-US" sz="2000" dirty="0">
              <a:solidFill>
                <a:srgbClr val="000000"/>
              </a:solidFill>
            </a:endParaRPr>
          </a:p>
        </p:txBody>
      </p:sp>
      <p:sp>
        <p:nvSpPr>
          <p:cNvPr id="3" name="Rectangle 1"/>
          <p:cNvSpPr>
            <a:spLocks noChangeArrowheads="1"/>
          </p:cNvSpPr>
          <p:nvPr/>
        </p:nvSpPr>
        <p:spPr bwMode="auto">
          <a:xfrm>
            <a:off x="64231" y="0"/>
            <a:ext cx="9777536" cy="6669360"/>
          </a:xfrm>
          <a:prstGeom prst="rect">
            <a:avLst/>
          </a:prstGeom>
          <a:noFill/>
          <a:ln w="9525">
            <a:noFill/>
            <a:miter lim="800000"/>
            <a:headEnd/>
            <a:tailEnd/>
          </a:ln>
        </p:spPr>
        <p:txBody>
          <a:bodyPr wrap="square" anchor="t" anchorCtr="0">
            <a:noAutofit/>
          </a:bodyPr>
          <a:lstStyle/>
          <a:p>
            <a:pPr marL="1079500" indent="-1079500">
              <a:spcBef>
                <a:spcPts val="300"/>
              </a:spcBef>
            </a:pPr>
            <a:r>
              <a:rPr lang="ja-JP" altLang="en-US" sz="2800" u="sng" dirty="0">
                <a:solidFill>
                  <a:srgbClr val="000000"/>
                </a:solidFill>
                <a:latin typeface="ＭＳ Ｐゴシック" panose="020B0600070205080204" pitchFamily="50" charset="-128"/>
                <a:cs typeface="HG丸ｺﾞｼｯｸM-PRO" pitchFamily="50" charset="-128"/>
              </a:rPr>
              <a:t>放課後等デイサービスの基本的役割</a:t>
            </a:r>
            <a:endParaRPr lang="en-US" altLang="ja-JP" sz="2800" u="sng" dirty="0">
              <a:solidFill>
                <a:srgbClr val="000000"/>
              </a:solidFill>
              <a:latin typeface="ＭＳ Ｐゴシック" panose="020B0600070205080204" pitchFamily="50" charset="-128"/>
              <a:cs typeface="HG丸ｺﾞｼｯｸM-PRO" pitchFamily="50" charset="-128"/>
            </a:endParaRPr>
          </a:p>
          <a:p>
            <a:pPr marL="1079500" indent="-1079500">
              <a:spcBef>
                <a:spcPts val="3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〇子どもの最善の</a:t>
            </a:r>
            <a:r>
              <a:rPr lang="ja-JP" altLang="en-US" sz="2800" u="sng">
                <a:solidFill>
                  <a:srgbClr val="000000"/>
                </a:solidFill>
                <a:latin typeface="ＭＳ Ｐゴシック" panose="020B0600070205080204" pitchFamily="50" charset="-128"/>
                <a:cs typeface="HG丸ｺﾞｼｯｸM-PRO" pitchFamily="50" charset="-128"/>
              </a:rPr>
              <a:t>利益の保障</a:t>
            </a:r>
            <a:endParaRPr lang="en-US" altLang="ja-JP" sz="2600" u="sng" dirty="0">
              <a:solidFill>
                <a:srgbClr val="000000"/>
              </a:solidFill>
              <a:latin typeface="ＭＳ Ｐゴシック" panose="020B0600070205080204" pitchFamily="50" charset="-128"/>
              <a:cs typeface="HG丸ｺﾞｼｯｸM-PRO" pitchFamily="50" charset="-128"/>
            </a:endParaRPr>
          </a:p>
          <a:p>
            <a:pPr marL="801688" indent="-177800">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・支援を必要とする子どもに対して、学校や家庭とは異なる時間、空間、人、体験等を通して、個々の子どもの状況に応じた発達支援を行うことにより、子どもの最善の利益の保障と健全な育成を図る</a:t>
            </a:r>
            <a:endParaRPr lang="en-US" altLang="ja-JP" sz="2400" dirty="0">
              <a:solidFill>
                <a:srgbClr val="000000"/>
              </a:solidFill>
              <a:latin typeface="ＭＳ Ｐゴシック" panose="020B0600070205080204" pitchFamily="50" charset="-128"/>
              <a:cs typeface="HG丸ｺﾞｼｯｸM-PRO" pitchFamily="50" charset="-128"/>
            </a:endParaRPr>
          </a:p>
          <a:p>
            <a:pPr>
              <a:spcBef>
                <a:spcPts val="3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〇共生社会の実現に向けた後方支援</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000" dirty="0">
                <a:solidFill>
                  <a:srgbClr val="000000"/>
                </a:solidFill>
                <a:latin typeface="ＭＳ Ｐゴシック" panose="020B0600070205080204" pitchFamily="50" charset="-128"/>
                <a:cs typeface="HG丸ｺﾞｼｯｸM-PRO" pitchFamily="50" charset="-128"/>
              </a:rPr>
              <a:t>・</a:t>
            </a:r>
            <a:r>
              <a:rPr lang="ja-JP" altLang="en-US" sz="2400" dirty="0">
                <a:solidFill>
                  <a:srgbClr val="000000"/>
                </a:solidFill>
                <a:latin typeface="ＭＳ Ｐゴシック" panose="020B0600070205080204" pitchFamily="50" charset="-128"/>
                <a:cs typeface="HG丸ｺﾞｼｯｸM-PRO" pitchFamily="50" charset="-128"/>
              </a:rPr>
              <a:t>子どもの地域社会への参加・包容（インクル</a:t>
            </a:r>
            <a:r>
              <a:rPr lang="en-US" altLang="ja-JP" sz="2400" dirty="0">
                <a:solidFill>
                  <a:srgbClr val="000000"/>
                </a:solidFill>
                <a:latin typeface="ＭＳ Ｐゴシック" panose="020B0600070205080204" pitchFamily="50" charset="-128"/>
                <a:cs typeface="HG丸ｺﾞｼｯｸM-PRO" pitchFamily="50" charset="-128"/>
              </a:rPr>
              <a:t>―</a:t>
            </a:r>
            <a:r>
              <a:rPr lang="ja-JP" altLang="en-US" sz="2400" dirty="0">
                <a:solidFill>
                  <a:srgbClr val="000000"/>
                </a:solidFill>
                <a:latin typeface="ＭＳ Ｐゴシック" panose="020B0600070205080204" pitchFamily="50" charset="-128"/>
                <a:cs typeface="HG丸ｺﾞｼｯｸM-PRO" pitchFamily="50" charset="-128"/>
              </a:rPr>
              <a:t>ジョン）を進める</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・他の子どもも含めた集団の中での育ちをできるだけ保障</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・放課後児童クラブ等の一般施策を専門的な知識・経験に基づきバックアップする「後方支援」としての位置づけ、必要に応じ連携を図る</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a:t>
            </a:r>
            <a:r>
              <a:rPr lang="ja-JP" altLang="en-US" sz="2400" dirty="0">
                <a:solidFill>
                  <a:srgbClr val="000000"/>
                </a:solidFill>
              </a:rPr>
              <a:t>一般的な子育て支援施策を利用している障害のある子どもに対して、保育所等訪問支援を積極的に実施（地域の障害児支援の専門機関）</a:t>
            </a:r>
            <a:endParaRPr lang="en-US" altLang="ja-JP" sz="2400" dirty="0">
              <a:solidFill>
                <a:srgbClr val="000000"/>
              </a:solidFill>
            </a:endParaRPr>
          </a:p>
          <a:p>
            <a:pPr>
              <a:spcBef>
                <a:spcPts val="3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〇保護者支援</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1450"/>
            <a:r>
              <a:rPr lang="ja-JP" altLang="en-US" sz="2000" dirty="0">
                <a:solidFill>
                  <a:srgbClr val="000000"/>
                </a:solidFill>
                <a:latin typeface="ＭＳ Ｐゴシック" panose="020B0600070205080204" pitchFamily="50" charset="-128"/>
                <a:cs typeface="HG丸ｺﾞｼｯｸM-PRO" pitchFamily="50" charset="-128"/>
              </a:rPr>
              <a:t>・</a:t>
            </a:r>
            <a:r>
              <a:rPr lang="ja-JP" altLang="en-US" sz="2400" dirty="0">
                <a:solidFill>
                  <a:srgbClr val="000000"/>
                </a:solidFill>
              </a:rPr>
              <a:t>保護者が子どもを育てることを社会的に支援する側面</a:t>
            </a:r>
            <a:endParaRPr lang="en-US" altLang="ja-JP" sz="2400" dirty="0">
              <a:solidFill>
                <a:srgbClr val="000000"/>
              </a:solidFill>
            </a:endParaRPr>
          </a:p>
          <a:p>
            <a:pPr marL="801688" indent="-171450"/>
            <a:r>
              <a:rPr lang="ja-JP" altLang="en-US" sz="2400" dirty="0">
                <a:solidFill>
                  <a:srgbClr val="000000"/>
                </a:solidFill>
              </a:rPr>
              <a:t>  ① 子どもの育ちを支える力をつけられる支援、② 子育ての悩み等に対する相談、③ 保護者の時間を保障する、ケアを一時的に代行する支援（レスパイト）、保護者が子どもに向き合うゆとりと自信を回復</a:t>
            </a:r>
            <a:endParaRPr lang="en-US" altLang="ja-JP" sz="2400" dirty="0">
              <a:solidFill>
                <a:srgbClr val="000000"/>
              </a:solidFill>
              <a:latin typeface="ＭＳ Ｐゴシック" panose="020B0600070205080204" pitchFamily="50" charset="-128"/>
              <a:cs typeface="HG丸ｺﾞｼｯｸM-PRO" pitchFamily="50" charset="-128"/>
            </a:endParaRPr>
          </a:p>
        </p:txBody>
      </p:sp>
      <p:sp>
        <p:nvSpPr>
          <p:cNvPr id="4" name="スライド番号プレースホルダー 9">
            <a:extLst>
              <a:ext uri="{FF2B5EF4-FFF2-40B4-BE49-F238E27FC236}">
                <a16:creationId xmlns:a16="http://schemas.microsoft.com/office/drawing/2014/main" id="{8DDB6C78-839A-1EBC-1106-6D34C96E19F0}"/>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100</a:t>
            </a:fld>
            <a:endParaRPr lang="en-US" altLang="ja-JP" sz="2000" dirty="0">
              <a:solidFill>
                <a:srgbClr val="000000"/>
              </a:solidFill>
            </a:endParaRPr>
          </a:p>
        </p:txBody>
      </p:sp>
    </p:spTree>
    <p:extLst>
      <p:ext uri="{BB962C8B-B14F-4D97-AF65-F5344CB8AC3E}">
        <p14:creationId xmlns:p14="http://schemas.microsoft.com/office/powerpoint/2010/main" val="11914703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4231" y="8"/>
            <a:ext cx="9777536" cy="6592497"/>
          </a:xfrm>
          <a:prstGeom prst="rect">
            <a:avLst/>
          </a:prstGeom>
          <a:noFill/>
          <a:ln w="9525">
            <a:noFill/>
            <a:miter lim="800000"/>
            <a:headEnd/>
            <a:tailEnd/>
          </a:ln>
        </p:spPr>
        <p:txBody>
          <a:bodyPr wrap="square" anchor="t" anchorCtr="0">
            <a:noAutofit/>
          </a:bodyPr>
          <a:lstStyle/>
          <a:p>
            <a:pPr marL="812800" indent="-812800">
              <a:spcBef>
                <a:spcPts val="300"/>
              </a:spcBef>
            </a:pPr>
            <a:r>
              <a:rPr lang="ja-JP" altLang="en-US" sz="2800" u="sng" dirty="0">
                <a:solidFill>
                  <a:srgbClr val="000000"/>
                </a:solidFill>
                <a:latin typeface="ＭＳ Ｐゴシック" panose="020B0600070205080204" pitchFamily="50" charset="-128"/>
                <a:cs typeface="HG丸ｺﾞｼｯｸM-PRO" pitchFamily="50" charset="-128"/>
              </a:rPr>
              <a:t>提供にあたっての基本的姿勢と基本活動</a:t>
            </a:r>
            <a:endParaRPr lang="en-US" altLang="ja-JP" sz="3200" u="sng" dirty="0">
              <a:solidFill>
                <a:srgbClr val="000000"/>
              </a:solidFill>
              <a:latin typeface="ＭＳ Ｐゴシック" panose="020B0600070205080204" pitchFamily="50" charset="-128"/>
              <a:cs typeface="HG丸ｺﾞｼｯｸM-PRO" pitchFamily="50" charset="-128"/>
            </a:endParaRPr>
          </a:p>
          <a:p>
            <a:pPr marL="812800" indent="-812800">
              <a:spcBef>
                <a:spcPts val="300"/>
              </a:spcBef>
            </a:pPr>
            <a:r>
              <a:rPr lang="ja-JP" altLang="en-US" sz="32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①基本的姿勢</a:t>
            </a:r>
          </a:p>
          <a:p>
            <a:pPr marL="801688" indent="-171450">
              <a:spcBef>
                <a:spcPts val="300"/>
              </a:spcBef>
            </a:pPr>
            <a:r>
              <a:rPr lang="ja-JP" altLang="en-US" sz="2400" dirty="0">
                <a:solidFill>
                  <a:srgbClr val="000000"/>
                </a:solidFill>
              </a:rPr>
              <a:t>・</a:t>
            </a:r>
            <a:r>
              <a:rPr lang="ja-JP" altLang="en-US" sz="2400" u="sng" dirty="0">
                <a:solidFill>
                  <a:srgbClr val="000000"/>
                </a:solidFill>
              </a:rPr>
              <a:t>子どもの最善の利益</a:t>
            </a:r>
            <a:r>
              <a:rPr lang="ja-JP" altLang="en-US" sz="2400" dirty="0">
                <a:solidFill>
                  <a:srgbClr val="000000"/>
                </a:solidFill>
              </a:rPr>
              <a:t>を考慮し、</a:t>
            </a:r>
            <a:r>
              <a:rPr lang="ja-JP" altLang="en-US" sz="2400" u="sng" dirty="0">
                <a:solidFill>
                  <a:srgbClr val="000000"/>
                </a:solidFill>
              </a:rPr>
              <a:t>人権に配慮</a:t>
            </a:r>
            <a:r>
              <a:rPr lang="ja-JP" altLang="en-US" sz="2400" dirty="0">
                <a:solidFill>
                  <a:srgbClr val="000000"/>
                </a:solidFill>
              </a:rPr>
              <a:t>した支援</a:t>
            </a:r>
            <a:endParaRPr lang="en-US" altLang="ja-JP" sz="2400" dirty="0">
              <a:solidFill>
                <a:srgbClr val="000000"/>
              </a:solidFill>
            </a:endParaRPr>
          </a:p>
          <a:p>
            <a:pPr marL="801688" indent="-171450">
              <a:spcBef>
                <a:spcPts val="300"/>
              </a:spcBef>
            </a:pPr>
            <a:r>
              <a:rPr lang="ja-JP" altLang="en-US" sz="2400" dirty="0">
                <a:solidFill>
                  <a:srgbClr val="000000"/>
                </a:solidFill>
              </a:rPr>
              <a:t>・子どもの支援に相応しい</a:t>
            </a:r>
            <a:r>
              <a:rPr lang="ja-JP" altLang="en-US" sz="2400" u="sng" dirty="0">
                <a:solidFill>
                  <a:srgbClr val="000000"/>
                </a:solidFill>
              </a:rPr>
              <a:t>職業倫理</a:t>
            </a:r>
            <a:r>
              <a:rPr lang="ja-JP" altLang="en-US" sz="2400" dirty="0">
                <a:solidFill>
                  <a:srgbClr val="000000"/>
                </a:solidFill>
              </a:rPr>
              <a:t>を基盤として職務に当たる</a:t>
            </a:r>
            <a:endParaRPr lang="en-US" altLang="ja-JP" sz="2400" dirty="0">
              <a:solidFill>
                <a:srgbClr val="000000"/>
              </a:solidFill>
            </a:endParaRPr>
          </a:p>
          <a:p>
            <a:pPr marL="801688" indent="-171450">
              <a:spcBef>
                <a:spcPts val="300"/>
              </a:spcBef>
            </a:pPr>
            <a:r>
              <a:rPr lang="ja-JP" altLang="en-US" sz="2400" dirty="0">
                <a:solidFill>
                  <a:srgbClr val="000000"/>
                </a:solidFill>
              </a:rPr>
              <a:t>・対象は、心身の変化の大きい小１～高等学校等までの子ども</a:t>
            </a:r>
            <a:endParaRPr lang="en-US" altLang="ja-JP" sz="2400" dirty="0">
              <a:solidFill>
                <a:srgbClr val="000000"/>
              </a:solidFill>
            </a:endParaRPr>
          </a:p>
          <a:p>
            <a:pPr marL="801688" indent="-171450">
              <a:spcBef>
                <a:spcPts val="300"/>
              </a:spcBef>
            </a:pPr>
            <a:r>
              <a:rPr lang="ja-JP" altLang="en-US" sz="2400" dirty="0">
                <a:solidFill>
                  <a:srgbClr val="000000"/>
                </a:solidFill>
              </a:rPr>
              <a:t>・</a:t>
            </a:r>
            <a:r>
              <a:rPr lang="ja-JP" altLang="en-US" sz="2400" u="sng" dirty="0">
                <a:solidFill>
                  <a:srgbClr val="000000"/>
                </a:solidFill>
              </a:rPr>
              <a:t>この時期の子どもの発達過程や特性、適応行動の状況を理解</a:t>
            </a:r>
            <a:endParaRPr lang="en-US" altLang="ja-JP" sz="2400" u="sng" dirty="0">
              <a:solidFill>
                <a:srgbClr val="000000"/>
              </a:solidFill>
            </a:endParaRPr>
          </a:p>
          <a:p>
            <a:pPr marL="801688" indent="-171450">
              <a:spcBef>
                <a:spcPts val="300"/>
              </a:spcBef>
            </a:pPr>
            <a:r>
              <a:rPr lang="ja-JP" altLang="en-US" sz="2400" dirty="0">
                <a:solidFill>
                  <a:srgbClr val="000000"/>
                </a:solidFill>
              </a:rPr>
              <a:t>・</a:t>
            </a:r>
            <a:r>
              <a:rPr lang="ja-JP" altLang="en-US" sz="2400" u="sng" dirty="0">
                <a:solidFill>
                  <a:srgbClr val="000000"/>
                </a:solidFill>
              </a:rPr>
              <a:t>放課後等デイサービス計画（＝個別支援計画）に沿って発達支援</a:t>
            </a:r>
            <a:endParaRPr lang="en-US" altLang="ja-JP" sz="2400" dirty="0">
              <a:solidFill>
                <a:srgbClr val="000000"/>
              </a:solidFill>
            </a:endParaRPr>
          </a:p>
          <a:p>
            <a:pPr marL="801688" indent="-171450">
              <a:spcBef>
                <a:spcPts val="300"/>
              </a:spcBef>
            </a:pPr>
            <a:r>
              <a:rPr lang="ja-JP" altLang="en-US" sz="2400" dirty="0">
                <a:solidFill>
                  <a:srgbClr val="000000"/>
                </a:solidFill>
              </a:rPr>
              <a:t>・①子どもが他者との</a:t>
            </a:r>
            <a:r>
              <a:rPr lang="ja-JP" altLang="en-US" sz="2400" u="sng" dirty="0">
                <a:solidFill>
                  <a:srgbClr val="000000"/>
                </a:solidFill>
              </a:rPr>
              <a:t>信頼関係の形成</a:t>
            </a:r>
            <a:r>
              <a:rPr lang="ja-JP" altLang="en-US" sz="2400" dirty="0">
                <a:solidFill>
                  <a:srgbClr val="000000"/>
                </a:solidFill>
              </a:rPr>
              <a:t>、②</a:t>
            </a:r>
            <a:r>
              <a:rPr lang="ja-JP" altLang="en-US" sz="2400" u="sng" dirty="0">
                <a:solidFill>
                  <a:srgbClr val="000000"/>
                </a:solidFill>
              </a:rPr>
              <a:t>友達とともに過ごすことの心地よさや楽しさを味わう</a:t>
            </a:r>
            <a:r>
              <a:rPr lang="ja-JP" altLang="en-US" sz="2400" dirty="0">
                <a:solidFill>
                  <a:srgbClr val="000000"/>
                </a:solidFill>
              </a:rPr>
              <a:t>、③</a:t>
            </a:r>
            <a:r>
              <a:rPr lang="ja-JP" altLang="en-US" sz="2400" u="sng" dirty="0">
                <a:solidFill>
                  <a:srgbClr val="000000"/>
                </a:solidFill>
              </a:rPr>
              <a:t>人と関わることへの関心</a:t>
            </a:r>
            <a:r>
              <a:rPr lang="ja-JP" altLang="en-US" sz="2400" dirty="0">
                <a:solidFill>
                  <a:srgbClr val="000000"/>
                </a:solidFill>
              </a:rPr>
              <a:t>、</a:t>
            </a:r>
            <a:r>
              <a:rPr lang="ja-JP" altLang="en-US" sz="2400" u="sng" dirty="0">
                <a:solidFill>
                  <a:srgbClr val="000000"/>
                </a:solidFill>
              </a:rPr>
              <a:t>コミュニケーションをとることの楽しさ</a:t>
            </a:r>
            <a:r>
              <a:rPr lang="ja-JP" altLang="en-US" sz="2400" dirty="0">
                <a:solidFill>
                  <a:srgbClr val="000000"/>
                </a:solidFill>
              </a:rPr>
              <a:t>を感じる、④</a:t>
            </a:r>
            <a:r>
              <a:rPr lang="ja-JP" altLang="en-US" sz="2400" u="sng" dirty="0">
                <a:solidFill>
                  <a:srgbClr val="000000"/>
                </a:solidFill>
              </a:rPr>
              <a:t>友達と関わりで葛藤を調整する力</a:t>
            </a:r>
            <a:r>
              <a:rPr lang="ja-JP" altLang="en-US" sz="2400" dirty="0">
                <a:solidFill>
                  <a:srgbClr val="000000"/>
                </a:solidFill>
              </a:rPr>
              <a:t>や</a:t>
            </a:r>
            <a:r>
              <a:rPr lang="ja-JP" altLang="en-US" sz="2400" u="sng" dirty="0">
                <a:solidFill>
                  <a:srgbClr val="000000"/>
                </a:solidFill>
              </a:rPr>
              <a:t>主張する力</a:t>
            </a:r>
            <a:r>
              <a:rPr lang="ja-JP" altLang="en-US" sz="2400" dirty="0">
                <a:solidFill>
                  <a:srgbClr val="000000"/>
                </a:solidFill>
              </a:rPr>
              <a:t>、</a:t>
            </a:r>
            <a:r>
              <a:rPr lang="ja-JP" altLang="en-US" sz="2400" u="sng" dirty="0">
                <a:solidFill>
                  <a:srgbClr val="000000"/>
                </a:solidFill>
              </a:rPr>
              <a:t>折り合いをつける力</a:t>
            </a:r>
            <a:r>
              <a:rPr lang="ja-JP" altLang="en-US" sz="2400" dirty="0">
                <a:solidFill>
                  <a:srgbClr val="000000"/>
                </a:solidFill>
              </a:rPr>
              <a:t>が育つ</a:t>
            </a:r>
            <a:endParaRPr lang="en-US" altLang="ja-JP" sz="2400" dirty="0">
              <a:solidFill>
                <a:srgbClr val="000000"/>
              </a:solidFill>
            </a:endParaRPr>
          </a:p>
          <a:p>
            <a:pPr marL="801688" indent="-171450">
              <a:spcBef>
                <a:spcPts val="300"/>
              </a:spcBef>
            </a:pPr>
            <a:r>
              <a:rPr lang="ja-JP" altLang="en-US" sz="2400" dirty="0">
                <a:solidFill>
                  <a:srgbClr val="000000"/>
                </a:solidFill>
              </a:rPr>
              <a:t>・基本活動には、子どもの</a:t>
            </a:r>
            <a:r>
              <a:rPr lang="ja-JP" altLang="en-US" sz="2400" u="sng" dirty="0">
                <a:solidFill>
                  <a:srgbClr val="000000"/>
                </a:solidFill>
              </a:rPr>
              <a:t>自己選択や自己決定を促し</a:t>
            </a:r>
            <a:r>
              <a:rPr lang="ja-JP" altLang="en-US" sz="2400" dirty="0">
                <a:solidFill>
                  <a:srgbClr val="000000"/>
                </a:solidFill>
              </a:rPr>
              <a:t>、それを支援する</a:t>
            </a:r>
            <a:r>
              <a:rPr lang="ja-JP" altLang="en-US" sz="2400" u="sng" dirty="0">
                <a:solidFill>
                  <a:srgbClr val="000000"/>
                </a:solidFill>
              </a:rPr>
              <a:t>プロセスを組み込む</a:t>
            </a:r>
          </a:p>
          <a:p>
            <a:pPr marL="801688" indent="-171450">
              <a:spcBef>
                <a:spcPts val="300"/>
              </a:spcBef>
            </a:pPr>
            <a:r>
              <a:rPr lang="ja-JP" altLang="en-US" sz="2400" dirty="0">
                <a:solidFill>
                  <a:srgbClr val="000000"/>
                </a:solidFill>
              </a:rPr>
              <a:t>・保護者が気兼ねなく相談できる場になるよう努める</a:t>
            </a:r>
            <a:endParaRPr lang="en-US" altLang="ja-JP" sz="2400" dirty="0">
              <a:solidFill>
                <a:srgbClr val="000000"/>
              </a:solidFill>
            </a:endParaRPr>
          </a:p>
          <a:p>
            <a:pPr marL="801688" indent="-171450">
              <a:spcBef>
                <a:spcPts val="300"/>
              </a:spcBef>
            </a:pPr>
            <a:r>
              <a:rPr lang="ja-JP" altLang="en-US" sz="2400" dirty="0">
                <a:solidFill>
                  <a:srgbClr val="000000"/>
                </a:solidFill>
              </a:rPr>
              <a:t>・子どもの生活、発達支援の</a:t>
            </a:r>
            <a:r>
              <a:rPr lang="ja-JP" altLang="en-US" sz="2400" u="sng" dirty="0">
                <a:solidFill>
                  <a:srgbClr val="000000"/>
                </a:solidFill>
              </a:rPr>
              <a:t>連続性の確保の</a:t>
            </a:r>
            <a:r>
              <a:rPr lang="ja-JP" altLang="en-US" sz="2400" dirty="0">
                <a:solidFill>
                  <a:srgbClr val="000000"/>
                </a:solidFill>
              </a:rPr>
              <a:t>ため学校での</a:t>
            </a:r>
            <a:r>
              <a:rPr lang="ja-JP" altLang="en-US" sz="2400" u="sng" dirty="0">
                <a:solidFill>
                  <a:srgbClr val="000000"/>
                </a:solidFill>
              </a:rPr>
              <a:t>個別の教育支援計画等と放課後等デイサービス計画の連動</a:t>
            </a:r>
            <a:r>
              <a:rPr lang="ja-JP" altLang="en-US" sz="2400" dirty="0">
                <a:solidFill>
                  <a:srgbClr val="000000"/>
                </a:solidFill>
              </a:rPr>
              <a:t>等積極的な連携</a:t>
            </a:r>
            <a:endParaRPr lang="en-US" altLang="ja-JP" sz="2400" dirty="0">
              <a:solidFill>
                <a:srgbClr val="000000"/>
              </a:solidFill>
            </a:endParaRPr>
          </a:p>
          <a:p>
            <a:pPr marL="801688" indent="-171450">
              <a:spcBef>
                <a:spcPts val="300"/>
              </a:spcBef>
            </a:pPr>
            <a:r>
              <a:rPr lang="ja-JP" altLang="en-US" sz="2400" dirty="0">
                <a:solidFill>
                  <a:srgbClr val="000000"/>
                </a:solidFill>
              </a:rPr>
              <a:t>・</a:t>
            </a:r>
            <a:r>
              <a:rPr lang="ja-JP" altLang="en-US" sz="2400" u="sng" dirty="0">
                <a:solidFill>
                  <a:srgbClr val="000000"/>
                </a:solidFill>
              </a:rPr>
              <a:t>本人の気持ちに寄り添って支援</a:t>
            </a:r>
            <a:endParaRPr lang="ja-JP" altLang="en-US" sz="2400" dirty="0">
              <a:solidFill>
                <a:srgbClr val="000000"/>
              </a:solidFill>
            </a:endParaRPr>
          </a:p>
          <a:p>
            <a:pPr marL="801688" indent="-171450"/>
            <a:endParaRPr lang="en-US" altLang="ja-JP" sz="2400" dirty="0">
              <a:solidFill>
                <a:srgbClr val="000000"/>
              </a:solidFill>
              <a:latin typeface="ＭＳ Ｐゴシック" panose="020B0600070205080204" pitchFamily="50" charset="-128"/>
              <a:cs typeface="HG丸ｺﾞｼｯｸM-PRO" pitchFamily="50" charset="-128"/>
            </a:endParaRPr>
          </a:p>
        </p:txBody>
      </p:sp>
      <p:sp>
        <p:nvSpPr>
          <p:cNvPr id="3" name="スライド番号プレースホルダー 9">
            <a:extLst>
              <a:ext uri="{FF2B5EF4-FFF2-40B4-BE49-F238E27FC236}">
                <a16:creationId xmlns:a16="http://schemas.microsoft.com/office/drawing/2014/main" id="{40E4F39C-3104-5192-BC96-0427A7B318C4}"/>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101</a:t>
            </a:fld>
            <a:endParaRPr lang="en-US" altLang="ja-JP" sz="2000" dirty="0">
              <a:solidFill>
                <a:srgbClr val="000000"/>
              </a:solidFill>
            </a:endParaRPr>
          </a:p>
        </p:txBody>
      </p:sp>
    </p:spTree>
    <p:extLst>
      <p:ext uri="{BB962C8B-B14F-4D97-AF65-F5344CB8AC3E}">
        <p14:creationId xmlns:p14="http://schemas.microsoft.com/office/powerpoint/2010/main" val="36960630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44488" y="2871788"/>
            <a:ext cx="9361040" cy="3221508"/>
          </a:xfrm>
          <a:prstGeom prst="rect">
            <a:avLst/>
          </a:prstGeom>
          <a:noFill/>
          <a:ln w="9525">
            <a:noFill/>
            <a:miter lim="800000"/>
            <a:headEnd/>
            <a:tailEnd/>
          </a:ln>
        </p:spPr>
        <p:txBody>
          <a:bodyPr wrap="square" anchor="t" anchorCtr="0">
            <a:noAutofit/>
          </a:bodyPr>
          <a:lstStyle/>
          <a:p>
            <a:pPr marL="180975">
              <a:spcBef>
                <a:spcPts val="1200"/>
              </a:spcBef>
            </a:pPr>
            <a:r>
              <a:rPr lang="ja-JP" altLang="en-US" sz="2400" u="sng" dirty="0">
                <a:solidFill>
                  <a:srgbClr val="000000"/>
                </a:solidFill>
                <a:latin typeface="ＭＳ Ｐゴシック" panose="020B0600070205080204" pitchFamily="50" charset="-128"/>
                <a:cs typeface="HG丸ｺﾞｼｯｸM-PRO" pitchFamily="50" charset="-128"/>
              </a:rPr>
              <a:t>イ　創作活動</a:t>
            </a:r>
          </a:p>
          <a:p>
            <a:pPr marL="630238"/>
            <a:r>
              <a:rPr lang="ja-JP" altLang="en-US" sz="1900" dirty="0">
                <a:solidFill>
                  <a:srgbClr val="000000"/>
                </a:solidFill>
                <a:latin typeface="ＭＳ Ｐゴシック" panose="020B0600070205080204" pitchFamily="50" charset="-128"/>
                <a:cs typeface="HG丸ｺﾞｼｯｸM-PRO" pitchFamily="50" charset="-128"/>
              </a:rPr>
              <a:t>　創作活動では、のびのびと自由な表現をさせ、表現する喜びを通じて、生活を彩る感性を育む。創作活動の実施に際しては、できるだけ自然に触れる機会を設け、季節の変化に興味を持てるようにし、豊かな感性を培う。</a:t>
            </a:r>
            <a:endParaRPr lang="en-US" altLang="ja-JP" sz="1900" dirty="0">
              <a:solidFill>
                <a:srgbClr val="000000"/>
              </a:solidFill>
              <a:latin typeface="ＭＳ Ｐゴシック" panose="020B0600070205080204" pitchFamily="50" charset="-128"/>
              <a:cs typeface="HG丸ｺﾞｼｯｸM-PRO" pitchFamily="50" charset="-128"/>
            </a:endParaRPr>
          </a:p>
          <a:p>
            <a:pPr marL="192088" indent="-6350">
              <a:spcBef>
                <a:spcPts val="1200"/>
              </a:spcBef>
            </a:pPr>
            <a:r>
              <a:rPr lang="ja-JP" altLang="en-US" sz="2400" u="sng" dirty="0">
                <a:solidFill>
                  <a:srgbClr val="000000"/>
                </a:solidFill>
                <a:latin typeface="ＭＳ Ｐゴシック" panose="020B0600070205080204" pitchFamily="50" charset="-128"/>
                <a:cs typeface="HG丸ｺﾞｼｯｸM-PRO" pitchFamily="50" charset="-128"/>
              </a:rPr>
              <a:t>ウ　地域交流の機会の提供</a:t>
            </a:r>
          </a:p>
          <a:p>
            <a:pPr marL="623888"/>
            <a:r>
              <a:rPr lang="ja-JP" altLang="en-US" sz="1900" dirty="0">
                <a:solidFill>
                  <a:srgbClr val="000000"/>
                </a:solidFill>
                <a:latin typeface="ＭＳ Ｐゴシック" panose="020B0600070205080204" pitchFamily="50" charset="-128"/>
                <a:cs typeface="HG丸ｺﾞｼｯｸM-PRO" pitchFamily="50" charset="-128"/>
              </a:rPr>
              <a:t>　障害があるがゆえに子どもの社会生活や経験の範囲が制限されてしまわないように、子どもの社会経験の幅を広げていく。他の社会福祉事業や地域住民との連携、ボランティアの活用などにより、積極的に地域との交流を行っていく。</a:t>
            </a:r>
            <a:endParaRPr lang="en-US" altLang="ja-JP" sz="1900" dirty="0">
              <a:solidFill>
                <a:srgbClr val="000000"/>
              </a:solidFill>
              <a:latin typeface="ＭＳ Ｐゴシック" panose="020B0600070205080204" pitchFamily="50" charset="-128"/>
              <a:cs typeface="HG丸ｺﾞｼｯｸM-PRO" pitchFamily="50" charset="-128"/>
            </a:endParaRPr>
          </a:p>
          <a:p>
            <a:pPr marL="180975">
              <a:spcBef>
                <a:spcPts val="1200"/>
              </a:spcBef>
            </a:pPr>
            <a:r>
              <a:rPr lang="ja-JP" altLang="en-US" sz="2400" u="sng" dirty="0">
                <a:solidFill>
                  <a:srgbClr val="000000"/>
                </a:solidFill>
                <a:latin typeface="ＭＳ Ｐゴシック" panose="020B0600070205080204" pitchFamily="50" charset="-128"/>
                <a:cs typeface="HG丸ｺﾞｼｯｸM-PRO" pitchFamily="50" charset="-128"/>
              </a:rPr>
              <a:t>エ　余暇の提供</a:t>
            </a:r>
          </a:p>
          <a:p>
            <a:pPr marL="630238"/>
            <a:r>
              <a:rPr lang="ja-JP" altLang="en-US" sz="1900" dirty="0">
                <a:solidFill>
                  <a:srgbClr val="000000"/>
                </a:solidFill>
                <a:latin typeface="ＭＳ Ｐゴシック" panose="020B0600070205080204" pitchFamily="50" charset="-128"/>
                <a:cs typeface="HG丸ｺﾞｼｯｸM-PRO" pitchFamily="50" charset="-128"/>
              </a:rPr>
              <a:t>自由な時間の中で、本人がやりたい活動を自己選択して取り組む経験を積んでいくために、多彩な活動プログラムを用意し、ゆったりとした雰囲気の中で行えるよう工夫</a:t>
            </a:r>
            <a:endParaRPr lang="en-US" altLang="ja-JP" sz="1900" dirty="0">
              <a:solidFill>
                <a:srgbClr val="000000"/>
              </a:solidFill>
              <a:latin typeface="ＭＳ Ｐゴシック" panose="020B0600070205080204" pitchFamily="50" charset="-128"/>
              <a:cs typeface="HG丸ｺﾞｼｯｸM-PRO" pitchFamily="50" charset="-128"/>
            </a:endParaRPr>
          </a:p>
          <a:p>
            <a:pPr marL="987425"/>
            <a:endParaRPr lang="en-US" altLang="ja-JP" sz="2000" dirty="0">
              <a:solidFill>
                <a:srgbClr val="000000"/>
              </a:solidFill>
              <a:latin typeface="ＭＳ Ｐゴシック" panose="020B0600070205080204" pitchFamily="50" charset="-128"/>
              <a:cs typeface="HG丸ｺﾞｼｯｸM-PRO" pitchFamily="50" charset="-128"/>
            </a:endParaRPr>
          </a:p>
          <a:p>
            <a:pPr marL="623888"/>
            <a:endParaRPr lang="en-US" altLang="ja-JP" sz="3200" dirty="0">
              <a:solidFill>
                <a:srgbClr val="000000"/>
              </a:solidFill>
              <a:latin typeface="ＭＳ Ｐゴシック" panose="020B0600070205080204" pitchFamily="50" charset="-128"/>
              <a:cs typeface="HG丸ｺﾞｼｯｸM-PRO" pitchFamily="50" charset="-128"/>
            </a:endParaRPr>
          </a:p>
          <a:p>
            <a:pPr marL="623888"/>
            <a:endParaRPr lang="en-US" altLang="ja-JP" sz="3200" dirty="0">
              <a:solidFill>
                <a:srgbClr val="000000"/>
              </a:solidFill>
              <a:latin typeface="ＭＳ Ｐゴシック" panose="020B0600070205080204" pitchFamily="50" charset="-128"/>
              <a:cs typeface="HG丸ｺﾞｼｯｸM-PRO" pitchFamily="50" charset="-128"/>
            </a:endParaRPr>
          </a:p>
          <a:p>
            <a:pPr marL="623888"/>
            <a:endParaRPr lang="en-US" altLang="ja-JP" sz="3200" dirty="0">
              <a:solidFill>
                <a:srgbClr val="000000"/>
              </a:solidFill>
              <a:latin typeface="ＭＳ Ｐゴシック" panose="020B0600070205080204" pitchFamily="50" charset="-128"/>
              <a:cs typeface="HG丸ｺﾞｼｯｸM-PRO" pitchFamily="50" charset="-128"/>
            </a:endParaRPr>
          </a:p>
          <a:p>
            <a:pPr marL="623888"/>
            <a:endParaRPr lang="en-US" altLang="ja-JP" sz="2800" dirty="0">
              <a:solidFill>
                <a:srgbClr val="000000"/>
              </a:solidFill>
              <a:latin typeface="ＭＳ Ｐゴシック" panose="020B0600070205080204" pitchFamily="50" charset="-128"/>
              <a:cs typeface="HG丸ｺﾞｼｯｸM-PRO" pitchFamily="50" charset="-128"/>
            </a:endParaRPr>
          </a:p>
        </p:txBody>
      </p:sp>
      <p:sp>
        <p:nvSpPr>
          <p:cNvPr id="6" name="Rectangle 1"/>
          <p:cNvSpPr>
            <a:spLocks noChangeArrowheads="1"/>
          </p:cNvSpPr>
          <p:nvPr/>
        </p:nvSpPr>
        <p:spPr bwMode="auto">
          <a:xfrm>
            <a:off x="394222" y="1060723"/>
            <a:ext cx="9361040" cy="1368152"/>
          </a:xfrm>
          <a:prstGeom prst="rect">
            <a:avLst/>
          </a:prstGeom>
          <a:noFill/>
          <a:ln w="9525">
            <a:noFill/>
            <a:miter lim="800000"/>
            <a:headEnd/>
            <a:tailEnd/>
          </a:ln>
        </p:spPr>
        <p:txBody>
          <a:bodyPr wrap="square" anchor="t" anchorCtr="0">
            <a:noAutofit/>
          </a:bodyPr>
          <a:lstStyle/>
          <a:p>
            <a:pPr marL="812800" indent="-812800">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　</a:t>
            </a:r>
            <a:r>
              <a:rPr lang="ja-JP" altLang="en-US" sz="2400" u="sng" dirty="0">
                <a:solidFill>
                  <a:srgbClr val="000000"/>
                </a:solidFill>
                <a:latin typeface="ＭＳ Ｐゴシック" panose="020B0600070205080204" pitchFamily="50" charset="-128"/>
                <a:cs typeface="HG丸ｺﾞｼｯｸM-PRO" pitchFamily="50" charset="-128"/>
              </a:rPr>
              <a:t>ア　自立支援と日常生活の充実のための指導・訓練</a:t>
            </a:r>
          </a:p>
          <a:p>
            <a:pPr marL="623888"/>
            <a:r>
              <a:rPr lang="ja-JP" altLang="en-US" sz="1900" dirty="0">
                <a:solidFill>
                  <a:srgbClr val="000000"/>
                </a:solidFill>
                <a:latin typeface="ＭＳ Ｐゴシック" panose="020B0600070205080204" pitchFamily="50" charset="-128"/>
                <a:cs typeface="HG丸ｺﾞｼｯｸM-PRO" pitchFamily="50" charset="-128"/>
              </a:rPr>
              <a:t>　子どもの発達に応じて必要となる基本的生活習慣や生活態度を養うための訓練を行う。訓練に際しては、子どもが意欲的にプログラムに関われるように工夫し、成功体験の積み増しにより、自己肯定感を育めるようにする。将来の自立や地域生活を見据えた訓練等を行う場合には、子どもが通う学校で行われている教育活動をふまえ、方針や役割分担等を共有できるように学校との連携を図りながら支援を行う。</a:t>
            </a:r>
            <a:endParaRPr lang="en-US" altLang="ja-JP" sz="1900" dirty="0">
              <a:solidFill>
                <a:srgbClr val="000000"/>
              </a:solidFill>
              <a:latin typeface="ＭＳ Ｐゴシック" panose="020B0600070205080204" pitchFamily="50" charset="-128"/>
              <a:cs typeface="HG丸ｺﾞｼｯｸM-PRO" pitchFamily="50" charset="-128"/>
            </a:endParaRPr>
          </a:p>
        </p:txBody>
      </p:sp>
      <p:sp>
        <p:nvSpPr>
          <p:cNvPr id="7" name="Rectangle 1"/>
          <p:cNvSpPr>
            <a:spLocks noChangeArrowheads="1"/>
          </p:cNvSpPr>
          <p:nvPr/>
        </p:nvSpPr>
        <p:spPr bwMode="auto">
          <a:xfrm>
            <a:off x="0" y="-85725"/>
            <a:ext cx="9841767" cy="1525885"/>
          </a:xfrm>
          <a:prstGeom prst="rect">
            <a:avLst/>
          </a:prstGeom>
          <a:noFill/>
          <a:ln w="9525">
            <a:noFill/>
            <a:miter lim="800000"/>
            <a:headEnd/>
            <a:tailEnd/>
          </a:ln>
        </p:spPr>
        <p:txBody>
          <a:bodyPr wrap="square" anchor="t" anchorCtr="0">
            <a:noAutofit/>
          </a:bodyPr>
          <a:lstStyle/>
          <a:p>
            <a:pPr marL="812800" indent="-812800">
              <a:spcBef>
                <a:spcPts val="300"/>
              </a:spcBef>
            </a:pPr>
            <a:r>
              <a:rPr lang="ja-JP" altLang="en-US" sz="32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②基本活動</a:t>
            </a:r>
            <a:endParaRPr lang="ja-JP" altLang="en-US" sz="2800" dirty="0">
              <a:solidFill>
                <a:srgbClr val="000000"/>
              </a:solidFill>
              <a:latin typeface="ＭＳ Ｐゴシック" panose="020B0600070205080204" pitchFamily="50" charset="-128"/>
              <a:cs typeface="HG丸ｺﾞｼｯｸM-PRO" pitchFamily="50" charset="-128"/>
            </a:endParaRPr>
          </a:p>
          <a:p>
            <a:pPr marL="623888"/>
            <a:r>
              <a:rPr lang="ja-JP" altLang="en-US" sz="2000" dirty="0">
                <a:solidFill>
                  <a:srgbClr val="000000"/>
                </a:solidFill>
                <a:latin typeface="ＭＳ Ｐゴシック" panose="020B0600070205080204" pitchFamily="50" charset="-128"/>
                <a:cs typeface="HG丸ｺﾞｼｯｸM-PRO" pitchFamily="50" charset="-128"/>
              </a:rPr>
              <a:t>　基本的姿勢を踏まえた上で、下記の基本活動を複数組み合わせて支援を行うことが求められる。</a:t>
            </a:r>
            <a:endParaRPr lang="en-US" altLang="ja-JP" sz="2800" dirty="0">
              <a:solidFill>
                <a:srgbClr val="000000"/>
              </a:solidFill>
              <a:latin typeface="ＭＳ Ｐゴシック" panose="020B0600070205080204" pitchFamily="50" charset="-128"/>
              <a:cs typeface="HG丸ｺﾞｼｯｸM-PRO" pitchFamily="50" charset="-128"/>
            </a:endParaRPr>
          </a:p>
        </p:txBody>
      </p:sp>
      <p:sp>
        <p:nvSpPr>
          <p:cNvPr id="3" name="スライド番号プレースホルダー 9">
            <a:extLst>
              <a:ext uri="{FF2B5EF4-FFF2-40B4-BE49-F238E27FC236}">
                <a16:creationId xmlns:a16="http://schemas.microsoft.com/office/drawing/2014/main" id="{7CC06E5D-95F9-B75C-1749-EDD523CEE97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102</a:t>
            </a:fld>
            <a:endParaRPr lang="en-US" altLang="ja-JP" sz="2000" dirty="0">
              <a:solidFill>
                <a:srgbClr val="000000"/>
              </a:solidFill>
            </a:endParaRPr>
          </a:p>
        </p:txBody>
      </p:sp>
    </p:spTree>
    <p:extLst>
      <p:ext uri="{BB962C8B-B14F-4D97-AF65-F5344CB8AC3E}">
        <p14:creationId xmlns:p14="http://schemas.microsoft.com/office/powerpoint/2010/main" val="11791531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4231" y="188640"/>
            <a:ext cx="9777536" cy="6403857"/>
          </a:xfrm>
          <a:prstGeom prst="rect">
            <a:avLst/>
          </a:prstGeom>
          <a:noFill/>
          <a:ln w="9525">
            <a:noFill/>
            <a:miter lim="800000"/>
            <a:headEnd/>
            <a:tailEnd/>
          </a:ln>
        </p:spPr>
        <p:txBody>
          <a:bodyPr wrap="square" anchor="t" anchorCtr="0">
            <a:noAutofit/>
          </a:bodyPr>
          <a:lstStyle/>
          <a:p>
            <a:pPr marL="271463" indent="-271463">
              <a:spcBef>
                <a:spcPts val="3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事務所が適切な放課後等デイサービスを提供するために必要な組織運営管理</a:t>
            </a:r>
            <a:endParaRPr lang="en-US" altLang="ja-JP" sz="3200" u="sng" dirty="0">
              <a:solidFill>
                <a:srgbClr val="000000"/>
              </a:solidFill>
              <a:latin typeface="ＭＳ Ｐゴシック" panose="020B0600070205080204" pitchFamily="50" charset="-128"/>
              <a:cs typeface="HG丸ｺﾞｼｯｸM-PRO" pitchFamily="50" charset="-128"/>
            </a:endParaRPr>
          </a:p>
          <a:p>
            <a:pPr marL="812800" indent="-812800">
              <a:spcBef>
                <a:spcPts val="12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①適切な支援の提供と支援の質の向上</a:t>
            </a:r>
            <a:endParaRPr lang="en-US" altLang="ja-JP" sz="2800" u="sng" dirty="0">
              <a:solidFill>
                <a:srgbClr val="000000"/>
              </a:solidFill>
              <a:latin typeface="ＭＳ Ｐゴシック" panose="020B0600070205080204" pitchFamily="50" charset="-128"/>
              <a:cs typeface="HG丸ｺﾞｼｯｸM-PRO" pitchFamily="50" charset="-128"/>
            </a:endParaRPr>
          </a:p>
          <a:p>
            <a:pPr marL="1257300" indent="-1857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・運営方針、個別支援計画、日々のタイムテーブルや活動プログラムについてＰＤＣＡサイクルで質の向上を図る</a:t>
            </a:r>
            <a:endParaRPr lang="en-US" altLang="ja-JP" sz="2400" dirty="0">
              <a:solidFill>
                <a:srgbClr val="000000"/>
              </a:solidFill>
              <a:latin typeface="ＭＳ Ｐゴシック" panose="020B0600070205080204" pitchFamily="50" charset="-128"/>
              <a:cs typeface="HG丸ｺﾞｼｯｸM-PRO" pitchFamily="50" charset="-128"/>
            </a:endParaRPr>
          </a:p>
          <a:p>
            <a:pPr marL="1257300" indent="-1857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・支援に関わる人材の知識・技術を高める：研修、意欲喚起</a:t>
            </a:r>
            <a:endParaRPr lang="en-US" altLang="ja-JP" sz="2400" dirty="0">
              <a:solidFill>
                <a:srgbClr val="000000"/>
              </a:solidFill>
              <a:latin typeface="ＭＳ Ｐゴシック" panose="020B0600070205080204" pitchFamily="50" charset="-128"/>
              <a:cs typeface="HG丸ｺﾞｼｯｸM-PRO" pitchFamily="50" charset="-128"/>
            </a:endParaRPr>
          </a:p>
          <a:p>
            <a:pPr marL="1257300" indent="-1857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・保護者や学校等の関係機関との連携強化</a:t>
            </a:r>
            <a:endParaRPr lang="en-US" altLang="ja-JP" sz="2400" dirty="0">
              <a:solidFill>
                <a:srgbClr val="000000"/>
              </a:solidFill>
              <a:latin typeface="ＭＳ Ｐゴシック" panose="020B0600070205080204" pitchFamily="50" charset="-128"/>
              <a:cs typeface="HG丸ｺﾞｼｯｸM-PRO" pitchFamily="50" charset="-128"/>
            </a:endParaRPr>
          </a:p>
          <a:p>
            <a:pPr marL="812800" indent="-812800">
              <a:spcBef>
                <a:spcPts val="12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②説明責任の履行と、透明性の高い事業運営</a:t>
            </a:r>
            <a:endParaRPr lang="en-US" altLang="ja-JP" sz="2800" u="sng" dirty="0">
              <a:solidFill>
                <a:srgbClr val="000000"/>
              </a:solidFill>
              <a:latin typeface="ＭＳ Ｐゴシック" panose="020B0600070205080204" pitchFamily="50" charset="-128"/>
              <a:cs typeface="HG丸ｺﾞｼｯｸM-PRO" pitchFamily="50" charset="-128"/>
            </a:endParaRPr>
          </a:p>
          <a:p>
            <a:pPr marL="1257300" indent="-1857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・納得感、安心感と高めるために共に考える姿勢、丁寧な説明等</a:t>
            </a:r>
            <a:endParaRPr lang="en-US" altLang="ja-JP" sz="2400" dirty="0">
              <a:solidFill>
                <a:srgbClr val="000000"/>
              </a:solidFill>
              <a:latin typeface="ＭＳ Ｐゴシック" panose="020B0600070205080204" pitchFamily="50" charset="-128"/>
              <a:cs typeface="HG丸ｺﾞｼｯｸM-PRO" pitchFamily="50" charset="-128"/>
            </a:endParaRPr>
          </a:p>
          <a:p>
            <a:pPr marL="1257300" indent="-1857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・地域社会とのふれあいが必要、地域社会からの信頼獲得、積極的な情報発信</a:t>
            </a:r>
            <a:endParaRPr lang="en-US" altLang="ja-JP" sz="2400" dirty="0">
              <a:solidFill>
                <a:srgbClr val="000000"/>
              </a:solidFill>
              <a:latin typeface="ＭＳ Ｐゴシック" panose="020B0600070205080204" pitchFamily="50" charset="-128"/>
              <a:cs typeface="HG丸ｺﾞｼｯｸM-PRO" pitchFamily="50" charset="-128"/>
            </a:endParaRPr>
          </a:p>
          <a:p>
            <a:pPr marL="812800" indent="-812800">
              <a:spcBef>
                <a:spcPts val="12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③様々なリスクへの備えと法令順守</a:t>
            </a:r>
            <a:endParaRPr lang="en-US" altLang="ja-JP" sz="2800" u="sng" dirty="0">
              <a:solidFill>
                <a:srgbClr val="000000"/>
              </a:solidFill>
              <a:latin typeface="ＭＳ Ｐゴシック" panose="020B0600070205080204" pitchFamily="50" charset="-128"/>
              <a:cs typeface="HG丸ｺﾞｼｯｸM-PRO" pitchFamily="50" charset="-128"/>
            </a:endParaRPr>
          </a:p>
          <a:p>
            <a:pPr marL="812800" indent="258763">
              <a:spcBef>
                <a:spcPts val="0"/>
              </a:spcBef>
            </a:pPr>
            <a:r>
              <a:rPr lang="ja-JP" altLang="en-US" sz="2400" dirty="0">
                <a:solidFill>
                  <a:srgbClr val="000000"/>
                </a:solidFill>
                <a:latin typeface="ＭＳ Ｐゴシック" panose="020B0600070205080204" pitchFamily="50" charset="-128"/>
                <a:cs typeface="HG丸ｺﾞｼｯｸM-PRO" pitchFamily="50" charset="-128"/>
              </a:rPr>
              <a:t>・健康急変、災害、犯罪等への対応（マニュアルや連携体制）</a:t>
            </a:r>
            <a:endParaRPr lang="en-US" altLang="ja-JP" sz="2400" dirty="0">
              <a:solidFill>
                <a:srgbClr val="000000"/>
              </a:solidFill>
              <a:latin typeface="ＭＳ Ｐゴシック" panose="020B0600070205080204" pitchFamily="50" charset="-128"/>
              <a:cs typeface="HG丸ｺﾞｼｯｸM-PRO" pitchFamily="50" charset="-128"/>
            </a:endParaRPr>
          </a:p>
          <a:p>
            <a:pPr marL="812800" indent="258763">
              <a:spcBef>
                <a:spcPts val="0"/>
              </a:spcBef>
            </a:pPr>
            <a:r>
              <a:rPr lang="ja-JP" altLang="en-US" sz="2400" dirty="0">
                <a:solidFill>
                  <a:srgbClr val="000000"/>
                </a:solidFill>
                <a:latin typeface="ＭＳ Ｐゴシック" panose="020B0600070205080204" pitchFamily="50" charset="-128"/>
                <a:cs typeface="HG丸ｺﾞｼｯｸM-PRO" pitchFamily="50" charset="-128"/>
              </a:rPr>
              <a:t>・虐待防止、個人情報保護の徹底等</a:t>
            </a:r>
            <a:endParaRPr lang="en-US" altLang="ja-JP" sz="2400" dirty="0">
              <a:solidFill>
                <a:srgbClr val="000000"/>
              </a:solidFill>
              <a:latin typeface="ＭＳ Ｐゴシック" panose="020B0600070205080204" pitchFamily="50" charset="-128"/>
              <a:cs typeface="HG丸ｺﾞｼｯｸM-PRO" pitchFamily="50" charset="-128"/>
            </a:endParaRPr>
          </a:p>
        </p:txBody>
      </p:sp>
      <p:sp>
        <p:nvSpPr>
          <p:cNvPr id="2" name="スライド番号プレースホルダー 9">
            <a:extLst>
              <a:ext uri="{FF2B5EF4-FFF2-40B4-BE49-F238E27FC236}">
                <a16:creationId xmlns:a16="http://schemas.microsoft.com/office/drawing/2014/main" id="{954EFE3E-3AD3-BC65-A96C-F02F7652254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103</a:t>
            </a:fld>
            <a:endParaRPr lang="en-US" altLang="ja-JP" sz="2000" dirty="0">
              <a:solidFill>
                <a:srgbClr val="000000"/>
              </a:solidFill>
            </a:endParaRPr>
          </a:p>
        </p:txBody>
      </p:sp>
    </p:spTree>
    <p:extLst>
      <p:ext uri="{BB962C8B-B14F-4D97-AF65-F5344CB8AC3E}">
        <p14:creationId xmlns:p14="http://schemas.microsoft.com/office/powerpoint/2010/main" val="35804155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072680" y="154025"/>
            <a:ext cx="5263765" cy="574675"/>
          </a:xfrm>
          <a:prstGeom prst="rect">
            <a:avLst/>
          </a:prstGeom>
          <a:noFill/>
          <a:ln w="9525">
            <a:noFill/>
            <a:miter lim="800000"/>
            <a:headEnd/>
            <a:tailEnd/>
          </a:ln>
        </p:spPr>
        <p:txBody>
          <a:bodyPr lIns="84368" tIns="42186" rIns="84368" bIns="42186"/>
          <a:lstStyle/>
          <a:p>
            <a:pPr algn="ctr">
              <a:lnSpc>
                <a:spcPct val="80000"/>
              </a:lnSpc>
              <a:spcBef>
                <a:spcPct val="20000"/>
              </a:spcBef>
              <a:defRPr/>
            </a:pPr>
            <a:r>
              <a:rPr lang="ja-JP" altLang="en-US" sz="4400" u="sng"/>
              <a:t>ま　と　め</a:t>
            </a:r>
            <a:endParaRPr lang="en-US" altLang="ja-JP" sz="4400" u="sng" spc="-100" dirty="0">
              <a:solidFill>
                <a:srgbClr val="000000"/>
              </a:solidFill>
            </a:endParaRPr>
          </a:p>
        </p:txBody>
      </p:sp>
      <p:sp>
        <p:nvSpPr>
          <p:cNvPr id="299010" name="Rectangle 1"/>
          <p:cNvSpPr>
            <a:spLocks noChangeArrowheads="1"/>
          </p:cNvSpPr>
          <p:nvPr/>
        </p:nvSpPr>
        <p:spPr bwMode="auto">
          <a:xfrm>
            <a:off x="18290" y="1268760"/>
            <a:ext cx="9951467" cy="56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2800" u="sng"/>
              <a:t>（１）支援は「人」によって構築される</a:t>
            </a:r>
            <a:r>
              <a:rPr lang="en-US" altLang="ja-JP" sz="2400" u="sng" dirty="0">
                <a:solidFill>
                  <a:srgbClr val="0432FF"/>
                </a:solidFill>
              </a:rPr>
              <a:t>【</a:t>
            </a:r>
            <a:r>
              <a:rPr lang="ja-JP" altLang="en-US" sz="2400" u="sng">
                <a:solidFill>
                  <a:srgbClr val="0432FF"/>
                </a:solidFill>
              </a:rPr>
              <a:t>「人」が支援の質を決める</a:t>
            </a:r>
            <a:r>
              <a:rPr lang="en-US" altLang="ja-JP" sz="2400" u="sng" dirty="0">
                <a:solidFill>
                  <a:srgbClr val="0432FF"/>
                </a:solidFill>
              </a:rPr>
              <a:t>】</a:t>
            </a:r>
            <a:br>
              <a:rPr lang="ja-JP" altLang="en-US" sz="2400">
                <a:solidFill>
                  <a:srgbClr val="0432FF"/>
                </a:solidFill>
              </a:rPr>
            </a:br>
            <a:r>
              <a:rPr lang="ja-JP" altLang="en-US" sz="2400"/>
              <a:t>　・スタッフの育成：一人ひとりの高い意識</a:t>
            </a:r>
            <a:r>
              <a:rPr lang="en-US" altLang="ja-JP" sz="2400" dirty="0"/>
              <a:t>､</a:t>
            </a:r>
            <a:r>
              <a:rPr lang="ja-JP" altLang="en-US" sz="2400"/>
              <a:t>職場の雰囲気</a:t>
            </a:r>
            <a:r>
              <a:rPr lang="en-US" altLang="ja-JP" sz="2400" dirty="0"/>
              <a:t>､</a:t>
            </a:r>
            <a:r>
              <a:rPr lang="ja-JP" altLang="en-US" sz="2400"/>
              <a:t>知識・スキル</a:t>
            </a:r>
            <a:r>
              <a:rPr lang="en-US" altLang="ja-JP" sz="2400" dirty="0"/>
              <a:t>UP</a:t>
            </a:r>
            <a:endParaRPr lang="ja-JP" altLang="en-US" sz="2400"/>
          </a:p>
          <a:p>
            <a:pPr>
              <a:spcBef>
                <a:spcPts val="600"/>
              </a:spcBef>
            </a:pPr>
            <a:r>
              <a:rPr lang="ja-JP" altLang="en-US" sz="2800" u="sng"/>
              <a:t>（２）事業所の理念に基づいた支援</a:t>
            </a:r>
            <a:r>
              <a:rPr lang="en-US" altLang="ja-JP" sz="2400" u="sng" dirty="0">
                <a:solidFill>
                  <a:srgbClr val="0432FF"/>
                </a:solidFill>
              </a:rPr>
              <a:t>【</a:t>
            </a:r>
            <a:r>
              <a:rPr lang="ja-JP" altLang="en-US" sz="2400" u="sng">
                <a:solidFill>
                  <a:srgbClr val="0432FF"/>
                </a:solidFill>
              </a:rPr>
              <a:t>理念なき・理念倒れの支援は</a:t>
            </a:r>
            <a:r>
              <a:rPr lang="en-US" altLang="ja-JP" sz="2400" u="sng" dirty="0">
                <a:solidFill>
                  <a:srgbClr val="0432FF"/>
                </a:solidFill>
              </a:rPr>
              <a:t>NG】</a:t>
            </a:r>
            <a:br>
              <a:rPr lang="ja-JP" altLang="en-US" sz="2800">
                <a:solidFill>
                  <a:srgbClr val="0432FF"/>
                </a:solidFill>
              </a:rPr>
            </a:br>
            <a:r>
              <a:rPr lang="ja-JP" altLang="en-US" sz="2400"/>
              <a:t>　・「発達支援」に関する理念の確立：報酬は支援の質の対価である</a:t>
            </a:r>
            <a:endParaRPr lang="ja-JP" altLang="en-US" sz="2800"/>
          </a:p>
          <a:p>
            <a:pPr>
              <a:spcBef>
                <a:spcPts val="600"/>
              </a:spcBef>
            </a:pPr>
            <a:r>
              <a:rPr lang="ja-JP" altLang="en-US" sz="2800" u="sng"/>
              <a:t>（３）子どもの権利が保障されている実践</a:t>
            </a:r>
            <a:r>
              <a:rPr lang="en-US" altLang="ja-JP" sz="2400" u="sng" dirty="0">
                <a:solidFill>
                  <a:srgbClr val="0432FF"/>
                </a:solidFill>
              </a:rPr>
              <a:t>【</a:t>
            </a:r>
            <a:r>
              <a:rPr lang="ja-JP" altLang="en-US" sz="2400" u="sng">
                <a:solidFill>
                  <a:srgbClr val="0432FF"/>
                </a:solidFill>
              </a:rPr>
              <a:t>「子ども」を正しく理解する</a:t>
            </a:r>
            <a:r>
              <a:rPr lang="en-US" altLang="ja-JP" sz="2400" u="sng" dirty="0">
                <a:solidFill>
                  <a:srgbClr val="0432FF"/>
                </a:solidFill>
              </a:rPr>
              <a:t>】</a:t>
            </a:r>
            <a:br>
              <a:rPr lang="ja-JP" altLang="en-US" sz="2800">
                <a:solidFill>
                  <a:srgbClr val="0432FF"/>
                </a:solidFill>
              </a:rPr>
            </a:br>
            <a:r>
              <a:rPr lang="ja-JP" altLang="en-US" sz="2400"/>
              <a:t>　・養護、成長・発達の保障、子どもの意見・主体性の尊重、家族支援</a:t>
            </a:r>
            <a:r>
              <a:rPr lang="en-US" altLang="ja-JP" sz="2400" dirty="0"/>
              <a:t> </a:t>
            </a:r>
            <a:r>
              <a:rPr lang="ja-JP" altLang="en-US" sz="2400"/>
              <a:t>等</a:t>
            </a:r>
          </a:p>
          <a:p>
            <a:pPr>
              <a:spcBef>
                <a:spcPts val="600"/>
              </a:spcBef>
            </a:pPr>
            <a:r>
              <a:rPr lang="ja-JP" altLang="en-US" sz="2800" u="sng"/>
              <a:t>（４）障害者の権利が保障されている実践</a:t>
            </a:r>
            <a:r>
              <a:rPr lang="en-US" altLang="ja-JP" sz="2400" u="sng" dirty="0">
                <a:solidFill>
                  <a:srgbClr val="0432FF"/>
                </a:solidFill>
              </a:rPr>
              <a:t>【</a:t>
            </a:r>
            <a:r>
              <a:rPr lang="ja-JP" altLang="en-US" sz="2400" u="sng">
                <a:solidFill>
                  <a:srgbClr val="0432FF"/>
                </a:solidFill>
              </a:rPr>
              <a:t>障害や特性の理解と実践</a:t>
            </a:r>
            <a:r>
              <a:rPr lang="en-US" altLang="ja-JP" sz="2400" u="sng" dirty="0">
                <a:solidFill>
                  <a:srgbClr val="0432FF"/>
                </a:solidFill>
              </a:rPr>
              <a:t>】</a:t>
            </a:r>
            <a:endParaRPr lang="en-US" altLang="ja-JP" sz="2800" u="sng" dirty="0">
              <a:solidFill>
                <a:srgbClr val="0432FF"/>
              </a:solidFill>
            </a:endParaRPr>
          </a:p>
          <a:p>
            <a:pPr>
              <a:spcBef>
                <a:spcPts val="0"/>
              </a:spcBef>
            </a:pPr>
            <a:r>
              <a:rPr lang="ja-JP" altLang="en-US" sz="2400"/>
              <a:t>　・障害や特性に応じた合理的配慮の提供、インクルージョンの推進</a:t>
            </a:r>
            <a:r>
              <a:rPr lang="en-US" altLang="ja-JP" sz="2400" dirty="0"/>
              <a:t> </a:t>
            </a:r>
            <a:r>
              <a:rPr lang="ja-JP" altLang="en-US" sz="2400"/>
              <a:t>等</a:t>
            </a:r>
            <a:endParaRPr lang="en-US" altLang="ja-JP" sz="2400" dirty="0"/>
          </a:p>
          <a:p>
            <a:pPr>
              <a:spcBef>
                <a:spcPts val="600"/>
              </a:spcBef>
            </a:pPr>
            <a:r>
              <a:rPr lang="ja-JP" altLang="en-US" sz="2800" u="sng"/>
              <a:t>（５）支援の適切なプロセス管理</a:t>
            </a:r>
            <a:r>
              <a:rPr lang="en-US" altLang="ja-JP" sz="2400" u="sng" dirty="0">
                <a:solidFill>
                  <a:srgbClr val="0432FF"/>
                </a:solidFill>
              </a:rPr>
              <a:t>【</a:t>
            </a:r>
            <a:r>
              <a:rPr lang="ja-JP" altLang="en-US" sz="2400" u="sng">
                <a:solidFill>
                  <a:srgbClr val="0432FF"/>
                </a:solidFill>
              </a:rPr>
              <a:t>児発管・相談支援の腕が試される</a:t>
            </a:r>
            <a:r>
              <a:rPr lang="en-US" altLang="ja-JP" sz="2400" u="sng" dirty="0">
                <a:solidFill>
                  <a:srgbClr val="0432FF"/>
                </a:solidFill>
              </a:rPr>
              <a:t>】</a:t>
            </a:r>
            <a:endParaRPr lang="ja-JP" altLang="en-US" sz="5400" u="sng">
              <a:solidFill>
                <a:srgbClr val="0432FF"/>
              </a:solidFill>
            </a:endParaRPr>
          </a:p>
          <a:p>
            <a:pPr marL="757238" indent="-446088"/>
            <a:r>
              <a:rPr lang="ja-JP" altLang="en-US" sz="2400"/>
              <a:t>・見立て（アセスメント力</a:t>
            </a:r>
            <a:r>
              <a:rPr lang="en-US" altLang="ja-JP" sz="2400" dirty="0"/>
              <a:t>)､</a:t>
            </a:r>
            <a:r>
              <a:rPr lang="ja-JP" altLang="en-US" sz="2400"/>
              <a:t>手立て（支援力</a:t>
            </a:r>
            <a:r>
              <a:rPr lang="en-US" altLang="ja-JP" sz="2400" dirty="0"/>
              <a:t>)､</a:t>
            </a:r>
            <a:r>
              <a:rPr lang="ja-JP" altLang="en-US" sz="2400"/>
              <a:t>評価力：ガイドライン等の活用</a:t>
            </a:r>
            <a:endParaRPr lang="en-US" altLang="ja-JP" sz="2400" dirty="0"/>
          </a:p>
          <a:p>
            <a:pPr marL="757238" indent="-747713">
              <a:spcBef>
                <a:spcPts val="600"/>
              </a:spcBef>
            </a:pPr>
            <a:r>
              <a:rPr lang="ja-JP" altLang="en-US" sz="2800" u="sng">
                <a:solidFill>
                  <a:srgbClr val="000000"/>
                </a:solidFill>
                <a:latin typeface="+mn-ea"/>
                <a:ea typeface="+mn-ea"/>
              </a:rPr>
              <a:t>（６）家族、関係機関と協働した支援</a:t>
            </a:r>
            <a:r>
              <a:rPr lang="en-US" altLang="ja-JP" sz="2400" u="sng" dirty="0">
                <a:solidFill>
                  <a:srgbClr val="0432FF"/>
                </a:solidFill>
                <a:latin typeface="+mn-ea"/>
                <a:ea typeface="+mn-ea"/>
              </a:rPr>
              <a:t>【</a:t>
            </a:r>
            <a:r>
              <a:rPr lang="ja-JP" altLang="en-US" sz="2400" u="sng">
                <a:solidFill>
                  <a:srgbClr val="0432FF"/>
                </a:solidFill>
                <a:latin typeface="+mn-ea"/>
                <a:ea typeface="+mn-ea"/>
              </a:rPr>
              <a:t>開かれた事業が質を高める</a:t>
            </a:r>
            <a:r>
              <a:rPr lang="en-US" altLang="ja-JP" sz="2400" u="sng" dirty="0">
                <a:solidFill>
                  <a:srgbClr val="0432FF"/>
                </a:solidFill>
                <a:latin typeface="+mn-ea"/>
                <a:ea typeface="+mn-ea"/>
              </a:rPr>
              <a:t>】</a:t>
            </a:r>
            <a:endParaRPr lang="en-US" altLang="ja-JP" sz="2800" u="sng" dirty="0">
              <a:solidFill>
                <a:srgbClr val="0432FF"/>
              </a:solidFill>
              <a:latin typeface="+mn-ea"/>
              <a:ea typeface="+mn-ea"/>
            </a:endParaRPr>
          </a:p>
          <a:p>
            <a:pPr marL="757238" indent="-747713"/>
            <a:r>
              <a:rPr lang="ja-JP" altLang="en-US" sz="2400">
                <a:solidFill>
                  <a:srgbClr val="000000"/>
                </a:solidFill>
                <a:latin typeface="+mn-ea"/>
                <a:ea typeface="+mn-ea"/>
              </a:rPr>
              <a:t>　・相談支援と発達支援は最強タッグ＝車の両輪であり、対等な関係</a:t>
            </a:r>
            <a:endParaRPr lang="en-US" altLang="ja-JP" sz="2400" dirty="0">
              <a:solidFill>
                <a:srgbClr val="000000"/>
              </a:solidFill>
              <a:latin typeface="+mn-ea"/>
              <a:ea typeface="+mn-ea"/>
            </a:endParaRPr>
          </a:p>
          <a:p>
            <a:pPr marL="757238" indent="-747713"/>
            <a:r>
              <a:rPr lang="ja-JP" altLang="en-US" sz="2400">
                <a:solidFill>
                  <a:srgbClr val="000000"/>
                </a:solidFill>
                <a:latin typeface="+mn-ea"/>
                <a:ea typeface="+mn-ea"/>
              </a:rPr>
              <a:t>　・関係機関に畏敬の念を持って共に歩む。家族を支え、共に歩む</a:t>
            </a:r>
            <a:endParaRPr lang="en-US" altLang="ja-JP" sz="2400" dirty="0">
              <a:solidFill>
                <a:srgbClr val="000000"/>
              </a:solidFill>
              <a:latin typeface="+mn-ea"/>
              <a:ea typeface="+mn-ea"/>
            </a:endParaRPr>
          </a:p>
        </p:txBody>
      </p:sp>
      <p:sp>
        <p:nvSpPr>
          <p:cNvPr id="2" name="スライド番号プレースホルダー 9">
            <a:extLst>
              <a:ext uri="{FF2B5EF4-FFF2-40B4-BE49-F238E27FC236}">
                <a16:creationId xmlns:a16="http://schemas.microsoft.com/office/drawing/2014/main" id="{D7A7957D-DA39-5FA3-283C-AEC7BAB542C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104</a:t>
            </a:fld>
            <a:endParaRPr lang="en-US" altLang="ja-JP" sz="2000" dirty="0">
              <a:solidFill>
                <a:srgbClr val="000000"/>
              </a:solidFill>
            </a:endParaRPr>
          </a:p>
        </p:txBody>
      </p:sp>
      <p:sp>
        <p:nvSpPr>
          <p:cNvPr id="5" name="Rectangle 3">
            <a:extLst>
              <a:ext uri="{FF2B5EF4-FFF2-40B4-BE49-F238E27FC236}">
                <a16:creationId xmlns:a16="http://schemas.microsoft.com/office/drawing/2014/main" id="{F57D9B2A-1E25-E567-01EE-21729999730E}"/>
              </a:ext>
            </a:extLst>
          </p:cNvPr>
          <p:cNvSpPr txBox="1">
            <a:spLocks noChangeArrowheads="1"/>
          </p:cNvSpPr>
          <p:nvPr/>
        </p:nvSpPr>
        <p:spPr bwMode="auto">
          <a:xfrm>
            <a:off x="-60252" y="836712"/>
            <a:ext cx="9966252" cy="574675"/>
          </a:xfrm>
          <a:prstGeom prst="rect">
            <a:avLst/>
          </a:prstGeom>
          <a:noFill/>
          <a:ln w="9525">
            <a:noFill/>
            <a:miter lim="800000"/>
            <a:headEnd/>
            <a:tailEnd/>
          </a:ln>
        </p:spPr>
        <p:txBody>
          <a:bodyPr lIns="84368" tIns="42186" rIns="84368" bIns="42186"/>
          <a:lstStyle/>
          <a:p>
            <a:pPr>
              <a:lnSpc>
                <a:spcPct val="80000"/>
              </a:lnSpc>
              <a:spcBef>
                <a:spcPct val="20000"/>
              </a:spcBef>
              <a:defRPr/>
            </a:pPr>
            <a:r>
              <a:rPr lang="ja-JP" altLang="en-US" sz="3200" u="sng"/>
              <a:t>良質な支援を提供しようとする努力のすべてが基本姿勢</a:t>
            </a:r>
            <a:endParaRPr lang="en-US" altLang="ja-JP" sz="3200" u="sng" spc="-100" dirty="0">
              <a:solidFill>
                <a:srgbClr val="000000"/>
              </a:solidFill>
            </a:endParaRPr>
          </a:p>
        </p:txBody>
      </p:sp>
    </p:spTree>
    <p:extLst>
      <p:ext uri="{BB962C8B-B14F-4D97-AF65-F5344CB8AC3E}">
        <p14:creationId xmlns:p14="http://schemas.microsoft.com/office/powerpoint/2010/main" val="232536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814" y="152735"/>
            <a:ext cx="9906001" cy="574675"/>
          </a:xfrm>
          <a:prstGeom prst="rect">
            <a:avLst/>
          </a:prstGeom>
          <a:noFill/>
          <a:ln w="9525">
            <a:noFill/>
            <a:miter lim="800000"/>
            <a:headEnd/>
            <a:tailEnd/>
          </a:ln>
        </p:spPr>
        <p:txBody>
          <a:bodyPr lIns="84368" tIns="42186" rIns="84368" bIns="42186"/>
          <a:lstStyle/>
          <a:p>
            <a:pPr algn="ctr">
              <a:lnSpc>
                <a:spcPct val="80000"/>
              </a:lnSpc>
              <a:spcBef>
                <a:spcPct val="20000"/>
              </a:spcBef>
              <a:defRPr/>
            </a:pPr>
            <a:r>
              <a:rPr lang="ja-JP" altLang="en-US" sz="4000" u="sng"/>
              <a:t>［１］障害児支援に関わる者の責任</a:t>
            </a:r>
            <a:endParaRPr lang="en-US" altLang="ja-JP" sz="4000" u="sng" spc="-100" dirty="0">
              <a:solidFill>
                <a:srgbClr val="000000"/>
              </a:solidFill>
            </a:endParaRPr>
          </a:p>
        </p:txBody>
      </p:sp>
      <p:sp>
        <p:nvSpPr>
          <p:cNvPr id="299010" name="Rectangle 1"/>
          <p:cNvSpPr>
            <a:spLocks noChangeArrowheads="1"/>
          </p:cNvSpPr>
          <p:nvPr/>
        </p:nvSpPr>
        <p:spPr bwMode="auto">
          <a:xfrm>
            <a:off x="1" y="805169"/>
            <a:ext cx="9906000" cy="600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3200" u="sng" dirty="0"/>
              <a:t>① </a:t>
            </a:r>
            <a:r>
              <a:rPr lang="ja-JP" altLang="en-US" sz="3200" u="sng"/>
              <a:t>社会福祉事業を行う者としての責任 </a:t>
            </a:r>
            <a:endParaRPr lang="ja-JP" altLang="en-US" sz="6600" u="sng"/>
          </a:p>
          <a:p>
            <a:pPr marL="854075" indent="-268288">
              <a:spcBef>
                <a:spcPts val="300"/>
              </a:spcBef>
            </a:pPr>
            <a:r>
              <a:rPr lang="ja-JP" altLang="en-US" sz="3000"/>
              <a:t>・</a:t>
            </a:r>
            <a:r>
              <a:rPr lang="ja-JP" altLang="en-US" sz="3000" u="sng"/>
              <a:t>社会福祉を目的</a:t>
            </a:r>
            <a:r>
              <a:rPr lang="ja-JP" altLang="en-US" sz="3000"/>
              <a:t>とする事業のうち、</a:t>
            </a:r>
            <a:r>
              <a:rPr lang="ja-JP" altLang="en-US" sz="3000" u="sng">
                <a:solidFill>
                  <a:srgbClr val="0432FF"/>
                </a:solidFill>
              </a:rPr>
              <a:t>規制</a:t>
            </a:r>
            <a:r>
              <a:rPr lang="ja-JP" altLang="en-US" sz="3000"/>
              <a:t>と</a:t>
            </a:r>
            <a:r>
              <a:rPr lang="ja-JP" altLang="en-US" sz="3000" u="sng">
                <a:solidFill>
                  <a:srgbClr val="0432FF"/>
                </a:solidFill>
              </a:rPr>
              <a:t>助成</a:t>
            </a:r>
            <a:r>
              <a:rPr lang="ja-JP" altLang="en-US" sz="3000"/>
              <a:t>を通じて</a:t>
            </a:r>
            <a:r>
              <a:rPr lang="ja-JP" altLang="en-US" sz="3000" u="sng"/>
              <a:t>公明かつ適正な実施</a:t>
            </a:r>
            <a:r>
              <a:rPr lang="ja-JP" altLang="en-US" sz="3000"/>
              <a:t>の確保が図られなければならないもの</a:t>
            </a:r>
            <a:r>
              <a:rPr lang="en-US" altLang="ja-JP" sz="3000" dirty="0"/>
              <a:t>(</a:t>
            </a:r>
            <a:r>
              <a:rPr lang="ja-JP" altLang="en-US" sz="3000"/>
              <a:t>社会福祉法第</a:t>
            </a:r>
            <a:r>
              <a:rPr lang="en-US" altLang="ja-JP" sz="3000" dirty="0"/>
              <a:t>2</a:t>
            </a:r>
            <a:r>
              <a:rPr lang="ja-JP" altLang="en-US" sz="3000"/>
              <a:t>条を根拠</a:t>
            </a:r>
            <a:r>
              <a:rPr lang="en-US" altLang="ja-JP" sz="3000" dirty="0"/>
              <a:t>) </a:t>
            </a:r>
            <a:endParaRPr lang="ja-JP" altLang="en-US" sz="3000"/>
          </a:p>
          <a:p>
            <a:pPr marL="854075" indent="-268288">
              <a:spcBef>
                <a:spcPts val="300"/>
              </a:spcBef>
            </a:pPr>
            <a:r>
              <a:rPr lang="ja-JP" altLang="en-US" sz="3000"/>
              <a:t>・支援が</a:t>
            </a:r>
            <a:r>
              <a:rPr lang="ja-JP" altLang="en-US" sz="3000" u="sng"/>
              <a:t>必要な人に生活を保障</a:t>
            </a:r>
            <a:r>
              <a:rPr lang="ja-JP" altLang="en-US" sz="3000"/>
              <a:t>し、</a:t>
            </a:r>
            <a:r>
              <a:rPr lang="ja-JP" altLang="en-US" sz="3000" u="sng"/>
              <a:t>援助</a:t>
            </a:r>
            <a:r>
              <a:rPr lang="ja-JP" altLang="en-US" sz="3000"/>
              <a:t>などを行って、　 </a:t>
            </a:r>
            <a:r>
              <a:rPr lang="ja-JP" altLang="en-US" sz="3000" u="sng"/>
              <a:t>社会全体の福祉向上</a:t>
            </a:r>
            <a:r>
              <a:rPr lang="ja-JP" altLang="en-US" sz="3000"/>
              <a:t>をめざすこと</a:t>
            </a:r>
            <a:endParaRPr lang="en-US" altLang="ja-JP" sz="3000" dirty="0">
              <a:solidFill>
                <a:srgbClr val="0432FF"/>
              </a:solidFill>
            </a:endParaRPr>
          </a:p>
          <a:p>
            <a:pPr marL="854075" indent="-268288">
              <a:spcBef>
                <a:spcPts val="0"/>
              </a:spcBef>
            </a:pPr>
            <a:r>
              <a:rPr lang="ja-JP" altLang="en-US" sz="3000" u="sng">
                <a:solidFill>
                  <a:srgbClr val="0432FF"/>
                </a:solidFill>
              </a:rPr>
              <a:t>⇒</a:t>
            </a:r>
            <a:r>
              <a:rPr lang="en-US" altLang="ja-JP" sz="3000" u="sng" dirty="0">
                <a:solidFill>
                  <a:srgbClr val="0432FF"/>
                </a:solidFill>
              </a:rPr>
              <a:t> </a:t>
            </a:r>
            <a:r>
              <a:rPr lang="ja-JP" altLang="en-US" sz="3000" u="sng">
                <a:solidFill>
                  <a:srgbClr val="0432FF"/>
                </a:solidFill>
              </a:rPr>
              <a:t>「法令遵守」「社会全体の福祉」「開かれた事業所」等</a:t>
            </a:r>
          </a:p>
          <a:p>
            <a:pPr>
              <a:spcBef>
                <a:spcPts val="1800"/>
              </a:spcBef>
            </a:pPr>
            <a:r>
              <a:rPr lang="ja-JP" altLang="en-US" sz="3200" u="sng"/>
              <a:t>②</a:t>
            </a:r>
            <a:r>
              <a:rPr lang="en-US" altLang="ja-JP" sz="3200" u="sng" dirty="0"/>
              <a:t> </a:t>
            </a:r>
            <a:r>
              <a:rPr lang="ja-JP" altLang="en-US" sz="3200" u="sng"/>
              <a:t>子どもの発達に関わる責任 </a:t>
            </a:r>
            <a:endParaRPr lang="ja-JP" altLang="en-US" sz="6600" u="sng"/>
          </a:p>
          <a:p>
            <a:pPr marL="854075" indent="-268288">
              <a:spcBef>
                <a:spcPts val="600"/>
              </a:spcBef>
            </a:pPr>
            <a:r>
              <a:rPr lang="ja-JP" altLang="en-US" sz="3000"/>
              <a:t>・</a:t>
            </a:r>
            <a:r>
              <a:rPr lang="ja-JP" altLang="en-US" sz="3000" u="sng"/>
              <a:t>大人になっていく成長・発達過程</a:t>
            </a:r>
            <a:r>
              <a:rPr lang="ja-JP" altLang="en-US" sz="3000"/>
              <a:t>に関わる</a:t>
            </a:r>
            <a:r>
              <a:rPr lang="en-US" altLang="ja-JP" sz="3000" dirty="0"/>
              <a:t>(</a:t>
            </a:r>
            <a:r>
              <a:rPr lang="ja-JP" altLang="en-US" sz="3000"/>
              <a:t>人格形成に影響を与える</a:t>
            </a:r>
            <a:r>
              <a:rPr lang="en-US" altLang="ja-JP" sz="3000" dirty="0"/>
              <a:t>)</a:t>
            </a:r>
            <a:r>
              <a:rPr lang="ja-JP" altLang="en-US" sz="3000"/>
              <a:t>重い使命と責任を負っていること </a:t>
            </a:r>
            <a:endParaRPr lang="en-US" altLang="ja-JP" sz="3000" dirty="0"/>
          </a:p>
          <a:p>
            <a:pPr marL="854075" indent="-268288">
              <a:spcBef>
                <a:spcPts val="300"/>
              </a:spcBef>
            </a:pPr>
            <a:r>
              <a:rPr lang="ja-JP" altLang="en-US" sz="3000"/>
              <a:t>・子どもの</a:t>
            </a:r>
            <a:r>
              <a:rPr lang="ja-JP" altLang="en-US" sz="3000" u="sng">
                <a:solidFill>
                  <a:srgbClr val="0432FF"/>
                </a:solidFill>
              </a:rPr>
              <a:t>発達の正しい理解</a:t>
            </a:r>
            <a:r>
              <a:rPr lang="ja-JP" altLang="en-US" sz="3000"/>
              <a:t>と</a:t>
            </a:r>
            <a:r>
              <a:rPr lang="ja-JP" altLang="en-US" sz="3000" u="sng">
                <a:solidFill>
                  <a:srgbClr val="0432FF"/>
                </a:solidFill>
              </a:rPr>
              <a:t>支援に関する技術</a:t>
            </a:r>
            <a:r>
              <a:rPr lang="ja-JP" altLang="en-US" sz="3000"/>
              <a:t>が必要</a:t>
            </a:r>
            <a:endParaRPr lang="ja-JP" altLang="en-US" sz="2800"/>
          </a:p>
          <a:p>
            <a:pPr marL="854075" indent="-268288">
              <a:spcBef>
                <a:spcPts val="300"/>
              </a:spcBef>
            </a:pPr>
            <a:r>
              <a:rPr lang="ja-JP" altLang="en-US" sz="2800"/>
              <a:t>（適切な支援を提供できない＝“法令遵守”できていない）</a:t>
            </a:r>
          </a:p>
          <a:p>
            <a:pPr eaLnBrk="1" hangingPunct="1">
              <a:lnSpc>
                <a:spcPct val="90000"/>
              </a:lnSpc>
              <a:spcBef>
                <a:spcPts val="600"/>
              </a:spcBef>
              <a:defRPr/>
            </a:pPr>
            <a:endParaRPr lang="en-US" altLang="ja-JP" sz="5400" dirty="0">
              <a:solidFill>
                <a:srgbClr val="000000"/>
              </a:solidFill>
              <a:latin typeface="+mn-ea"/>
              <a:ea typeface="+mn-ea"/>
            </a:endParaRPr>
          </a:p>
        </p:txBody>
      </p:sp>
      <p:sp>
        <p:nvSpPr>
          <p:cNvPr id="4" name="スライド番号プレースホルダー 9">
            <a:extLst>
              <a:ext uri="{FF2B5EF4-FFF2-40B4-BE49-F238E27FC236}">
                <a16:creationId xmlns:a16="http://schemas.microsoft.com/office/drawing/2014/main" id="{22CE829C-DC53-203B-AF0F-C0616686466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10</a:t>
            </a:fld>
            <a:endParaRPr lang="en-US" altLang="ja-JP" sz="2000" dirty="0">
              <a:solidFill>
                <a:srgbClr val="000000"/>
              </a:solidFill>
            </a:endParaRPr>
          </a:p>
        </p:txBody>
      </p:sp>
    </p:spTree>
    <p:extLst>
      <p:ext uri="{BB962C8B-B14F-4D97-AF65-F5344CB8AC3E}">
        <p14:creationId xmlns:p14="http://schemas.microsoft.com/office/powerpoint/2010/main" val="213740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9000" contrast="59000"/>
                    </a14:imgEffect>
                  </a14:imgLayer>
                </a14:imgProps>
              </a:ext>
              <a:ext uri="{28A0092B-C50C-407E-A947-70E740481C1C}">
                <a14:useLocalDpi xmlns:a14="http://schemas.microsoft.com/office/drawing/2010/main" val="0"/>
              </a:ext>
            </a:extLst>
          </a:blip>
          <a:srcRect/>
          <a:stretch>
            <a:fillRect/>
          </a:stretch>
        </p:blipFill>
        <p:spPr bwMode="auto">
          <a:xfrm>
            <a:off x="208247" y="293784"/>
            <a:ext cx="9489504" cy="6597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コネクタ 3">
            <a:extLst>
              <a:ext uri="{FF2B5EF4-FFF2-40B4-BE49-F238E27FC236}">
                <a16:creationId xmlns:a16="http://schemas.microsoft.com/office/drawing/2014/main" id="{3388BACC-47D6-B04C-ADC5-2547AFC16CBF}"/>
              </a:ext>
            </a:extLst>
          </p:cNvPr>
          <p:cNvCxnSpPr>
            <a:cxnSpLocks/>
          </p:cNvCxnSpPr>
          <p:nvPr/>
        </p:nvCxnSpPr>
        <p:spPr bwMode="auto">
          <a:xfrm flipH="1">
            <a:off x="605106" y="1662499"/>
            <a:ext cx="1043524"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7" name="直線コネクタ 6">
            <a:extLst>
              <a:ext uri="{FF2B5EF4-FFF2-40B4-BE49-F238E27FC236}">
                <a16:creationId xmlns:a16="http://schemas.microsoft.com/office/drawing/2014/main" id="{6668D575-A234-DB4B-BF44-C74DC13BC85C}"/>
              </a:ext>
            </a:extLst>
          </p:cNvPr>
          <p:cNvCxnSpPr>
            <a:cxnSpLocks/>
          </p:cNvCxnSpPr>
          <p:nvPr/>
        </p:nvCxnSpPr>
        <p:spPr bwMode="auto">
          <a:xfrm flipH="1">
            <a:off x="958473" y="1100863"/>
            <a:ext cx="1043524"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8" name="直線コネクタ 7">
            <a:extLst>
              <a:ext uri="{FF2B5EF4-FFF2-40B4-BE49-F238E27FC236}">
                <a16:creationId xmlns:a16="http://schemas.microsoft.com/office/drawing/2014/main" id="{D5117DC7-B9F6-AE47-A9CC-ACA66201DB14}"/>
              </a:ext>
            </a:extLst>
          </p:cNvPr>
          <p:cNvCxnSpPr>
            <a:cxnSpLocks/>
          </p:cNvCxnSpPr>
          <p:nvPr/>
        </p:nvCxnSpPr>
        <p:spPr bwMode="auto">
          <a:xfrm flipH="1" flipV="1">
            <a:off x="2697680" y="1672328"/>
            <a:ext cx="815594" cy="2877"/>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1" name="直線コネクタ 10">
            <a:extLst>
              <a:ext uri="{FF2B5EF4-FFF2-40B4-BE49-F238E27FC236}">
                <a16:creationId xmlns:a16="http://schemas.microsoft.com/office/drawing/2014/main" id="{E41984EE-E9CB-5E42-BFDD-EE7E2F9BC37D}"/>
              </a:ext>
            </a:extLst>
          </p:cNvPr>
          <p:cNvCxnSpPr>
            <a:cxnSpLocks/>
          </p:cNvCxnSpPr>
          <p:nvPr/>
        </p:nvCxnSpPr>
        <p:spPr bwMode="auto">
          <a:xfrm flipH="1">
            <a:off x="3949909" y="1662499"/>
            <a:ext cx="347841"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9DB3F3C1-35C1-CA4D-B3B0-1AD7685AAF19}"/>
              </a:ext>
            </a:extLst>
          </p:cNvPr>
          <p:cNvCxnSpPr>
            <a:cxnSpLocks/>
          </p:cNvCxnSpPr>
          <p:nvPr/>
        </p:nvCxnSpPr>
        <p:spPr bwMode="auto">
          <a:xfrm flipH="1">
            <a:off x="958473" y="2392412"/>
            <a:ext cx="3339277"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022A4314-6959-414A-B1F0-D6B575A7FE37}"/>
              </a:ext>
            </a:extLst>
          </p:cNvPr>
          <p:cNvCxnSpPr>
            <a:cxnSpLocks/>
          </p:cNvCxnSpPr>
          <p:nvPr/>
        </p:nvCxnSpPr>
        <p:spPr bwMode="auto">
          <a:xfrm flipH="1">
            <a:off x="5689116" y="1100863"/>
            <a:ext cx="834819"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9" name="直線コネクタ 18">
            <a:extLst>
              <a:ext uri="{FF2B5EF4-FFF2-40B4-BE49-F238E27FC236}">
                <a16:creationId xmlns:a16="http://schemas.microsoft.com/office/drawing/2014/main" id="{F5A7C7E6-E4DD-5640-882C-B4071106F34C}"/>
              </a:ext>
            </a:extLst>
          </p:cNvPr>
          <p:cNvCxnSpPr>
            <a:cxnSpLocks/>
          </p:cNvCxnSpPr>
          <p:nvPr/>
        </p:nvCxnSpPr>
        <p:spPr bwMode="auto">
          <a:xfrm flipH="1">
            <a:off x="5689116" y="2392412"/>
            <a:ext cx="834819"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1AA0583B-7CB1-AA4A-8B4B-D8561A0E9782}"/>
              </a:ext>
            </a:extLst>
          </p:cNvPr>
          <p:cNvCxnSpPr>
            <a:cxnSpLocks/>
          </p:cNvCxnSpPr>
          <p:nvPr/>
        </p:nvCxnSpPr>
        <p:spPr bwMode="auto">
          <a:xfrm flipH="1">
            <a:off x="6649604" y="1100863"/>
            <a:ext cx="1822243"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2" name="直線コネクタ 21">
            <a:extLst>
              <a:ext uri="{FF2B5EF4-FFF2-40B4-BE49-F238E27FC236}">
                <a16:creationId xmlns:a16="http://schemas.microsoft.com/office/drawing/2014/main" id="{ABD5327E-F2A5-CB4B-A190-A7C454861DFD}"/>
              </a:ext>
            </a:extLst>
          </p:cNvPr>
          <p:cNvCxnSpPr>
            <a:cxnSpLocks/>
          </p:cNvCxnSpPr>
          <p:nvPr/>
        </p:nvCxnSpPr>
        <p:spPr bwMode="auto">
          <a:xfrm flipH="1">
            <a:off x="5175454" y="1487372"/>
            <a:ext cx="1321797"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4" name="直線コネクタ 23">
            <a:extLst>
              <a:ext uri="{FF2B5EF4-FFF2-40B4-BE49-F238E27FC236}">
                <a16:creationId xmlns:a16="http://schemas.microsoft.com/office/drawing/2014/main" id="{CB79CE39-A2B4-9D4C-AF22-BA19FF1DFAD1}"/>
              </a:ext>
            </a:extLst>
          </p:cNvPr>
          <p:cNvCxnSpPr>
            <a:cxnSpLocks/>
          </p:cNvCxnSpPr>
          <p:nvPr/>
        </p:nvCxnSpPr>
        <p:spPr bwMode="auto">
          <a:xfrm flipH="1">
            <a:off x="7637028" y="1277945"/>
            <a:ext cx="834819"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id="{B7E21C52-1ECE-E440-BF58-57F61EBCF7E2}"/>
              </a:ext>
            </a:extLst>
          </p:cNvPr>
          <p:cNvCxnSpPr>
            <a:cxnSpLocks/>
          </p:cNvCxnSpPr>
          <p:nvPr/>
        </p:nvCxnSpPr>
        <p:spPr bwMode="auto">
          <a:xfrm flipH="1">
            <a:off x="5480411" y="1277945"/>
            <a:ext cx="834819"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6" name="直線コネクタ 25">
            <a:extLst>
              <a:ext uri="{FF2B5EF4-FFF2-40B4-BE49-F238E27FC236}">
                <a16:creationId xmlns:a16="http://schemas.microsoft.com/office/drawing/2014/main" id="{2AC96AB1-1617-9140-91F9-DB5071DD300E}"/>
              </a:ext>
            </a:extLst>
          </p:cNvPr>
          <p:cNvCxnSpPr>
            <a:cxnSpLocks/>
          </p:cNvCxnSpPr>
          <p:nvPr/>
        </p:nvCxnSpPr>
        <p:spPr bwMode="auto">
          <a:xfrm flipH="1">
            <a:off x="9376235" y="1277945"/>
            <a:ext cx="278272"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BB9C3DBE-0DB8-6C4C-9F24-DE29BC8E49DD}"/>
              </a:ext>
            </a:extLst>
          </p:cNvPr>
          <p:cNvCxnSpPr>
            <a:cxnSpLocks/>
          </p:cNvCxnSpPr>
          <p:nvPr/>
        </p:nvCxnSpPr>
        <p:spPr bwMode="auto">
          <a:xfrm flipH="1">
            <a:off x="7290796" y="1478133"/>
            <a:ext cx="2363712"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1" name="直線コネクタ 30">
            <a:extLst>
              <a:ext uri="{FF2B5EF4-FFF2-40B4-BE49-F238E27FC236}">
                <a16:creationId xmlns:a16="http://schemas.microsoft.com/office/drawing/2014/main" id="{0D7D7538-CE29-024A-847A-0FDF52CA8B1D}"/>
              </a:ext>
            </a:extLst>
          </p:cNvPr>
          <p:cNvCxnSpPr>
            <a:cxnSpLocks/>
          </p:cNvCxnSpPr>
          <p:nvPr/>
        </p:nvCxnSpPr>
        <p:spPr bwMode="auto">
          <a:xfrm flipH="1">
            <a:off x="5175454" y="1672328"/>
            <a:ext cx="4124647"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3" name="直線コネクタ 32">
            <a:extLst>
              <a:ext uri="{FF2B5EF4-FFF2-40B4-BE49-F238E27FC236}">
                <a16:creationId xmlns:a16="http://schemas.microsoft.com/office/drawing/2014/main" id="{84C8BEAB-105C-BC43-A91E-3EA5923D4A49}"/>
              </a:ext>
            </a:extLst>
          </p:cNvPr>
          <p:cNvCxnSpPr>
            <a:cxnSpLocks/>
          </p:cNvCxnSpPr>
          <p:nvPr/>
        </p:nvCxnSpPr>
        <p:spPr bwMode="auto">
          <a:xfrm flipH="1">
            <a:off x="5313279" y="1870694"/>
            <a:ext cx="1001951"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5" name="直線コネクタ 34">
            <a:extLst>
              <a:ext uri="{FF2B5EF4-FFF2-40B4-BE49-F238E27FC236}">
                <a16:creationId xmlns:a16="http://schemas.microsoft.com/office/drawing/2014/main" id="{6D1A4145-8CB0-9E44-99EF-832C6E7D299F}"/>
              </a:ext>
            </a:extLst>
          </p:cNvPr>
          <p:cNvCxnSpPr>
            <a:cxnSpLocks/>
          </p:cNvCxnSpPr>
          <p:nvPr/>
        </p:nvCxnSpPr>
        <p:spPr bwMode="auto">
          <a:xfrm flipH="1">
            <a:off x="5181583" y="2569091"/>
            <a:ext cx="4472925"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7" name="直線コネクタ 36">
            <a:extLst>
              <a:ext uri="{FF2B5EF4-FFF2-40B4-BE49-F238E27FC236}">
                <a16:creationId xmlns:a16="http://schemas.microsoft.com/office/drawing/2014/main" id="{4AF9B369-1447-7743-96C9-EC46160C6D81}"/>
              </a:ext>
            </a:extLst>
          </p:cNvPr>
          <p:cNvCxnSpPr>
            <a:cxnSpLocks/>
          </p:cNvCxnSpPr>
          <p:nvPr/>
        </p:nvCxnSpPr>
        <p:spPr bwMode="auto">
          <a:xfrm flipH="1">
            <a:off x="5856248" y="2771706"/>
            <a:ext cx="1434548"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9" name="直線コネクタ 38">
            <a:extLst>
              <a:ext uri="{FF2B5EF4-FFF2-40B4-BE49-F238E27FC236}">
                <a16:creationId xmlns:a16="http://schemas.microsoft.com/office/drawing/2014/main" id="{120C3541-EB9B-4147-9490-BB97FB20AC96}"/>
              </a:ext>
            </a:extLst>
          </p:cNvPr>
          <p:cNvCxnSpPr>
            <a:cxnSpLocks/>
          </p:cNvCxnSpPr>
          <p:nvPr/>
        </p:nvCxnSpPr>
        <p:spPr bwMode="auto">
          <a:xfrm flipH="1">
            <a:off x="7845732" y="2771706"/>
            <a:ext cx="1321797"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1" name="直線コネクタ 40">
            <a:extLst>
              <a:ext uri="{FF2B5EF4-FFF2-40B4-BE49-F238E27FC236}">
                <a16:creationId xmlns:a16="http://schemas.microsoft.com/office/drawing/2014/main" id="{E59B61DA-10AB-D944-8DA9-F418C0A03594}"/>
              </a:ext>
            </a:extLst>
          </p:cNvPr>
          <p:cNvCxnSpPr>
            <a:cxnSpLocks/>
          </p:cNvCxnSpPr>
          <p:nvPr/>
        </p:nvCxnSpPr>
        <p:spPr bwMode="auto">
          <a:xfrm flipH="1">
            <a:off x="5856248" y="3335868"/>
            <a:ext cx="641003"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3" name="直線コネクタ 42">
            <a:extLst>
              <a:ext uri="{FF2B5EF4-FFF2-40B4-BE49-F238E27FC236}">
                <a16:creationId xmlns:a16="http://schemas.microsoft.com/office/drawing/2014/main" id="{DA3D5AE2-C661-5543-975F-CD024C406AEA}"/>
              </a:ext>
            </a:extLst>
          </p:cNvPr>
          <p:cNvCxnSpPr>
            <a:cxnSpLocks/>
          </p:cNvCxnSpPr>
          <p:nvPr/>
        </p:nvCxnSpPr>
        <p:spPr bwMode="auto">
          <a:xfrm flipH="1">
            <a:off x="5847587" y="3524814"/>
            <a:ext cx="1443208"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5" name="直線コネクタ 44">
            <a:extLst>
              <a:ext uri="{FF2B5EF4-FFF2-40B4-BE49-F238E27FC236}">
                <a16:creationId xmlns:a16="http://schemas.microsoft.com/office/drawing/2014/main" id="{8680E306-773C-0745-AD2C-CCA9310FAFAC}"/>
              </a:ext>
            </a:extLst>
          </p:cNvPr>
          <p:cNvCxnSpPr>
            <a:cxnSpLocks/>
          </p:cNvCxnSpPr>
          <p:nvPr/>
        </p:nvCxnSpPr>
        <p:spPr bwMode="auto">
          <a:xfrm flipH="1">
            <a:off x="5368615" y="3715162"/>
            <a:ext cx="3381505"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7" name="直線コネクタ 46">
            <a:extLst>
              <a:ext uri="{FF2B5EF4-FFF2-40B4-BE49-F238E27FC236}">
                <a16:creationId xmlns:a16="http://schemas.microsoft.com/office/drawing/2014/main" id="{343855A5-E968-9441-8C64-789BE5349863}"/>
              </a:ext>
            </a:extLst>
          </p:cNvPr>
          <p:cNvCxnSpPr>
            <a:cxnSpLocks/>
          </p:cNvCxnSpPr>
          <p:nvPr/>
        </p:nvCxnSpPr>
        <p:spPr bwMode="auto">
          <a:xfrm flipH="1">
            <a:off x="5421787" y="6499901"/>
            <a:ext cx="3467470"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8" name="直線コネクタ 47">
            <a:extLst>
              <a:ext uri="{FF2B5EF4-FFF2-40B4-BE49-F238E27FC236}">
                <a16:creationId xmlns:a16="http://schemas.microsoft.com/office/drawing/2014/main" id="{408B9A3D-D987-F342-9F08-E56B28453489}"/>
              </a:ext>
            </a:extLst>
          </p:cNvPr>
          <p:cNvCxnSpPr>
            <a:cxnSpLocks/>
          </p:cNvCxnSpPr>
          <p:nvPr/>
        </p:nvCxnSpPr>
        <p:spPr bwMode="auto">
          <a:xfrm flipH="1">
            <a:off x="5994729" y="4968295"/>
            <a:ext cx="1642298"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0" name="直線コネクタ 49">
            <a:extLst>
              <a:ext uri="{FF2B5EF4-FFF2-40B4-BE49-F238E27FC236}">
                <a16:creationId xmlns:a16="http://schemas.microsoft.com/office/drawing/2014/main" id="{F3DB7D18-4480-F34B-805E-74A4898C4CE5}"/>
              </a:ext>
            </a:extLst>
          </p:cNvPr>
          <p:cNvCxnSpPr>
            <a:cxnSpLocks/>
          </p:cNvCxnSpPr>
          <p:nvPr/>
        </p:nvCxnSpPr>
        <p:spPr bwMode="auto">
          <a:xfrm flipH="1">
            <a:off x="8151347" y="4968295"/>
            <a:ext cx="1016183"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3" name="直線コネクタ 52">
            <a:extLst>
              <a:ext uri="{FF2B5EF4-FFF2-40B4-BE49-F238E27FC236}">
                <a16:creationId xmlns:a16="http://schemas.microsoft.com/office/drawing/2014/main" id="{717DC223-B4C4-8F49-9EAC-1F2FF948BCE3}"/>
              </a:ext>
            </a:extLst>
          </p:cNvPr>
          <p:cNvCxnSpPr>
            <a:cxnSpLocks/>
          </p:cNvCxnSpPr>
          <p:nvPr/>
        </p:nvCxnSpPr>
        <p:spPr bwMode="auto">
          <a:xfrm flipH="1">
            <a:off x="8054438" y="5177150"/>
            <a:ext cx="973955"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5" name="直線コネクタ 54">
            <a:extLst>
              <a:ext uri="{FF2B5EF4-FFF2-40B4-BE49-F238E27FC236}">
                <a16:creationId xmlns:a16="http://schemas.microsoft.com/office/drawing/2014/main" id="{93D79A7C-F923-BA4E-935E-64BFF7DAF7C2}"/>
              </a:ext>
            </a:extLst>
          </p:cNvPr>
          <p:cNvCxnSpPr>
            <a:cxnSpLocks/>
          </p:cNvCxnSpPr>
          <p:nvPr/>
        </p:nvCxnSpPr>
        <p:spPr bwMode="auto">
          <a:xfrm flipH="1">
            <a:off x="6639211" y="5925338"/>
            <a:ext cx="286576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7" name="直線コネクタ 56">
            <a:extLst>
              <a:ext uri="{FF2B5EF4-FFF2-40B4-BE49-F238E27FC236}">
                <a16:creationId xmlns:a16="http://schemas.microsoft.com/office/drawing/2014/main" id="{37EB760F-03B7-8547-92F6-0D37FA55D79F}"/>
              </a:ext>
            </a:extLst>
          </p:cNvPr>
          <p:cNvCxnSpPr>
            <a:cxnSpLocks/>
          </p:cNvCxnSpPr>
          <p:nvPr/>
        </p:nvCxnSpPr>
        <p:spPr bwMode="auto">
          <a:xfrm flipH="1">
            <a:off x="5199017" y="6116810"/>
            <a:ext cx="2438010" cy="0"/>
          </a:xfrm>
          <a:prstGeom prst="line">
            <a:avLst/>
          </a:prstGeom>
          <a:solidFill>
            <a:schemeClr val="bg1"/>
          </a:solidFill>
          <a:ln w="28575" cap="flat" cmpd="sng" algn="ctr">
            <a:solidFill>
              <a:srgbClr val="FF0000"/>
            </a:solidFill>
            <a:prstDash val="solid"/>
            <a:round/>
            <a:headEnd type="none" w="med" len="med"/>
            <a:tailEnd type="none" w="med" len="med"/>
          </a:ln>
          <a:effectLst/>
        </p:spPr>
      </p:cxnSp>
      <p:sp>
        <p:nvSpPr>
          <p:cNvPr id="2" name="テキスト ボックス 1">
            <a:extLst>
              <a:ext uri="{FF2B5EF4-FFF2-40B4-BE49-F238E27FC236}">
                <a16:creationId xmlns:a16="http://schemas.microsoft.com/office/drawing/2014/main" id="{10B7400D-DC08-AE71-C495-8DB5FC3E5BA7}"/>
              </a:ext>
            </a:extLst>
          </p:cNvPr>
          <p:cNvSpPr txBox="1"/>
          <p:nvPr/>
        </p:nvSpPr>
        <p:spPr>
          <a:xfrm>
            <a:off x="454497" y="4924793"/>
            <a:ext cx="4371710" cy="1815882"/>
          </a:xfrm>
          <a:prstGeom prst="rect">
            <a:avLst/>
          </a:prstGeom>
          <a:noFill/>
          <a:ln>
            <a:solidFill>
              <a:srgbClr val="FF0000"/>
            </a:solidFill>
          </a:ln>
        </p:spPr>
        <p:txBody>
          <a:bodyPr wrap="none" rtlCol="0">
            <a:spAutoFit/>
          </a:bodyPr>
          <a:lstStyle/>
          <a:p>
            <a:r>
              <a:rPr kumimoji="1" lang="ja-JP" altLang="en-US" sz="1600">
                <a:solidFill>
                  <a:srgbClr val="FF0000"/>
                </a:solidFill>
              </a:rPr>
              <a:t>★</a:t>
            </a:r>
            <a:r>
              <a:rPr kumimoji="1" lang="en-US" altLang="ja-JP" sz="1600" dirty="0">
                <a:solidFill>
                  <a:srgbClr val="FF0000"/>
                </a:solidFill>
              </a:rPr>
              <a:t> </a:t>
            </a:r>
            <a:r>
              <a:rPr kumimoji="1" lang="ja-JP" altLang="en-US" sz="1600">
                <a:solidFill>
                  <a:srgbClr val="FF0000"/>
                </a:solidFill>
              </a:rPr>
              <a:t>第１条の主語が、「国民」から「児童」へ変更</a:t>
            </a:r>
            <a:endParaRPr kumimoji="1" lang="en-US" altLang="ja-JP" sz="1600" dirty="0">
              <a:solidFill>
                <a:srgbClr val="FF0000"/>
              </a:solidFill>
            </a:endParaRPr>
          </a:p>
          <a:p>
            <a:r>
              <a:rPr lang="ja-JP" altLang="en-US" sz="1600">
                <a:solidFill>
                  <a:srgbClr val="FF0000"/>
                </a:solidFill>
              </a:rPr>
              <a:t>　　　⇒</a:t>
            </a:r>
            <a:r>
              <a:rPr lang="en-US" altLang="ja-JP" sz="1600" dirty="0">
                <a:solidFill>
                  <a:srgbClr val="FF0000"/>
                </a:solidFill>
              </a:rPr>
              <a:t> </a:t>
            </a:r>
            <a:r>
              <a:rPr lang="ja-JP" altLang="en-US" sz="1600">
                <a:solidFill>
                  <a:srgbClr val="FF0000"/>
                </a:solidFill>
              </a:rPr>
              <a:t>大人の責務としての位置づけから、</a:t>
            </a:r>
            <a:endParaRPr lang="en-US" altLang="ja-JP" sz="1600" dirty="0">
              <a:solidFill>
                <a:srgbClr val="FF0000"/>
              </a:solidFill>
            </a:endParaRPr>
          </a:p>
          <a:p>
            <a:r>
              <a:rPr lang="ja-JP" altLang="en-US" sz="1600">
                <a:solidFill>
                  <a:srgbClr val="FF0000"/>
                </a:solidFill>
              </a:rPr>
              <a:t>　　　　　子ども主体の法律への転換を意味する。</a:t>
            </a:r>
            <a:endParaRPr lang="en-US" altLang="ja-JP" sz="1600" dirty="0">
              <a:solidFill>
                <a:srgbClr val="FF0000"/>
              </a:solidFill>
            </a:endParaRPr>
          </a:p>
          <a:p>
            <a:r>
              <a:rPr kumimoji="1" lang="ja-JP" altLang="en-US" sz="1600">
                <a:solidFill>
                  <a:srgbClr val="FF0000"/>
                </a:solidFill>
              </a:rPr>
              <a:t>★</a:t>
            </a:r>
            <a:r>
              <a:rPr kumimoji="1" lang="en-US" altLang="ja-JP" sz="1600" dirty="0">
                <a:solidFill>
                  <a:srgbClr val="FF0000"/>
                </a:solidFill>
              </a:rPr>
              <a:t> </a:t>
            </a:r>
            <a:r>
              <a:rPr kumimoji="1" lang="ja-JP" altLang="en-US" sz="1600">
                <a:solidFill>
                  <a:srgbClr val="FF0000"/>
                </a:solidFill>
              </a:rPr>
              <a:t>第２条で「意見の尊重」「最善の利益」を明記</a:t>
            </a:r>
            <a:endParaRPr kumimoji="1" lang="en-US" altLang="ja-JP" sz="1600" dirty="0">
              <a:solidFill>
                <a:srgbClr val="FF0000"/>
              </a:solidFill>
            </a:endParaRPr>
          </a:p>
          <a:p>
            <a:r>
              <a:rPr lang="ja-JP" altLang="en-US" sz="1600">
                <a:solidFill>
                  <a:srgbClr val="FF0000"/>
                </a:solidFill>
              </a:rPr>
              <a:t>　　　⇒</a:t>
            </a:r>
            <a:r>
              <a:rPr lang="en-US" altLang="ja-JP" sz="1600" dirty="0">
                <a:solidFill>
                  <a:srgbClr val="FF0000"/>
                </a:solidFill>
              </a:rPr>
              <a:t> </a:t>
            </a:r>
            <a:r>
              <a:rPr lang="ja-JP" altLang="en-US" sz="1600">
                <a:solidFill>
                  <a:srgbClr val="FF0000"/>
                </a:solidFill>
              </a:rPr>
              <a:t>保護者の第一義的責任（育成義務）</a:t>
            </a:r>
            <a:endParaRPr lang="en-US" altLang="ja-JP" sz="1600" dirty="0">
              <a:solidFill>
                <a:srgbClr val="FF0000"/>
              </a:solidFill>
            </a:endParaRPr>
          </a:p>
          <a:p>
            <a:r>
              <a:rPr kumimoji="1" lang="ja-JP" altLang="en-US" sz="1600">
                <a:solidFill>
                  <a:srgbClr val="FF0000"/>
                </a:solidFill>
              </a:rPr>
              <a:t>　　　　　行政は親と育成の共同責任者</a:t>
            </a:r>
            <a:endParaRPr kumimoji="1" lang="en-US" altLang="ja-JP" sz="1600" dirty="0">
              <a:solidFill>
                <a:srgbClr val="FF0000"/>
              </a:solidFill>
            </a:endParaRPr>
          </a:p>
          <a:p>
            <a:r>
              <a:rPr lang="ja-JP" altLang="en-US" sz="1600">
                <a:solidFill>
                  <a:srgbClr val="FF0000"/>
                </a:solidFill>
              </a:rPr>
              <a:t>★</a:t>
            </a:r>
            <a:r>
              <a:rPr lang="en-US" altLang="ja-JP" sz="1600" dirty="0">
                <a:solidFill>
                  <a:srgbClr val="FF0000"/>
                </a:solidFill>
              </a:rPr>
              <a:t> </a:t>
            </a:r>
            <a:r>
              <a:rPr lang="ja-JP" altLang="en-US" sz="1600">
                <a:solidFill>
                  <a:srgbClr val="FF0000"/>
                </a:solidFill>
              </a:rPr>
              <a:t>第３条の２で「家庭養育」「家庭的養育」を明記</a:t>
            </a:r>
            <a:endParaRPr kumimoji="1" lang="ja-JP" altLang="en-US" sz="1600">
              <a:solidFill>
                <a:srgbClr val="FF0000"/>
              </a:solidFill>
            </a:endParaRPr>
          </a:p>
        </p:txBody>
      </p:sp>
      <p:sp>
        <p:nvSpPr>
          <p:cNvPr id="3" name="スライド番号プレースホルダー 9">
            <a:extLst>
              <a:ext uri="{FF2B5EF4-FFF2-40B4-BE49-F238E27FC236}">
                <a16:creationId xmlns:a16="http://schemas.microsoft.com/office/drawing/2014/main" id="{F7FC0CC1-76F1-F9A1-2094-27E20F5B74AF}"/>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11</a:t>
            </a:fld>
            <a:endParaRPr lang="en-US" altLang="ja-JP" sz="2000" dirty="0">
              <a:solidFill>
                <a:srgbClr val="000000"/>
              </a:solidFill>
            </a:endParaRPr>
          </a:p>
        </p:txBody>
      </p:sp>
      <p:sp>
        <p:nvSpPr>
          <p:cNvPr id="5" name="Rectangle 3">
            <a:extLst>
              <a:ext uri="{FF2B5EF4-FFF2-40B4-BE49-F238E27FC236}">
                <a16:creationId xmlns:a16="http://schemas.microsoft.com/office/drawing/2014/main" id="{BC08DB1A-B2B0-2BA5-A4DA-2EFC89782CDF}"/>
              </a:ext>
            </a:extLst>
          </p:cNvPr>
          <p:cNvSpPr txBox="1">
            <a:spLocks noChangeArrowheads="1"/>
          </p:cNvSpPr>
          <p:nvPr/>
        </p:nvSpPr>
        <p:spPr bwMode="auto">
          <a:xfrm>
            <a:off x="95689" y="89784"/>
            <a:ext cx="9714619" cy="512649"/>
          </a:xfrm>
          <a:prstGeom prst="rect">
            <a:avLst/>
          </a:prstGeom>
          <a:solidFill>
            <a:schemeClr val="bg1"/>
          </a:solidFill>
          <a:ln w="9525">
            <a:noFill/>
            <a:miter lim="800000"/>
            <a:headEnd/>
            <a:tailEnd/>
          </a:ln>
        </p:spPr>
        <p:txBody>
          <a:bodyPr lIns="0" tIns="0" rIns="0" bIns="0"/>
          <a:lstStyle/>
          <a:p>
            <a:pPr algn="ctr">
              <a:lnSpc>
                <a:spcPct val="80000"/>
              </a:lnSpc>
              <a:spcBef>
                <a:spcPct val="20000"/>
              </a:spcBef>
              <a:defRPr/>
            </a:pPr>
            <a:r>
              <a:rPr lang="ja-JP" altLang="en-US" sz="4000" u="sng"/>
              <a:t>［２］児童福祉法に見る基本姿勢</a:t>
            </a:r>
            <a:endParaRPr lang="en-US" altLang="ja-JP" sz="4000" u="sng" spc="-100" dirty="0">
              <a:solidFill>
                <a:srgbClr val="000000"/>
              </a:solidFill>
            </a:endParaRPr>
          </a:p>
        </p:txBody>
      </p:sp>
      <p:sp>
        <p:nvSpPr>
          <p:cNvPr id="9" name="Rectangle 3">
            <a:extLst>
              <a:ext uri="{FF2B5EF4-FFF2-40B4-BE49-F238E27FC236}">
                <a16:creationId xmlns:a16="http://schemas.microsoft.com/office/drawing/2014/main" id="{C9612207-8855-E96C-F2AB-AC8C1ED49F49}"/>
              </a:ext>
            </a:extLst>
          </p:cNvPr>
          <p:cNvSpPr txBox="1">
            <a:spLocks noChangeArrowheads="1"/>
          </p:cNvSpPr>
          <p:nvPr/>
        </p:nvSpPr>
        <p:spPr bwMode="auto">
          <a:xfrm>
            <a:off x="5710631" y="672390"/>
            <a:ext cx="3184205" cy="138898"/>
          </a:xfrm>
          <a:prstGeom prst="rect">
            <a:avLst/>
          </a:prstGeom>
          <a:solidFill>
            <a:schemeClr val="bg1"/>
          </a:solidFill>
          <a:ln w="9525">
            <a:noFill/>
            <a:miter lim="800000"/>
            <a:headEnd/>
            <a:tailEnd/>
          </a:ln>
        </p:spPr>
        <p:txBody>
          <a:bodyPr lIns="0" tIns="0" rIns="0" bIns="0"/>
          <a:lstStyle/>
          <a:p>
            <a:pPr algn="ctr">
              <a:lnSpc>
                <a:spcPct val="80000"/>
              </a:lnSpc>
              <a:spcBef>
                <a:spcPct val="20000"/>
              </a:spcBef>
              <a:defRPr/>
            </a:pPr>
            <a:r>
              <a:rPr lang="ja-JP" altLang="en-US" sz="1400" u="sng"/>
              <a:t>平成</a:t>
            </a:r>
            <a:r>
              <a:rPr lang="en-US" altLang="ja-JP" sz="1400" u="sng" dirty="0"/>
              <a:t>30</a:t>
            </a:r>
            <a:r>
              <a:rPr lang="ja-JP" altLang="en-US" sz="1400" u="sng"/>
              <a:t>年改正児童福祉法</a:t>
            </a:r>
            <a:endParaRPr lang="en-US" altLang="ja-JP" sz="1400" u="sng" spc="-100" dirty="0">
              <a:solidFill>
                <a:srgbClr val="000000"/>
              </a:solidFill>
            </a:endParaRPr>
          </a:p>
        </p:txBody>
      </p:sp>
    </p:spTree>
    <p:extLst>
      <p:ext uri="{BB962C8B-B14F-4D97-AF65-F5344CB8AC3E}">
        <p14:creationId xmlns:p14="http://schemas.microsoft.com/office/powerpoint/2010/main" val="298134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
          <p:cNvSpPr>
            <a:spLocks noChangeArrowheads="1"/>
          </p:cNvSpPr>
          <p:nvPr/>
        </p:nvSpPr>
        <p:spPr bwMode="auto">
          <a:xfrm>
            <a:off x="69993" y="764704"/>
            <a:ext cx="9805445" cy="30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2000">
                <a:latin typeface="MS PGothic" panose="020B0600070205080204" pitchFamily="34" charset="-128"/>
                <a:ea typeface="MS PGothic" panose="020B0600070205080204" pitchFamily="34" charset="-128"/>
              </a:rPr>
              <a:t>第四条　この法律で、児童とは、満十八歳に満たない者をいい、児童を左のように分ける。</a:t>
            </a:r>
          </a:p>
          <a:p>
            <a:r>
              <a:rPr lang="ja-JP" altLang="en-US" sz="2000">
                <a:latin typeface="MS PGothic" panose="020B0600070205080204" pitchFamily="34" charset="-128"/>
                <a:ea typeface="MS PGothic" panose="020B0600070205080204" pitchFamily="34" charset="-128"/>
              </a:rPr>
              <a:t>　　一　乳児　満一歳に満たない者</a:t>
            </a:r>
          </a:p>
          <a:p>
            <a:pPr>
              <a:spcBef>
                <a:spcPts val="300"/>
              </a:spcBef>
            </a:pPr>
            <a:r>
              <a:rPr lang="ja-JP" altLang="en-US" sz="2000">
                <a:latin typeface="MS PGothic" panose="020B0600070205080204" pitchFamily="34" charset="-128"/>
                <a:ea typeface="MS PGothic" panose="020B0600070205080204" pitchFamily="34" charset="-128"/>
              </a:rPr>
              <a:t>　　二　幼児　満一歳から、小学校就学の始期に達するまでの者</a:t>
            </a:r>
          </a:p>
          <a:p>
            <a:pPr>
              <a:spcBef>
                <a:spcPts val="300"/>
              </a:spcBef>
            </a:pPr>
            <a:r>
              <a:rPr lang="ja-JP" altLang="en-US" sz="2000">
                <a:latin typeface="MS PGothic" panose="020B0600070205080204" pitchFamily="34" charset="-128"/>
                <a:ea typeface="MS PGothic" panose="020B0600070205080204" pitchFamily="34" charset="-128"/>
              </a:rPr>
              <a:t>　　三　少年　小学校就学の始期から、満十八歳に達するまでの者</a:t>
            </a:r>
          </a:p>
          <a:p>
            <a:pPr marL="409575" indent="-409575">
              <a:spcBef>
                <a:spcPts val="600"/>
              </a:spcBef>
            </a:pPr>
            <a:r>
              <a:rPr lang="ja-JP" altLang="en-US" sz="2000">
                <a:latin typeface="MS PGothic" panose="020B0600070205080204" pitchFamily="34" charset="-128"/>
                <a:ea typeface="MS PGothic" panose="020B0600070205080204" pitchFamily="34" charset="-128"/>
              </a:rPr>
              <a:t>　②　この法律で、</a:t>
            </a:r>
            <a:r>
              <a:rPr lang="ja-JP" altLang="en-US" sz="2000" u="sng">
                <a:solidFill>
                  <a:srgbClr val="FF0000"/>
                </a:solidFill>
                <a:latin typeface="MS PGothic" panose="020B0600070205080204" pitchFamily="34" charset="-128"/>
                <a:ea typeface="MS PGothic" panose="020B0600070205080204" pitchFamily="34" charset="-128"/>
              </a:rPr>
              <a:t>障害児</a:t>
            </a:r>
            <a:r>
              <a:rPr lang="ja-JP" altLang="en-US" sz="2000">
                <a:latin typeface="MS PGothic" panose="020B0600070205080204" pitchFamily="34" charset="-128"/>
                <a:ea typeface="MS PGothic" panose="020B0600070205080204" pitchFamily="34" charset="-128"/>
              </a:rPr>
              <a:t>とは、</a:t>
            </a:r>
            <a:r>
              <a:rPr lang="ja-JP" altLang="en-US" sz="2000" u="sng">
                <a:solidFill>
                  <a:srgbClr val="0432FF"/>
                </a:solidFill>
                <a:latin typeface="MS PGothic" panose="020B0600070205080204" pitchFamily="34" charset="-128"/>
                <a:ea typeface="MS PGothic" panose="020B0600070205080204" pitchFamily="34" charset="-128"/>
              </a:rPr>
              <a:t>身体</a:t>
            </a:r>
            <a:r>
              <a:rPr lang="ja-JP" altLang="en-US" sz="2000" u="sng">
                <a:solidFill>
                  <a:srgbClr val="FF0000"/>
                </a:solidFill>
                <a:latin typeface="MS PGothic" panose="020B0600070205080204" pitchFamily="34" charset="-128"/>
                <a:ea typeface="MS PGothic" panose="020B0600070205080204" pitchFamily="34" charset="-128"/>
              </a:rPr>
              <a:t>に</a:t>
            </a:r>
            <a:r>
              <a:rPr lang="ja-JP" altLang="en-US" sz="2000" u="sng">
                <a:solidFill>
                  <a:srgbClr val="0432FF"/>
                </a:solidFill>
                <a:latin typeface="MS PGothic" panose="020B0600070205080204" pitchFamily="34" charset="-128"/>
                <a:ea typeface="MS PGothic" panose="020B0600070205080204" pitchFamily="34" charset="-128"/>
              </a:rPr>
              <a:t>障害</a:t>
            </a:r>
            <a:r>
              <a:rPr lang="ja-JP" altLang="en-US" sz="2000">
                <a:latin typeface="MS PGothic" panose="020B0600070205080204" pitchFamily="34" charset="-128"/>
                <a:ea typeface="MS PGothic" panose="020B0600070205080204" pitchFamily="34" charset="-128"/>
              </a:rPr>
              <a:t>のある児童、</a:t>
            </a:r>
            <a:r>
              <a:rPr lang="ja-JP" altLang="en-US" sz="2000" u="sng">
                <a:solidFill>
                  <a:srgbClr val="0432FF"/>
                </a:solidFill>
                <a:latin typeface="MS PGothic" panose="020B0600070205080204" pitchFamily="34" charset="-128"/>
                <a:ea typeface="MS PGothic" panose="020B0600070205080204" pitchFamily="34" charset="-128"/>
              </a:rPr>
              <a:t>知的障害</a:t>
            </a:r>
            <a:r>
              <a:rPr lang="ja-JP" altLang="en-US" sz="2000">
                <a:latin typeface="MS PGothic" panose="020B0600070205080204" pitchFamily="34" charset="-128"/>
                <a:ea typeface="MS PGothic" panose="020B0600070205080204" pitchFamily="34" charset="-128"/>
              </a:rPr>
              <a:t>のある児童、</a:t>
            </a:r>
            <a:r>
              <a:rPr lang="ja-JP" altLang="en-US" sz="2000" u="sng">
                <a:solidFill>
                  <a:srgbClr val="0432FF"/>
                </a:solidFill>
                <a:latin typeface="MS PGothic" panose="020B0600070205080204" pitchFamily="34" charset="-128"/>
                <a:ea typeface="MS PGothic" panose="020B0600070205080204" pitchFamily="34" charset="-128"/>
              </a:rPr>
              <a:t>精神</a:t>
            </a:r>
            <a:r>
              <a:rPr lang="ja-JP" altLang="en-US" sz="2000" u="sng">
                <a:solidFill>
                  <a:srgbClr val="FF0000"/>
                </a:solidFill>
                <a:latin typeface="MS PGothic" panose="020B0600070205080204" pitchFamily="34" charset="-128"/>
                <a:ea typeface="MS PGothic" panose="020B0600070205080204" pitchFamily="34" charset="-128"/>
              </a:rPr>
              <a:t>に</a:t>
            </a:r>
            <a:r>
              <a:rPr lang="ja-JP" altLang="en-US" sz="2000" u="sng">
                <a:solidFill>
                  <a:srgbClr val="0432FF"/>
                </a:solidFill>
                <a:latin typeface="MS PGothic" panose="020B0600070205080204" pitchFamily="34" charset="-128"/>
                <a:ea typeface="MS PGothic" panose="020B0600070205080204" pitchFamily="34" charset="-128"/>
              </a:rPr>
              <a:t>障害</a:t>
            </a:r>
            <a:r>
              <a:rPr lang="ja-JP" altLang="en-US" sz="2000">
                <a:latin typeface="MS PGothic" panose="020B0600070205080204" pitchFamily="34" charset="-128"/>
                <a:ea typeface="MS PGothic" panose="020B0600070205080204" pitchFamily="34" charset="-128"/>
              </a:rPr>
              <a:t>のある児童</a:t>
            </a:r>
            <a:r>
              <a:rPr lang="en-US" altLang="ja-JP" sz="2000" dirty="0">
                <a:latin typeface="MS PGothic" panose="020B0600070205080204" pitchFamily="34" charset="-128"/>
                <a:ea typeface="MS PGothic" panose="020B0600070205080204" pitchFamily="34" charset="-128"/>
              </a:rPr>
              <a:t>(</a:t>
            </a:r>
            <a:r>
              <a:rPr lang="ja-JP" altLang="en-US" sz="2000">
                <a:latin typeface="MS PGothic" panose="020B0600070205080204" pitchFamily="34" charset="-128"/>
                <a:ea typeface="MS PGothic" panose="020B0600070205080204" pitchFamily="34" charset="-128"/>
              </a:rPr>
              <a:t>発達障害者支援法</a:t>
            </a:r>
            <a:r>
              <a:rPr lang="en-US" altLang="ja-JP" sz="2000" dirty="0">
                <a:latin typeface="MS PGothic" panose="020B0600070205080204" pitchFamily="34" charset="-128"/>
                <a:ea typeface="MS PGothic" panose="020B0600070205080204" pitchFamily="34" charset="-128"/>
              </a:rPr>
              <a:t>(</a:t>
            </a:r>
            <a:r>
              <a:rPr lang="ja-JP" altLang="en-US" sz="2000">
                <a:latin typeface="MS PGothic" panose="020B0600070205080204" pitchFamily="34" charset="-128"/>
                <a:ea typeface="MS PGothic" panose="020B0600070205080204" pitchFamily="34" charset="-128"/>
              </a:rPr>
              <a:t>平成十六年法律第百六十七号</a:t>
            </a:r>
            <a:r>
              <a:rPr lang="en-US" altLang="ja-JP" sz="2000" dirty="0">
                <a:latin typeface="MS PGothic" panose="020B0600070205080204" pitchFamily="34" charset="-128"/>
                <a:ea typeface="MS PGothic" panose="020B0600070205080204" pitchFamily="34" charset="-128"/>
              </a:rPr>
              <a:t>)</a:t>
            </a:r>
            <a:r>
              <a:rPr lang="ja-JP" altLang="en-US" sz="2000">
                <a:latin typeface="MS PGothic" panose="020B0600070205080204" pitchFamily="34" charset="-128"/>
                <a:ea typeface="MS PGothic" panose="020B0600070205080204" pitchFamily="34" charset="-128"/>
              </a:rPr>
              <a:t>第二条第二項に規定する</a:t>
            </a:r>
            <a:r>
              <a:rPr lang="ja-JP" altLang="en-US" sz="2000">
                <a:solidFill>
                  <a:srgbClr val="0432FF"/>
                </a:solidFill>
                <a:latin typeface="MS PGothic" panose="020B0600070205080204" pitchFamily="34" charset="-128"/>
                <a:ea typeface="MS PGothic" panose="020B0600070205080204" pitchFamily="34" charset="-128"/>
              </a:rPr>
              <a:t>発達障害児を含む</a:t>
            </a:r>
            <a:r>
              <a:rPr lang="ja-JP" altLang="en-US" sz="2000">
                <a:latin typeface="MS PGothic" panose="020B0600070205080204" pitchFamily="34" charset="-128"/>
                <a:ea typeface="MS PGothic" panose="020B0600070205080204" pitchFamily="34" charset="-128"/>
              </a:rPr>
              <a:t>。</a:t>
            </a:r>
            <a:r>
              <a:rPr lang="en-US" altLang="ja-JP" sz="2000" dirty="0">
                <a:latin typeface="MS PGothic" panose="020B0600070205080204" pitchFamily="34" charset="-128"/>
                <a:ea typeface="MS PGothic" panose="020B0600070205080204" pitchFamily="34" charset="-128"/>
              </a:rPr>
              <a:t>)</a:t>
            </a:r>
            <a:r>
              <a:rPr lang="ja-JP" altLang="en-US" sz="2000">
                <a:latin typeface="MS PGothic" panose="020B0600070205080204" pitchFamily="34" charset="-128"/>
                <a:ea typeface="MS PGothic" panose="020B0600070205080204" pitchFamily="34" charset="-128"/>
              </a:rPr>
              <a:t>又は</a:t>
            </a:r>
            <a:r>
              <a:rPr lang="ja-JP" altLang="en-US" sz="2000" u="sng">
                <a:solidFill>
                  <a:srgbClr val="0432FF"/>
                </a:solidFill>
                <a:latin typeface="MS PGothic" panose="020B0600070205080204" pitchFamily="34" charset="-128"/>
                <a:ea typeface="MS PGothic" panose="020B0600070205080204" pitchFamily="34" charset="-128"/>
              </a:rPr>
              <a:t>治療方法が確立していない疾病その他の特殊の疾病</a:t>
            </a:r>
            <a:r>
              <a:rPr lang="ja-JP" altLang="en-US" sz="2000">
                <a:latin typeface="MS PGothic" panose="020B0600070205080204" pitchFamily="34" charset="-128"/>
                <a:ea typeface="MS PGothic" panose="020B0600070205080204" pitchFamily="34" charset="-128"/>
              </a:rPr>
              <a:t>であつて障害者の日常生活及び社会生活を総合的に支援するための法律</a:t>
            </a:r>
            <a:r>
              <a:rPr lang="en-US" altLang="ja-JP" sz="2000" dirty="0">
                <a:latin typeface="MS PGothic" panose="020B0600070205080204" pitchFamily="34" charset="-128"/>
                <a:ea typeface="MS PGothic" panose="020B0600070205080204" pitchFamily="34" charset="-128"/>
              </a:rPr>
              <a:t>(</a:t>
            </a:r>
            <a:r>
              <a:rPr lang="ja-JP" altLang="en-US" sz="2000">
                <a:latin typeface="MS PGothic" panose="020B0600070205080204" pitchFamily="34" charset="-128"/>
                <a:ea typeface="MS PGothic" panose="020B0600070205080204" pitchFamily="34" charset="-128"/>
              </a:rPr>
              <a:t>平成十七年法律第百二十三号</a:t>
            </a:r>
            <a:r>
              <a:rPr lang="en-US" altLang="ja-JP" sz="2000" dirty="0">
                <a:latin typeface="MS PGothic" panose="020B0600070205080204" pitchFamily="34" charset="-128"/>
                <a:ea typeface="MS PGothic" panose="020B0600070205080204" pitchFamily="34" charset="-128"/>
              </a:rPr>
              <a:t>)</a:t>
            </a:r>
            <a:r>
              <a:rPr lang="ja-JP" altLang="en-US" sz="2000">
                <a:latin typeface="MS PGothic" panose="020B0600070205080204" pitchFamily="34" charset="-128"/>
                <a:ea typeface="MS PGothic" panose="020B0600070205080204" pitchFamily="34" charset="-128"/>
              </a:rPr>
              <a:t>第四条第一項の政令で定めるものによる障害の程度が同項の厚生労働大臣が定める程度である児童をいう。</a:t>
            </a:r>
          </a:p>
        </p:txBody>
      </p:sp>
      <p:sp>
        <p:nvSpPr>
          <p:cNvPr id="5" name="スライド番号プレースホルダー 9">
            <a:extLst>
              <a:ext uri="{FF2B5EF4-FFF2-40B4-BE49-F238E27FC236}">
                <a16:creationId xmlns:a16="http://schemas.microsoft.com/office/drawing/2014/main" id="{828D964C-4B09-E479-FB6F-5CAEE567AF7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12</a:t>
            </a:fld>
            <a:endParaRPr lang="en-US" altLang="ja-JP" sz="2000" dirty="0">
              <a:solidFill>
                <a:srgbClr val="000000"/>
              </a:solidFill>
            </a:endParaRPr>
          </a:p>
        </p:txBody>
      </p:sp>
      <p:sp>
        <p:nvSpPr>
          <p:cNvPr id="12" name="テキスト ボックス 11">
            <a:extLst>
              <a:ext uri="{FF2B5EF4-FFF2-40B4-BE49-F238E27FC236}">
                <a16:creationId xmlns:a16="http://schemas.microsoft.com/office/drawing/2014/main" id="{D1E496CD-26DD-3B99-5426-C6F1527E8AD7}"/>
              </a:ext>
            </a:extLst>
          </p:cNvPr>
          <p:cNvSpPr txBox="1"/>
          <p:nvPr/>
        </p:nvSpPr>
        <p:spPr>
          <a:xfrm>
            <a:off x="207549" y="4467181"/>
            <a:ext cx="9425971" cy="2092881"/>
          </a:xfrm>
          <a:prstGeom prst="rect">
            <a:avLst/>
          </a:prstGeom>
          <a:solidFill>
            <a:srgbClr val="FFFF00"/>
          </a:solidFill>
          <a:ln>
            <a:solidFill>
              <a:srgbClr val="FF0000"/>
            </a:solidFill>
          </a:ln>
        </p:spPr>
        <p:txBody>
          <a:bodyPr wrap="square">
            <a:spAutoFit/>
          </a:bodyPr>
          <a:lstStyle/>
          <a:p>
            <a:r>
              <a:rPr kumimoji="1" lang="ja-JP" altLang="en-US" sz="2000" b="0" i="0" u="none" strike="noStrike" cap="none" normalizeH="0" baseline="0">
                <a:ln>
                  <a:noFill/>
                </a:ln>
                <a:solidFill>
                  <a:srgbClr val="FF0000"/>
                </a:solidFill>
                <a:effectLst/>
                <a:latin typeface="Arial" charset="0"/>
                <a:ea typeface="ＭＳ Ｐゴシック" pitchFamily="50" charset="-128"/>
              </a:rPr>
              <a:t>⇒</a:t>
            </a:r>
            <a:r>
              <a:rPr kumimoji="1" lang="en-US" altLang="ja-JP" sz="2000" b="0" i="0" u="none" strike="noStrike" cap="none" normalizeH="0" baseline="0" dirty="0">
                <a:ln>
                  <a:noFill/>
                </a:ln>
                <a:solidFill>
                  <a:srgbClr val="FF0000"/>
                </a:solidFill>
                <a:effectLst/>
                <a:latin typeface="Arial" charset="0"/>
                <a:ea typeface="ＭＳ Ｐゴシック" pitchFamily="50" charset="-128"/>
              </a:rPr>
              <a:t> </a:t>
            </a:r>
            <a:r>
              <a:rPr kumimoji="1" lang="ja-JP" altLang="en-US" sz="2000" b="0" i="0" u="none" strike="noStrike" cap="none" normalizeH="0" baseline="0">
                <a:ln>
                  <a:noFill/>
                </a:ln>
                <a:solidFill>
                  <a:srgbClr val="FF0000"/>
                </a:solidFill>
                <a:effectLst/>
                <a:latin typeface="Arial" charset="0"/>
                <a:ea typeface="ＭＳ Ｐゴシック" pitchFamily="50" charset="-128"/>
              </a:rPr>
              <a:t>「診断前支援」（早期支援）を可能に</a:t>
            </a:r>
            <a:r>
              <a:rPr lang="ja-JP" altLang="en-US" sz="2000">
                <a:solidFill>
                  <a:srgbClr val="FF0000"/>
                </a:solidFill>
                <a:ea typeface="ＭＳ Ｐゴシック" pitchFamily="50" charset="-128"/>
              </a:rPr>
              <a:t>する柔軟な</a:t>
            </a:r>
            <a:r>
              <a:rPr kumimoji="1" lang="ja-JP" altLang="en-US" sz="2000" b="0" i="0" u="none" strike="noStrike" cap="none" normalizeH="0" baseline="0">
                <a:ln>
                  <a:noFill/>
                </a:ln>
                <a:solidFill>
                  <a:srgbClr val="FF0000"/>
                </a:solidFill>
                <a:effectLst/>
                <a:latin typeface="Arial" charset="0"/>
                <a:ea typeface="ＭＳ Ｐゴシック" pitchFamily="50" charset="-128"/>
              </a:rPr>
              <a:t>定義</a:t>
            </a:r>
            <a:endParaRPr kumimoji="1" lang="en-US" altLang="ja-JP" sz="2000" b="0" i="0" u="none" strike="noStrike" cap="none" normalizeH="0" baseline="0" dirty="0">
              <a:ln>
                <a:noFill/>
              </a:ln>
              <a:solidFill>
                <a:srgbClr val="FF0000"/>
              </a:solidFill>
              <a:effectLst/>
              <a:latin typeface="Arial" charset="0"/>
              <a:ea typeface="ＭＳ Ｐゴシック" pitchFamily="50" charset="-128"/>
            </a:endParaRPr>
          </a:p>
          <a:p>
            <a:r>
              <a:rPr lang="ja-JP" altLang="en-US" sz="2000">
                <a:solidFill>
                  <a:srgbClr val="FF0000"/>
                </a:solidFill>
                <a:ea typeface="ＭＳ Ｐゴシック" pitchFamily="50" charset="-128"/>
              </a:rPr>
              <a:t>　　　・</a:t>
            </a:r>
            <a:r>
              <a:rPr lang="en-US" altLang="ja-JP" sz="2000" dirty="0">
                <a:solidFill>
                  <a:srgbClr val="FF0000"/>
                </a:solidFill>
                <a:ea typeface="ＭＳ Ｐゴシック" pitchFamily="50" charset="-128"/>
              </a:rPr>
              <a:t> </a:t>
            </a:r>
            <a:r>
              <a:rPr lang="ja-JP" altLang="en-US" sz="2000">
                <a:solidFill>
                  <a:srgbClr val="FF0000"/>
                </a:solidFill>
                <a:ea typeface="ＭＳ Ｐゴシック" pitchFamily="50" charset="-128"/>
              </a:rPr>
              <a:t>障害者手帳は不要（「身体障害者」は障害者手帳の交付を受けた者）</a:t>
            </a:r>
            <a:endParaRPr lang="en-US" altLang="ja-JP" sz="2000" dirty="0">
              <a:solidFill>
                <a:srgbClr val="FF0000"/>
              </a:solidFill>
              <a:ea typeface="ＭＳ Ｐゴシック" pitchFamily="50" charset="-128"/>
            </a:endParaRPr>
          </a:p>
          <a:p>
            <a:r>
              <a:rPr lang="ja-JP" altLang="en-US" sz="2000">
                <a:solidFill>
                  <a:srgbClr val="FF0000"/>
                </a:solidFill>
                <a:ea typeface="ＭＳ Ｐゴシック" pitchFamily="50" charset="-128"/>
              </a:rPr>
              <a:t>　　　・</a:t>
            </a:r>
            <a:r>
              <a:rPr lang="en-US" altLang="ja-JP" sz="2000" dirty="0">
                <a:solidFill>
                  <a:srgbClr val="FF0000"/>
                </a:solidFill>
                <a:ea typeface="ＭＳ Ｐゴシック" pitchFamily="50" charset="-128"/>
              </a:rPr>
              <a:t> </a:t>
            </a:r>
            <a:r>
              <a:rPr lang="ja-JP" altLang="en-US" sz="2000">
                <a:solidFill>
                  <a:srgbClr val="FF0000"/>
                </a:solidFill>
                <a:ea typeface="ＭＳ Ｐゴシック" pitchFamily="50" charset="-128"/>
              </a:rPr>
              <a:t>医学的診断は不要（「精神障害者」は疾患を有する者）</a:t>
            </a:r>
            <a:endParaRPr lang="en-US" altLang="ja-JP" sz="2000" dirty="0">
              <a:solidFill>
                <a:srgbClr val="FF0000"/>
              </a:solidFill>
              <a:ea typeface="ＭＳ Ｐゴシック" pitchFamily="50" charset="-128"/>
            </a:endParaRPr>
          </a:p>
          <a:p>
            <a:r>
              <a:rPr lang="ja-JP" altLang="en-US" sz="2000">
                <a:solidFill>
                  <a:srgbClr val="FF0000"/>
                </a:solidFill>
                <a:ea typeface="ＭＳ Ｐゴシック" pitchFamily="50" charset="-128"/>
              </a:rPr>
              <a:t>　　　・</a:t>
            </a:r>
            <a:r>
              <a:rPr lang="en-US" altLang="ja-JP" sz="2000" dirty="0">
                <a:solidFill>
                  <a:srgbClr val="FF0000"/>
                </a:solidFill>
                <a:ea typeface="ＭＳ Ｐゴシック" pitchFamily="50" charset="-128"/>
              </a:rPr>
              <a:t> </a:t>
            </a:r>
            <a:r>
              <a:rPr lang="ja-JP" altLang="en-US" sz="2000">
                <a:solidFill>
                  <a:srgbClr val="FF0000"/>
                </a:solidFill>
                <a:ea typeface="ＭＳ Ｐゴシック" pitchFamily="50" charset="-128"/>
              </a:rPr>
              <a:t>「知的障害者」はそもそも法律に定義なし</a:t>
            </a:r>
            <a:endParaRPr lang="en-US" altLang="ja-JP" sz="2000" dirty="0">
              <a:solidFill>
                <a:srgbClr val="FF0000"/>
              </a:solidFill>
              <a:ea typeface="ＭＳ Ｐゴシック" pitchFamily="50" charset="-128"/>
            </a:endParaRPr>
          </a:p>
          <a:p>
            <a:pPr marL="223838" indent="-223838">
              <a:spcBef>
                <a:spcPts val="1200"/>
              </a:spcBef>
            </a:pPr>
            <a:r>
              <a:rPr lang="ja-JP" altLang="en-US" sz="2000">
                <a:solidFill>
                  <a:srgbClr val="FF0000"/>
                </a:solidFill>
                <a:ea typeface="ＭＳ Ｐゴシック" pitchFamily="50" charset="-128"/>
              </a:rPr>
              <a:t>　</a:t>
            </a:r>
            <a:r>
              <a:rPr lang="ja-JP" altLang="en-US" sz="2000" u="sng">
                <a:solidFill>
                  <a:srgbClr val="FF0000"/>
                </a:solidFill>
                <a:ea typeface="ＭＳ Ｐゴシック" pitchFamily="50" charset="-128"/>
              </a:rPr>
              <a:t>つまり、障害が確定する前もしくは障害を受容できていない段階から支援を開始すること（親の受容に寄り添うを含む）が基本姿勢の一つと読み取れる</a:t>
            </a:r>
            <a:endParaRPr lang="ja-JP" altLang="en-US" sz="2000" u="sng"/>
          </a:p>
        </p:txBody>
      </p:sp>
      <p:sp>
        <p:nvSpPr>
          <p:cNvPr id="14" name="テキスト ボックス 13">
            <a:extLst>
              <a:ext uri="{FF2B5EF4-FFF2-40B4-BE49-F238E27FC236}">
                <a16:creationId xmlns:a16="http://schemas.microsoft.com/office/drawing/2014/main" id="{76121C6F-6C25-18FE-6A11-17DF165F02F7}"/>
              </a:ext>
            </a:extLst>
          </p:cNvPr>
          <p:cNvSpPr txBox="1"/>
          <p:nvPr/>
        </p:nvSpPr>
        <p:spPr>
          <a:xfrm>
            <a:off x="207549" y="84402"/>
            <a:ext cx="3797835" cy="584775"/>
          </a:xfrm>
          <a:prstGeom prst="rect">
            <a:avLst/>
          </a:prstGeom>
          <a:noFill/>
        </p:spPr>
        <p:txBody>
          <a:bodyPr wrap="none" rtlCol="0">
            <a:spAutoFit/>
          </a:bodyPr>
          <a:lstStyle/>
          <a:p>
            <a:r>
              <a:rPr kumimoji="1" lang="ja-JP" altLang="en-US" sz="3200" u="sng"/>
              <a:t>「障害児」の定義から</a:t>
            </a:r>
          </a:p>
        </p:txBody>
      </p:sp>
    </p:spTree>
    <p:extLst>
      <p:ext uri="{BB962C8B-B14F-4D97-AF65-F5344CB8AC3E}">
        <p14:creationId xmlns:p14="http://schemas.microsoft.com/office/powerpoint/2010/main" val="275115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10795" y="129732"/>
            <a:ext cx="8280920" cy="574675"/>
          </a:xfrm>
          <a:prstGeom prst="rect">
            <a:avLst/>
          </a:prstGeom>
          <a:noFill/>
          <a:ln w="9525">
            <a:noFill/>
            <a:miter lim="800000"/>
            <a:headEnd/>
            <a:tailEnd/>
          </a:ln>
        </p:spPr>
        <p:txBody>
          <a:bodyPr lIns="84368" tIns="42186" rIns="84368" bIns="42186"/>
          <a:lstStyle/>
          <a:p>
            <a:pPr algn="ctr">
              <a:lnSpc>
                <a:spcPct val="80000"/>
              </a:lnSpc>
              <a:spcBef>
                <a:spcPct val="20000"/>
              </a:spcBef>
              <a:defRPr/>
            </a:pPr>
            <a:r>
              <a:rPr lang="ja-JP" altLang="en-US" sz="3200" u="sng"/>
              <a:t>その他の障害児の定義</a:t>
            </a:r>
            <a:endParaRPr lang="en-US" altLang="ja-JP" sz="3200" u="sng" spc="-100" dirty="0">
              <a:solidFill>
                <a:srgbClr val="000000"/>
              </a:solidFill>
            </a:endParaRPr>
          </a:p>
        </p:txBody>
      </p:sp>
      <p:sp>
        <p:nvSpPr>
          <p:cNvPr id="4" name="テキスト ボックス 3">
            <a:extLst>
              <a:ext uri="{FF2B5EF4-FFF2-40B4-BE49-F238E27FC236}">
                <a16:creationId xmlns:a16="http://schemas.microsoft.com/office/drawing/2014/main" id="{954517CE-8A6C-50AD-3CFF-453C94581892}"/>
              </a:ext>
            </a:extLst>
          </p:cNvPr>
          <p:cNvSpPr txBox="1"/>
          <p:nvPr/>
        </p:nvSpPr>
        <p:spPr>
          <a:xfrm>
            <a:off x="82824" y="1042631"/>
            <a:ext cx="9736863" cy="2246769"/>
          </a:xfrm>
          <a:prstGeom prst="rect">
            <a:avLst/>
          </a:prstGeom>
          <a:noFill/>
        </p:spPr>
        <p:txBody>
          <a:bodyPr wrap="square">
            <a:spAutoFit/>
          </a:bodyPr>
          <a:lstStyle/>
          <a:p>
            <a:pPr marL="273050" indent="-273050" algn="l"/>
            <a:r>
              <a:rPr lang="ja-JP" altLang="en-US" sz="2000" b="1" i="0" u="none" strike="noStrike">
                <a:solidFill>
                  <a:srgbClr val="000000"/>
                </a:solidFill>
                <a:effectLst/>
                <a:latin typeface="MS PGothic" panose="020B0600070205080204" pitchFamily="34" charset="-128"/>
                <a:ea typeface="MS PGothic" panose="020B0600070205080204" pitchFamily="34" charset="-128"/>
              </a:rPr>
              <a:t>第七条</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　この法律で、</a:t>
            </a:r>
            <a:r>
              <a:rPr lang="ja-JP" altLang="en-US" sz="2000" b="0" i="0" u="sng" strike="noStrike">
                <a:solidFill>
                  <a:srgbClr val="FF0000"/>
                </a:solidFill>
                <a:effectLst/>
                <a:latin typeface="MS PGothic" panose="020B0600070205080204" pitchFamily="34" charset="-128"/>
                <a:ea typeface="MS PGothic" panose="020B0600070205080204" pitchFamily="34" charset="-128"/>
              </a:rPr>
              <a:t>児童福祉施設</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とは、・・・（省略）・・・</a:t>
            </a:r>
            <a:r>
              <a:rPr lang="ja-JP" altLang="en-US" sz="2000" b="0" i="0" u="sng" strike="noStrike">
                <a:solidFill>
                  <a:srgbClr val="FF0000"/>
                </a:solidFill>
                <a:effectLst/>
                <a:latin typeface="MS PGothic" panose="020B0600070205080204" pitchFamily="34" charset="-128"/>
                <a:ea typeface="MS PGothic" panose="020B0600070205080204" pitchFamily="34" charset="-128"/>
              </a:rPr>
              <a:t>障害児入所施設</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a:t>
            </a:r>
            <a:r>
              <a:rPr lang="ja-JP" altLang="en-US" sz="2000" b="0" i="0" u="sng" strike="noStrike">
                <a:solidFill>
                  <a:srgbClr val="FF0000"/>
                </a:solidFill>
                <a:effectLst/>
                <a:latin typeface="MS PGothic" panose="020B0600070205080204" pitchFamily="34" charset="-128"/>
                <a:ea typeface="MS PGothic" panose="020B0600070205080204" pitchFamily="34" charset="-128"/>
              </a:rPr>
              <a:t>児童発達支援センター</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、児童心理治療施設、児童自立支援施設及び児童家庭支援センターとする。</a:t>
            </a:r>
          </a:p>
          <a:p>
            <a:pPr marL="273050" indent="-273050" algn="l"/>
            <a:r>
              <a:rPr lang="ja-JP" altLang="en-US" sz="2000" b="1" i="0" u="none" strike="noStrike">
                <a:solidFill>
                  <a:srgbClr val="000000"/>
                </a:solidFill>
                <a:effectLst/>
                <a:latin typeface="MS PGothic" panose="020B0600070205080204" pitchFamily="34" charset="-128"/>
                <a:ea typeface="MS PGothic" panose="020B0600070205080204" pitchFamily="34" charset="-128"/>
              </a:rPr>
              <a:t>②</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　この法律で、</a:t>
            </a:r>
            <a:r>
              <a:rPr lang="ja-JP" altLang="en-US" sz="2000" b="0" i="0" u="sng" strike="noStrike">
                <a:solidFill>
                  <a:srgbClr val="FF0000"/>
                </a:solidFill>
                <a:effectLst/>
                <a:latin typeface="MS PGothic" panose="020B0600070205080204" pitchFamily="34" charset="-128"/>
                <a:ea typeface="MS PGothic" panose="020B0600070205080204" pitchFamily="34" charset="-128"/>
              </a:rPr>
              <a:t>障害児入所支援</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とは</a:t>
            </a:r>
            <a:r>
              <a:rPr lang="en-US" altLang="ja-JP" sz="2000" b="0" i="0" u="none" strike="noStrike" dirty="0">
                <a:solidFill>
                  <a:srgbClr val="000000"/>
                </a:solidFill>
                <a:effectLst/>
                <a:latin typeface="MS PGothic" panose="020B0600070205080204" pitchFamily="34" charset="-128"/>
                <a:ea typeface="MS PGothic" panose="020B0600070205080204" pitchFamily="34" charset="-128"/>
              </a:rPr>
              <a:t>､</a:t>
            </a:r>
            <a:r>
              <a:rPr lang="ja-JP" altLang="en-US" sz="2000" b="0" i="0" u="sng" strike="noStrike">
                <a:solidFill>
                  <a:srgbClr val="FF0000"/>
                </a:solidFill>
                <a:effectLst/>
                <a:latin typeface="MS PGothic" panose="020B0600070205080204" pitchFamily="34" charset="-128"/>
                <a:ea typeface="MS PGothic" panose="020B0600070205080204" pitchFamily="34" charset="-128"/>
              </a:rPr>
              <a:t>障害児入所施設</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に入所し</a:t>
            </a:r>
            <a:r>
              <a:rPr lang="en-US" altLang="ja-JP" sz="2000" b="0" i="0" u="none" strike="noStrike" dirty="0">
                <a:solidFill>
                  <a:srgbClr val="000000"/>
                </a:solidFill>
                <a:effectLst/>
                <a:latin typeface="MS PGothic" panose="020B0600070205080204" pitchFamily="34" charset="-128"/>
                <a:ea typeface="MS PGothic" panose="020B0600070205080204" pitchFamily="34" charset="-128"/>
              </a:rPr>
              <a:t>､</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又は</a:t>
            </a:r>
            <a:r>
              <a:rPr lang="ja-JP" altLang="en-US" sz="2000" b="0" i="0" u="sng" strike="noStrike">
                <a:solidFill>
                  <a:srgbClr val="FF0000"/>
                </a:solidFill>
                <a:effectLst/>
                <a:latin typeface="MS PGothic" panose="020B0600070205080204" pitchFamily="34" charset="-128"/>
                <a:ea typeface="MS PGothic" panose="020B0600070205080204" pitchFamily="34" charset="-128"/>
              </a:rPr>
              <a:t>指定発達支援医療機関</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に入院する障害児に対して行われる</a:t>
            </a:r>
            <a:r>
              <a:rPr lang="ja-JP" altLang="en-US" sz="2000" b="0" i="0" u="sng" strike="noStrike">
                <a:solidFill>
                  <a:srgbClr val="000000"/>
                </a:solidFill>
                <a:effectLst/>
                <a:latin typeface="MS PGothic" panose="020B0600070205080204" pitchFamily="34" charset="-128"/>
                <a:ea typeface="MS PGothic" panose="020B0600070205080204" pitchFamily="34" charset="-128"/>
              </a:rPr>
              <a:t>保護、日常生活の指導及び知識技能の付与</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並びに障害児入所施設に入所し、又は</a:t>
            </a:r>
            <a:r>
              <a:rPr lang="ja-JP" altLang="en-US" sz="2000" b="0" i="0" strike="noStrike">
                <a:solidFill>
                  <a:srgbClr val="000000"/>
                </a:solidFill>
                <a:effectLst/>
                <a:latin typeface="MS PGothic" panose="020B0600070205080204" pitchFamily="34" charset="-128"/>
                <a:ea typeface="MS PGothic" panose="020B0600070205080204" pitchFamily="34" charset="-128"/>
              </a:rPr>
              <a:t>指定発達支援医療機関</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に入院する障害児のうち知的障害のある児童、肢体不自由のある児童又は重度の知的障害及び重度の肢体不自由が重複している児童</a:t>
            </a:r>
            <a:r>
              <a:rPr lang="en-US" altLang="ja-JP" sz="2000" b="0" i="0" u="none" strike="noStrike" dirty="0">
                <a:solidFill>
                  <a:srgbClr val="000000"/>
                </a:solidFill>
                <a:effectLst/>
                <a:latin typeface="MS PGothic" panose="020B0600070205080204" pitchFamily="34" charset="-128"/>
                <a:ea typeface="MS PGothic" panose="020B0600070205080204" pitchFamily="34" charset="-128"/>
              </a:rPr>
              <a:t>(</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以下</a:t>
            </a:r>
            <a:r>
              <a:rPr lang="ja-JP" altLang="en-US" sz="2000" b="0" i="0" u="none" strike="noStrike">
                <a:solidFill>
                  <a:srgbClr val="FF0000"/>
                </a:solidFill>
                <a:effectLst/>
                <a:latin typeface="MS PGothic" panose="020B0600070205080204" pitchFamily="34" charset="-128"/>
                <a:ea typeface="MS PGothic" panose="020B0600070205080204" pitchFamily="34" charset="-128"/>
              </a:rPr>
              <a:t>「</a:t>
            </a:r>
            <a:r>
              <a:rPr lang="ja-JP" altLang="en-US" sz="2000" b="0" i="0" u="sng" strike="noStrike">
                <a:solidFill>
                  <a:srgbClr val="FF0000"/>
                </a:solidFill>
                <a:effectLst/>
                <a:latin typeface="MS PGothic" panose="020B0600070205080204" pitchFamily="34" charset="-128"/>
                <a:ea typeface="MS PGothic" panose="020B0600070205080204" pitchFamily="34" charset="-128"/>
              </a:rPr>
              <a:t>重症心身障害児</a:t>
            </a:r>
            <a:r>
              <a:rPr lang="ja-JP" altLang="en-US" sz="2000" b="0" i="0" u="none" strike="noStrike">
                <a:solidFill>
                  <a:srgbClr val="FF0000"/>
                </a:solidFill>
                <a:effectLst/>
                <a:latin typeface="MS PGothic" panose="020B0600070205080204" pitchFamily="34" charset="-128"/>
                <a:ea typeface="MS PGothic" panose="020B0600070205080204" pitchFamily="34" charset="-128"/>
              </a:rPr>
              <a:t>」</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という</a:t>
            </a:r>
            <a:r>
              <a:rPr lang="en-US" altLang="ja-JP" sz="2000" b="0" i="0" u="none" strike="noStrike" dirty="0">
                <a:solidFill>
                  <a:srgbClr val="000000"/>
                </a:solidFill>
                <a:effectLst/>
                <a:latin typeface="MS PGothic" panose="020B0600070205080204" pitchFamily="34" charset="-128"/>
                <a:ea typeface="MS PGothic" panose="020B0600070205080204" pitchFamily="34" charset="-128"/>
              </a:rPr>
              <a:t>)</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に対し行われる</a:t>
            </a:r>
            <a:r>
              <a:rPr lang="ja-JP" altLang="en-US" sz="2000" b="0" i="0" u="sng" strike="noStrike">
                <a:solidFill>
                  <a:srgbClr val="000000"/>
                </a:solidFill>
                <a:effectLst/>
                <a:latin typeface="MS PGothic" panose="020B0600070205080204" pitchFamily="34" charset="-128"/>
                <a:ea typeface="MS PGothic" panose="020B0600070205080204" pitchFamily="34" charset="-128"/>
              </a:rPr>
              <a:t>治療</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をいう。</a:t>
            </a:r>
          </a:p>
        </p:txBody>
      </p:sp>
      <p:sp>
        <p:nvSpPr>
          <p:cNvPr id="6" name="テキスト ボックス 5">
            <a:extLst>
              <a:ext uri="{FF2B5EF4-FFF2-40B4-BE49-F238E27FC236}">
                <a16:creationId xmlns:a16="http://schemas.microsoft.com/office/drawing/2014/main" id="{CDA6F999-B914-F442-55E1-F70A7956B048}"/>
              </a:ext>
            </a:extLst>
          </p:cNvPr>
          <p:cNvSpPr txBox="1"/>
          <p:nvPr/>
        </p:nvSpPr>
        <p:spPr>
          <a:xfrm>
            <a:off x="98608" y="3721865"/>
            <a:ext cx="9721080" cy="1938992"/>
          </a:xfrm>
          <a:prstGeom prst="rect">
            <a:avLst/>
          </a:prstGeom>
          <a:noFill/>
        </p:spPr>
        <p:txBody>
          <a:bodyPr wrap="square">
            <a:spAutoFit/>
          </a:bodyPr>
          <a:lstStyle/>
          <a:p>
            <a:r>
              <a:rPr lang="ja-JP" altLang="en-US" sz="2000" b="1">
                <a:solidFill>
                  <a:srgbClr val="232323"/>
                </a:solidFill>
                <a:effectLst/>
              </a:rPr>
              <a:t>第五十六条の六</a:t>
            </a:r>
            <a:endParaRPr lang="en-US" altLang="ja-JP" sz="2000" b="1" dirty="0">
              <a:solidFill>
                <a:srgbClr val="232323"/>
              </a:solidFill>
              <a:effectLst/>
            </a:endParaRPr>
          </a:p>
          <a:p>
            <a:pPr marL="266700" indent="-266700"/>
            <a:r>
              <a:rPr lang="ja-JP" altLang="en-US" sz="2000" b="1">
                <a:solidFill>
                  <a:srgbClr val="232323"/>
                </a:solidFill>
              </a:rPr>
              <a:t>②</a:t>
            </a:r>
            <a:r>
              <a:rPr lang="ja-JP" altLang="en-US" sz="2000">
                <a:solidFill>
                  <a:srgbClr val="232323"/>
                </a:solidFill>
              </a:rPr>
              <a:t>　</a:t>
            </a:r>
            <a:r>
              <a:rPr lang="ja-JP" altLang="en-US" sz="2000">
                <a:solidFill>
                  <a:srgbClr val="3F3F3F"/>
                </a:solidFill>
                <a:effectLst/>
              </a:rPr>
              <a:t>地方公共団体は、</a:t>
            </a:r>
            <a:r>
              <a:rPr lang="ja-JP" altLang="en-US" sz="2000" u="sng">
                <a:solidFill>
                  <a:srgbClr val="FF0000"/>
                </a:solidFill>
                <a:effectLst/>
              </a:rPr>
              <a:t>人工呼吸器を装着している障害児その他の日常生活を営むために医療を要する状態にある障害児</a:t>
            </a:r>
            <a:r>
              <a:rPr lang="ja-JP" altLang="en-US" sz="2000">
                <a:solidFill>
                  <a:srgbClr val="3F3F3F"/>
                </a:solidFill>
                <a:effectLst/>
              </a:rPr>
              <a:t>が、その心身の状況に応じた適切な保健、医療、福祉その他の各関連分野の支援を受けられるよう、保健、医療、福祉 その他の各関連分野の支援を行う機関との連絡調整を行うための体制の整備に関し、必要な措置を講ずるように努めなければならない。」</a:t>
            </a:r>
            <a:endParaRPr lang="ja-JP" altLang="en-US" sz="2000">
              <a:effectLst/>
            </a:endParaRPr>
          </a:p>
        </p:txBody>
      </p:sp>
      <p:sp>
        <p:nvSpPr>
          <p:cNvPr id="5" name="スライド番号プレースホルダー 9">
            <a:extLst>
              <a:ext uri="{FF2B5EF4-FFF2-40B4-BE49-F238E27FC236}">
                <a16:creationId xmlns:a16="http://schemas.microsoft.com/office/drawing/2014/main" id="{828D964C-4B09-E479-FB6F-5CAEE567AF7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13</a:t>
            </a:fld>
            <a:endParaRPr lang="en-US" altLang="ja-JP" sz="2000" dirty="0">
              <a:solidFill>
                <a:srgbClr val="000000"/>
              </a:solidFill>
            </a:endParaRPr>
          </a:p>
        </p:txBody>
      </p:sp>
      <p:sp>
        <p:nvSpPr>
          <p:cNvPr id="9" name="テキスト ボックス 8">
            <a:extLst>
              <a:ext uri="{FF2B5EF4-FFF2-40B4-BE49-F238E27FC236}">
                <a16:creationId xmlns:a16="http://schemas.microsoft.com/office/drawing/2014/main" id="{38B38776-B5BC-793B-22D1-823F4CA0DD09}"/>
              </a:ext>
            </a:extLst>
          </p:cNvPr>
          <p:cNvSpPr txBox="1"/>
          <p:nvPr/>
        </p:nvSpPr>
        <p:spPr>
          <a:xfrm>
            <a:off x="82825" y="3327948"/>
            <a:ext cx="2286203" cy="461665"/>
          </a:xfrm>
          <a:prstGeom prst="rect">
            <a:avLst/>
          </a:prstGeom>
          <a:noFill/>
        </p:spPr>
        <p:txBody>
          <a:bodyPr wrap="none" rtlCol="0">
            <a:spAutoFit/>
          </a:bodyPr>
          <a:lstStyle/>
          <a:p>
            <a:r>
              <a:rPr kumimoji="1" lang="ja-JP" altLang="en-US" sz="2400" u="sng"/>
              <a:t>「医療的ケア児」</a:t>
            </a:r>
          </a:p>
        </p:txBody>
      </p:sp>
      <p:sp>
        <p:nvSpPr>
          <p:cNvPr id="12" name="テキスト ボックス 11">
            <a:extLst>
              <a:ext uri="{FF2B5EF4-FFF2-40B4-BE49-F238E27FC236}">
                <a16:creationId xmlns:a16="http://schemas.microsoft.com/office/drawing/2014/main" id="{4C554939-FA7F-0A4D-1E74-47361425807D}"/>
              </a:ext>
            </a:extLst>
          </p:cNvPr>
          <p:cNvSpPr txBox="1"/>
          <p:nvPr/>
        </p:nvSpPr>
        <p:spPr>
          <a:xfrm>
            <a:off x="82824" y="626570"/>
            <a:ext cx="2646878" cy="461665"/>
          </a:xfrm>
          <a:prstGeom prst="rect">
            <a:avLst/>
          </a:prstGeom>
          <a:noFill/>
        </p:spPr>
        <p:txBody>
          <a:bodyPr wrap="none" rtlCol="0">
            <a:spAutoFit/>
          </a:bodyPr>
          <a:lstStyle/>
          <a:p>
            <a:r>
              <a:rPr kumimoji="1" lang="ja-JP" altLang="en-US" sz="2400" u="sng"/>
              <a:t>「重症心身障害児」</a:t>
            </a:r>
          </a:p>
        </p:txBody>
      </p:sp>
      <p:sp>
        <p:nvSpPr>
          <p:cNvPr id="13" name="テキスト ボックス 12">
            <a:extLst>
              <a:ext uri="{FF2B5EF4-FFF2-40B4-BE49-F238E27FC236}">
                <a16:creationId xmlns:a16="http://schemas.microsoft.com/office/drawing/2014/main" id="{69B4E4D0-65CA-3C29-A482-CF01EE1FE78E}"/>
              </a:ext>
            </a:extLst>
          </p:cNvPr>
          <p:cNvSpPr txBox="1"/>
          <p:nvPr/>
        </p:nvSpPr>
        <p:spPr>
          <a:xfrm>
            <a:off x="107502" y="39814"/>
            <a:ext cx="1107996" cy="461665"/>
          </a:xfrm>
          <a:prstGeom prst="rect">
            <a:avLst/>
          </a:prstGeom>
          <a:noFill/>
          <a:ln>
            <a:noFill/>
          </a:ln>
        </p:spPr>
        <p:txBody>
          <a:bodyPr wrap="none" rtlCol="0">
            <a:spAutoFit/>
          </a:bodyPr>
          <a:lstStyle/>
          <a:p>
            <a:r>
              <a:rPr kumimoji="1" lang="en-US" altLang="ja-JP" sz="2400" dirty="0"/>
              <a:t>【</a:t>
            </a:r>
            <a:r>
              <a:rPr kumimoji="1" lang="ja-JP" altLang="en-US" sz="2400"/>
              <a:t>参考</a:t>
            </a:r>
            <a:r>
              <a:rPr kumimoji="1" lang="en-US" altLang="ja-JP" sz="2400" dirty="0"/>
              <a:t>】</a:t>
            </a:r>
            <a:endParaRPr kumimoji="1" lang="ja-JP" altLang="en-US" sz="2400"/>
          </a:p>
        </p:txBody>
      </p:sp>
      <p:grpSp>
        <p:nvGrpSpPr>
          <p:cNvPr id="16" name="グループ化 15">
            <a:extLst>
              <a:ext uri="{FF2B5EF4-FFF2-40B4-BE49-F238E27FC236}">
                <a16:creationId xmlns:a16="http://schemas.microsoft.com/office/drawing/2014/main" id="{55A76035-CA14-4620-0827-9B5A54CD6199}"/>
              </a:ext>
            </a:extLst>
          </p:cNvPr>
          <p:cNvGrpSpPr/>
          <p:nvPr/>
        </p:nvGrpSpPr>
        <p:grpSpPr>
          <a:xfrm>
            <a:off x="123543" y="5699906"/>
            <a:ext cx="9627623" cy="1015663"/>
            <a:chOff x="123543" y="5699906"/>
            <a:chExt cx="9627623" cy="1015663"/>
          </a:xfrm>
        </p:grpSpPr>
        <p:sp>
          <p:nvSpPr>
            <p:cNvPr id="15" name="正方形/長方形 14">
              <a:extLst>
                <a:ext uri="{FF2B5EF4-FFF2-40B4-BE49-F238E27FC236}">
                  <a16:creationId xmlns:a16="http://schemas.microsoft.com/office/drawing/2014/main" id="{6A190EF5-1749-E1FB-926B-C535DC892EFF}"/>
                </a:ext>
              </a:extLst>
            </p:cNvPr>
            <p:cNvSpPr/>
            <p:nvPr/>
          </p:nvSpPr>
          <p:spPr bwMode="auto">
            <a:xfrm>
              <a:off x="164467" y="5723069"/>
              <a:ext cx="9586699" cy="992500"/>
            </a:xfrm>
            <a:prstGeom prst="rect">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4" name="テキスト ボックス 13">
              <a:extLst>
                <a:ext uri="{FF2B5EF4-FFF2-40B4-BE49-F238E27FC236}">
                  <a16:creationId xmlns:a16="http://schemas.microsoft.com/office/drawing/2014/main" id="{31BB48A8-B053-B88A-C5BA-415770493FA6}"/>
                </a:ext>
              </a:extLst>
            </p:cNvPr>
            <p:cNvSpPr txBox="1"/>
            <p:nvPr/>
          </p:nvSpPr>
          <p:spPr>
            <a:xfrm>
              <a:off x="123543" y="5699906"/>
              <a:ext cx="9509977" cy="1015663"/>
            </a:xfrm>
            <a:prstGeom prst="rect">
              <a:avLst/>
            </a:prstGeom>
            <a:noFill/>
          </p:spPr>
          <p:txBody>
            <a:bodyPr wrap="square">
              <a:spAutoFit/>
            </a:bodyPr>
            <a:lstStyle/>
            <a:p>
              <a:r>
                <a:rPr kumimoji="1" lang="ja-JP" altLang="en-US" sz="2000" b="0" i="0" u="none" strike="noStrike" cap="none" normalizeH="0" baseline="0">
                  <a:ln>
                    <a:noFill/>
                  </a:ln>
                  <a:solidFill>
                    <a:srgbClr val="FF0000"/>
                  </a:solidFill>
                  <a:effectLst/>
                  <a:latin typeface="Arial" charset="0"/>
                  <a:ea typeface="ＭＳ Ｐゴシック" pitchFamily="50" charset="-128"/>
                </a:rPr>
                <a:t>⇒</a:t>
              </a:r>
              <a:r>
                <a:rPr kumimoji="1" lang="en-US" altLang="ja-JP" sz="2000" b="0" i="0" u="none" strike="noStrike" cap="none" normalizeH="0" baseline="0" dirty="0">
                  <a:ln>
                    <a:noFill/>
                  </a:ln>
                  <a:solidFill>
                    <a:srgbClr val="FF0000"/>
                  </a:solidFill>
                  <a:effectLst/>
                  <a:latin typeface="Arial" charset="0"/>
                  <a:ea typeface="ＭＳ Ｐゴシック" pitchFamily="50" charset="-128"/>
                </a:rPr>
                <a:t> </a:t>
              </a:r>
              <a:r>
                <a:rPr kumimoji="1" lang="ja-JP" altLang="en-US" sz="2000" b="0" i="0" u="none" strike="noStrike" cap="none" normalizeH="0" baseline="0">
                  <a:ln>
                    <a:noFill/>
                  </a:ln>
                  <a:solidFill>
                    <a:srgbClr val="FF0000"/>
                  </a:solidFill>
                  <a:effectLst/>
                  <a:latin typeface="Arial" charset="0"/>
                  <a:ea typeface="ＭＳ Ｐゴシック" pitchFamily="50" charset="-128"/>
                </a:rPr>
                <a:t>「重症心身障害児」「医療的ケア児」の法的位置づけ</a:t>
              </a:r>
              <a:endParaRPr kumimoji="1" lang="en-US" altLang="ja-JP" sz="2000" b="0" i="0" u="none" strike="noStrike" cap="none" normalizeH="0" baseline="0" dirty="0">
                <a:ln>
                  <a:noFill/>
                </a:ln>
                <a:solidFill>
                  <a:srgbClr val="FF0000"/>
                </a:solidFill>
                <a:effectLst/>
                <a:latin typeface="Arial" charset="0"/>
                <a:ea typeface="ＭＳ Ｐゴシック" pitchFamily="50" charset="-128"/>
              </a:endParaRPr>
            </a:p>
            <a:p>
              <a:pPr marL="800100" indent="-800100"/>
              <a:r>
                <a:rPr lang="ja-JP" altLang="en-US" sz="2000">
                  <a:solidFill>
                    <a:srgbClr val="FF0000"/>
                  </a:solidFill>
                  <a:ea typeface="ＭＳ Ｐゴシック" pitchFamily="50" charset="-128"/>
                </a:rPr>
                <a:t>　　　・</a:t>
              </a:r>
              <a:r>
                <a:rPr lang="en-US" altLang="ja-JP" sz="2000" dirty="0">
                  <a:solidFill>
                    <a:srgbClr val="FF0000"/>
                  </a:solidFill>
                  <a:ea typeface="ＭＳ Ｐゴシック" pitchFamily="50" charset="-128"/>
                </a:rPr>
                <a:t> </a:t>
              </a:r>
              <a:r>
                <a:rPr lang="ja-JP" altLang="en-US" sz="2000">
                  <a:solidFill>
                    <a:srgbClr val="FF0000"/>
                  </a:solidFill>
                  <a:ea typeface="ＭＳ Ｐゴシック" pitchFamily="50" charset="-128"/>
                </a:rPr>
                <a:t>確定診断前又は周辺児から、重症心身障害児や医療的ケア児、行動障害のある児童を地域で支えていく責任</a:t>
              </a:r>
              <a:r>
                <a:rPr lang="en-US" altLang="ja-JP" sz="2000" dirty="0">
                  <a:solidFill>
                    <a:srgbClr val="FF0000"/>
                  </a:solidFill>
                  <a:ea typeface="ＭＳ Ｐゴシック" pitchFamily="50" charset="-128"/>
                </a:rPr>
                <a:t> </a:t>
              </a:r>
              <a:r>
                <a:rPr lang="ja-JP" altLang="en-US" sz="2000">
                  <a:solidFill>
                    <a:srgbClr val="FF0000"/>
                  </a:solidFill>
                  <a:ea typeface="ＭＳ Ｐゴシック" pitchFamily="50" charset="-128"/>
                </a:rPr>
                <a:t>（本来は「応諾義務」あり）</a:t>
              </a:r>
              <a:endParaRPr lang="ja-JP" altLang="en-US" sz="2000"/>
            </a:p>
          </p:txBody>
        </p:sp>
      </p:grpSp>
    </p:spTree>
    <p:extLst>
      <p:ext uri="{BB962C8B-B14F-4D97-AF65-F5344CB8AC3E}">
        <p14:creationId xmlns:p14="http://schemas.microsoft.com/office/powerpoint/2010/main" val="141917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
          <p:cNvSpPr>
            <a:spLocks noChangeArrowheads="1"/>
          </p:cNvSpPr>
          <p:nvPr/>
        </p:nvSpPr>
        <p:spPr bwMode="auto">
          <a:xfrm>
            <a:off x="0" y="463797"/>
            <a:ext cx="9906000" cy="639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r>
              <a:rPr lang="ja-JP" altLang="en-US" sz="1800" b="1">
                <a:latin typeface="MS PGothic" panose="020B0600070205080204" pitchFamily="34" charset="-128"/>
                <a:ea typeface="MS PGothic" panose="020B0600070205080204" pitchFamily="34" charset="-128"/>
              </a:rPr>
              <a:t>第六条の二の二　</a:t>
            </a:r>
            <a:r>
              <a:rPr lang="ja-JP" altLang="en-US" sz="1800">
                <a:latin typeface="MS PGothic" panose="020B0600070205080204" pitchFamily="34" charset="-128"/>
                <a:ea typeface="MS PGothic" panose="020B0600070205080204" pitchFamily="34" charset="-128"/>
              </a:rPr>
              <a:t>この法律で、</a:t>
            </a:r>
            <a:r>
              <a:rPr lang="ja-JP" altLang="en-US" sz="1800" u="sng">
                <a:solidFill>
                  <a:srgbClr val="FF0000"/>
                </a:solidFill>
                <a:latin typeface="MS PGothic" panose="020B0600070205080204" pitchFamily="34" charset="-128"/>
                <a:ea typeface="MS PGothic" panose="020B0600070205080204" pitchFamily="34" charset="-128"/>
              </a:rPr>
              <a:t>障害児通所支援</a:t>
            </a:r>
            <a:r>
              <a:rPr lang="ja-JP" altLang="en-US" sz="1800">
                <a:latin typeface="MS PGothic" panose="020B0600070205080204" pitchFamily="34" charset="-128"/>
                <a:ea typeface="MS PGothic" panose="020B0600070205080204" pitchFamily="34" charset="-128"/>
              </a:rPr>
              <a:t>とは、</a:t>
            </a:r>
            <a:r>
              <a:rPr lang="ja-JP" altLang="en-US" sz="1800" u="sng">
                <a:solidFill>
                  <a:srgbClr val="0432FF"/>
                </a:solidFill>
                <a:latin typeface="MS PGothic" panose="020B0600070205080204" pitchFamily="34" charset="-128"/>
                <a:ea typeface="MS PGothic" panose="020B0600070205080204" pitchFamily="34" charset="-128"/>
              </a:rPr>
              <a:t>児童発達支援</a:t>
            </a:r>
            <a:r>
              <a:rPr lang="ja-JP" altLang="en-US" sz="1800" u="sng">
                <a:latin typeface="MS PGothic" panose="020B0600070205080204" pitchFamily="34" charset="-128"/>
                <a:ea typeface="MS PGothic" panose="020B0600070205080204" pitchFamily="34" charset="-128"/>
              </a:rPr>
              <a:t>、</a:t>
            </a:r>
            <a:r>
              <a:rPr lang="ja-JP" altLang="en-US" sz="1800" u="sng">
                <a:solidFill>
                  <a:srgbClr val="0432FF"/>
                </a:solidFill>
                <a:latin typeface="MS PGothic" panose="020B0600070205080204" pitchFamily="34" charset="-128"/>
                <a:ea typeface="MS PGothic" panose="020B0600070205080204" pitchFamily="34" charset="-128"/>
              </a:rPr>
              <a:t>医療型児童発達支援</a:t>
            </a:r>
            <a:r>
              <a:rPr lang="ja-JP" altLang="en-US" sz="1800" u="sng">
                <a:latin typeface="MS PGothic" panose="020B0600070205080204" pitchFamily="34" charset="-128"/>
                <a:ea typeface="MS PGothic" panose="020B0600070205080204" pitchFamily="34" charset="-128"/>
              </a:rPr>
              <a:t>、</a:t>
            </a:r>
            <a:r>
              <a:rPr lang="ja-JP" altLang="en-US" sz="1800" u="sng">
                <a:solidFill>
                  <a:srgbClr val="0432FF"/>
                </a:solidFill>
                <a:latin typeface="MS PGothic" panose="020B0600070205080204" pitchFamily="34" charset="-128"/>
                <a:ea typeface="MS PGothic" panose="020B0600070205080204" pitchFamily="34" charset="-128"/>
              </a:rPr>
              <a:t>放課後等デイサービ</a:t>
            </a:r>
            <a:r>
              <a:rPr lang="ja-JP" altLang="en-US" sz="1800" u="sng">
                <a:latin typeface="MS PGothic" panose="020B0600070205080204" pitchFamily="34" charset="-128"/>
                <a:ea typeface="MS PGothic" panose="020B0600070205080204" pitchFamily="34" charset="-128"/>
              </a:rPr>
              <a:t>ス、</a:t>
            </a:r>
            <a:r>
              <a:rPr lang="ja-JP" altLang="en-US" sz="1800" u="sng">
                <a:solidFill>
                  <a:srgbClr val="0432FF"/>
                </a:solidFill>
                <a:latin typeface="MS PGothic" panose="020B0600070205080204" pitchFamily="34" charset="-128"/>
                <a:ea typeface="MS PGothic" panose="020B0600070205080204" pitchFamily="34" charset="-128"/>
              </a:rPr>
              <a:t>居宅訪問型児童発達支援</a:t>
            </a:r>
            <a:r>
              <a:rPr lang="ja-JP" altLang="en-US" sz="1800" u="sng">
                <a:latin typeface="MS PGothic" panose="020B0600070205080204" pitchFamily="34" charset="-128"/>
                <a:ea typeface="MS PGothic" panose="020B0600070205080204" pitchFamily="34" charset="-128"/>
              </a:rPr>
              <a:t>及び</a:t>
            </a:r>
            <a:r>
              <a:rPr lang="ja-JP" altLang="en-US" sz="1800" u="sng">
                <a:solidFill>
                  <a:srgbClr val="0432FF"/>
                </a:solidFill>
                <a:latin typeface="MS PGothic" panose="020B0600070205080204" pitchFamily="34" charset="-128"/>
                <a:ea typeface="MS PGothic" panose="020B0600070205080204" pitchFamily="34" charset="-128"/>
              </a:rPr>
              <a:t>保育所等訪問支援</a:t>
            </a:r>
            <a:r>
              <a:rPr lang="ja-JP" altLang="en-US" sz="1800">
                <a:latin typeface="MS PGothic" panose="020B0600070205080204" pitchFamily="34" charset="-128"/>
                <a:ea typeface="MS PGothic" panose="020B0600070205080204" pitchFamily="34" charset="-128"/>
              </a:rPr>
              <a:t>をいい、</a:t>
            </a:r>
            <a:r>
              <a:rPr lang="ja-JP" altLang="en-US" sz="1800" u="sng">
                <a:solidFill>
                  <a:srgbClr val="FF0000"/>
                </a:solidFill>
                <a:latin typeface="MS PGothic" panose="020B0600070205080204" pitchFamily="34" charset="-128"/>
                <a:ea typeface="MS PGothic" panose="020B0600070205080204" pitchFamily="34" charset="-128"/>
              </a:rPr>
              <a:t>障害児通所支援事業</a:t>
            </a:r>
            <a:r>
              <a:rPr lang="ja-JP" altLang="en-US" sz="1800">
                <a:latin typeface="MS PGothic" panose="020B0600070205080204" pitchFamily="34" charset="-128"/>
                <a:ea typeface="MS PGothic" panose="020B0600070205080204" pitchFamily="34" charset="-128"/>
              </a:rPr>
              <a:t>とは、障害児通所支援を行う事業をいう。</a:t>
            </a:r>
            <a:r>
              <a:rPr lang="en-US" altLang="ja-JP" sz="1800" dirty="0">
                <a:latin typeface="MS PGothic" panose="020B0600070205080204" pitchFamily="34" charset="-128"/>
                <a:ea typeface="MS PGothic" panose="020B0600070205080204" pitchFamily="34" charset="-128"/>
              </a:rPr>
              <a:t>  </a:t>
            </a:r>
            <a:r>
              <a:rPr lang="en-US" altLang="ja-JP" sz="1800" i="1" u="sng" dirty="0">
                <a:solidFill>
                  <a:srgbClr val="00B050"/>
                </a:solidFill>
                <a:latin typeface="MS PGothic" panose="020B0600070205080204" pitchFamily="34" charset="-128"/>
                <a:ea typeface="MS PGothic" panose="020B0600070205080204" pitchFamily="34" charset="-128"/>
              </a:rPr>
              <a:t>【</a:t>
            </a:r>
            <a:r>
              <a:rPr lang="ja-JP" altLang="en-US" sz="1800" i="1" u="sng">
                <a:solidFill>
                  <a:srgbClr val="00B050"/>
                </a:solidFill>
                <a:latin typeface="MS PGothic" panose="020B0600070205080204" pitchFamily="34" charset="-128"/>
                <a:ea typeface="MS PGothic" panose="020B0600070205080204" pitchFamily="34" charset="-128"/>
              </a:rPr>
              <a:t>⇒</a:t>
            </a:r>
            <a:r>
              <a:rPr lang="en-US" altLang="ja-JP" sz="1800" i="1" u="sng" dirty="0">
                <a:solidFill>
                  <a:srgbClr val="00B050"/>
                </a:solidFill>
                <a:latin typeface="MS PGothic" panose="020B0600070205080204" pitchFamily="34" charset="-128"/>
                <a:ea typeface="MS PGothic" panose="020B0600070205080204" pitchFamily="34" charset="-128"/>
              </a:rPr>
              <a:t> </a:t>
            </a:r>
            <a:r>
              <a:rPr lang="ja-JP" altLang="en-US" sz="1800" i="1" u="sng">
                <a:solidFill>
                  <a:srgbClr val="00B050"/>
                </a:solidFill>
                <a:latin typeface="MS PGothic" panose="020B0600070205080204" pitchFamily="34" charset="-128"/>
                <a:ea typeface="MS PGothic" panose="020B0600070205080204" pitchFamily="34" charset="-128"/>
              </a:rPr>
              <a:t>障害児入所支援は前頁第７条第２項で定義</a:t>
            </a:r>
            <a:r>
              <a:rPr lang="en-US" altLang="ja-JP" sz="1800" i="1" u="sng" dirty="0">
                <a:solidFill>
                  <a:srgbClr val="00B050"/>
                </a:solidFill>
                <a:latin typeface="MS PGothic" panose="020B0600070205080204" pitchFamily="34" charset="-128"/>
                <a:ea typeface="MS PGothic" panose="020B0600070205080204" pitchFamily="34" charset="-128"/>
              </a:rPr>
              <a:t>】</a:t>
            </a:r>
            <a:endParaRPr lang="ja-JP" altLang="en-US" sz="1800" i="1" u="sng">
              <a:solidFill>
                <a:srgbClr val="00B050"/>
              </a:solidFill>
              <a:latin typeface="MS PGothic" panose="020B0600070205080204" pitchFamily="34" charset="-128"/>
              <a:ea typeface="MS PGothic" panose="020B0600070205080204" pitchFamily="34" charset="-128"/>
            </a:endParaRPr>
          </a:p>
          <a:p>
            <a:pPr marL="185738" indent="-185738"/>
            <a:r>
              <a:rPr lang="ja-JP" altLang="en-US" sz="1800">
                <a:latin typeface="MS PGothic" panose="020B0600070205080204" pitchFamily="34" charset="-128"/>
                <a:ea typeface="MS PGothic" panose="020B0600070205080204" pitchFamily="34" charset="-128"/>
              </a:rPr>
              <a:t>②　この法律で、</a:t>
            </a:r>
            <a:r>
              <a:rPr lang="ja-JP" altLang="en-US" sz="1800" u="sng">
                <a:solidFill>
                  <a:srgbClr val="FF0000"/>
                </a:solidFill>
                <a:latin typeface="MS PGothic" panose="020B0600070205080204" pitchFamily="34" charset="-128"/>
                <a:ea typeface="MS PGothic" panose="020B0600070205080204" pitchFamily="34" charset="-128"/>
              </a:rPr>
              <a:t>児童発達支援</a:t>
            </a:r>
            <a:r>
              <a:rPr lang="ja-JP" altLang="en-US" sz="1800">
                <a:latin typeface="MS PGothic" panose="020B0600070205080204" pitchFamily="34" charset="-128"/>
                <a:ea typeface="MS PGothic" panose="020B0600070205080204" pitchFamily="34" charset="-128"/>
              </a:rPr>
              <a:t>とは、障害児につき、児童発達支援センターその他の厚生労働省令で定める施設に通わせ、</a:t>
            </a:r>
            <a:r>
              <a:rPr lang="ja-JP" altLang="en-US" sz="1800" u="sng">
                <a:latin typeface="MS PGothic" panose="020B0600070205080204" pitchFamily="34" charset="-128"/>
                <a:ea typeface="MS PGothic" panose="020B0600070205080204" pitchFamily="34" charset="-128"/>
              </a:rPr>
              <a:t>日常生活における基本的な動作の指導、知識技能の付与、集団生活への適応訓練その他の厚生労働省令で定める便宜を供与</a:t>
            </a:r>
            <a:r>
              <a:rPr lang="ja-JP" altLang="en-US" sz="1800">
                <a:latin typeface="MS PGothic" panose="020B0600070205080204" pitchFamily="34" charset="-128"/>
                <a:ea typeface="MS PGothic" panose="020B0600070205080204" pitchFamily="34" charset="-128"/>
              </a:rPr>
              <a:t>することをいう。</a:t>
            </a:r>
          </a:p>
          <a:p>
            <a:pPr marL="185738" indent="-185738"/>
            <a:r>
              <a:rPr lang="ja-JP" altLang="en-US" sz="1800">
                <a:latin typeface="MS PGothic" panose="020B0600070205080204" pitchFamily="34" charset="-128"/>
                <a:ea typeface="MS PGothic" panose="020B0600070205080204" pitchFamily="34" charset="-128"/>
              </a:rPr>
              <a:t>③　この法律で、</a:t>
            </a:r>
            <a:r>
              <a:rPr lang="ja-JP" altLang="en-US" sz="1800" u="sng">
                <a:solidFill>
                  <a:srgbClr val="FF0000"/>
                </a:solidFill>
                <a:latin typeface="MS PGothic" panose="020B0600070205080204" pitchFamily="34" charset="-128"/>
                <a:ea typeface="MS PGothic" panose="020B0600070205080204" pitchFamily="34" charset="-128"/>
              </a:rPr>
              <a:t>医療型児童発達支援</a:t>
            </a:r>
            <a:r>
              <a:rPr lang="ja-JP" altLang="en-US" sz="1800">
                <a:latin typeface="MS PGothic" panose="020B0600070205080204" pitchFamily="34" charset="-128"/>
                <a:ea typeface="MS PGothic" panose="020B0600070205080204" pitchFamily="34" charset="-128"/>
              </a:rPr>
              <a:t>とは、上肢、下肢又は体幹の機能の障害</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以下</a:t>
            </a:r>
            <a:r>
              <a:rPr lang="ja-JP" altLang="en-US" sz="1800" u="sng">
                <a:latin typeface="MS PGothic" panose="020B0600070205080204" pitchFamily="34" charset="-128"/>
                <a:ea typeface="MS PGothic" panose="020B0600070205080204" pitchFamily="34" charset="-128"/>
              </a:rPr>
              <a:t>「肢体不自由」</a:t>
            </a:r>
            <a:r>
              <a:rPr lang="ja-JP" altLang="en-US" sz="1800">
                <a:latin typeface="MS PGothic" panose="020B0600070205080204" pitchFamily="34" charset="-128"/>
                <a:ea typeface="MS PGothic" panose="020B0600070205080204" pitchFamily="34" charset="-128"/>
              </a:rPr>
              <a:t>という。</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のある児童につき、医療型児童発達支援センター又は独立行政法人国立病院機構若しくは国立研究開発法人国立精神・神経医療研究センターの設置する医療機関であつて厚生労働大臣が指定するもの</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以下「指定発達支援医療機関」</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に通わせ、</a:t>
            </a:r>
            <a:r>
              <a:rPr lang="ja-JP" altLang="en-US" sz="1800" u="sng">
                <a:latin typeface="MS PGothic" panose="020B0600070205080204" pitchFamily="34" charset="-128"/>
                <a:ea typeface="MS PGothic" panose="020B0600070205080204" pitchFamily="34" charset="-128"/>
              </a:rPr>
              <a:t>児童発達支援及び治療を行う</a:t>
            </a:r>
            <a:r>
              <a:rPr lang="ja-JP" altLang="en-US" sz="1800">
                <a:latin typeface="MS PGothic" panose="020B0600070205080204" pitchFamily="34" charset="-128"/>
                <a:ea typeface="MS PGothic" panose="020B0600070205080204" pitchFamily="34" charset="-128"/>
              </a:rPr>
              <a:t>ことをいう。</a:t>
            </a:r>
          </a:p>
          <a:p>
            <a:pPr marL="185738" indent="-185738"/>
            <a:r>
              <a:rPr lang="ja-JP" altLang="en-US" sz="1800">
                <a:latin typeface="MS PGothic" panose="020B0600070205080204" pitchFamily="34" charset="-128"/>
                <a:ea typeface="MS PGothic" panose="020B0600070205080204" pitchFamily="34" charset="-128"/>
              </a:rPr>
              <a:t>④　この法律で、</a:t>
            </a:r>
            <a:r>
              <a:rPr lang="ja-JP" altLang="en-US" sz="1800" u="sng">
                <a:solidFill>
                  <a:srgbClr val="FF0000"/>
                </a:solidFill>
                <a:latin typeface="MS PGothic" panose="020B0600070205080204" pitchFamily="34" charset="-128"/>
                <a:ea typeface="MS PGothic" panose="020B0600070205080204" pitchFamily="34" charset="-128"/>
              </a:rPr>
              <a:t>放課後等デイサービス</a:t>
            </a:r>
            <a:r>
              <a:rPr lang="ja-JP" altLang="en-US" sz="1800">
                <a:latin typeface="MS PGothic" panose="020B0600070205080204" pitchFamily="34" charset="-128"/>
                <a:ea typeface="MS PGothic" panose="020B0600070205080204" pitchFamily="34" charset="-128"/>
              </a:rPr>
              <a:t>とは、学校教育法</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昭和二十二年法律第二十六号</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第一条に規定する学校</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幼稚園及び大学を除く。</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に就学している障害児につき、授業の終了後又は休業日に児童発達支援センターその他の厚生労働省令で定める施設に通わせ、</a:t>
            </a:r>
            <a:r>
              <a:rPr lang="ja-JP" altLang="en-US" sz="1800" u="sng">
                <a:latin typeface="MS PGothic" panose="020B0600070205080204" pitchFamily="34" charset="-128"/>
                <a:ea typeface="MS PGothic" panose="020B0600070205080204" pitchFamily="34" charset="-128"/>
              </a:rPr>
              <a:t>生活能力の向上のために必要な訓練、社会との交流の促進その他の便宜を供与</a:t>
            </a:r>
            <a:r>
              <a:rPr lang="ja-JP" altLang="en-US" sz="1800">
                <a:latin typeface="MS PGothic" panose="020B0600070205080204" pitchFamily="34" charset="-128"/>
                <a:ea typeface="MS PGothic" panose="020B0600070205080204" pitchFamily="34" charset="-128"/>
              </a:rPr>
              <a:t>することをいう。</a:t>
            </a:r>
          </a:p>
          <a:p>
            <a:pPr marL="185738" indent="-185738"/>
            <a:r>
              <a:rPr lang="ja-JP" altLang="en-US" sz="1800">
                <a:latin typeface="MS PGothic" panose="020B0600070205080204" pitchFamily="34" charset="-128"/>
                <a:ea typeface="MS PGothic" panose="020B0600070205080204" pitchFamily="34" charset="-128"/>
              </a:rPr>
              <a:t>⑤　この法律で、</a:t>
            </a:r>
            <a:r>
              <a:rPr lang="ja-JP" altLang="en-US" sz="1800" u="sng">
                <a:solidFill>
                  <a:srgbClr val="FF0000"/>
                </a:solidFill>
                <a:latin typeface="MS PGothic" panose="020B0600070205080204" pitchFamily="34" charset="-128"/>
                <a:ea typeface="MS PGothic" panose="020B0600070205080204" pitchFamily="34" charset="-128"/>
              </a:rPr>
              <a:t>居宅訪問型児童発達支援</a:t>
            </a:r>
            <a:r>
              <a:rPr lang="ja-JP" altLang="en-US" sz="1800">
                <a:latin typeface="MS PGothic" panose="020B0600070205080204" pitchFamily="34" charset="-128"/>
                <a:ea typeface="MS PGothic" panose="020B0600070205080204" pitchFamily="34" charset="-128"/>
              </a:rPr>
              <a:t>とは、重度の障害の状態その他これに準ずるものとして厚生労働省令で定める状態にある障害児であつて、児童発達支援、医療型児童発達支援又は放課後等デイサービスを受けるために</a:t>
            </a:r>
            <a:r>
              <a:rPr lang="ja-JP" altLang="en-US" sz="1800" u="sng">
                <a:latin typeface="MS PGothic" panose="020B0600070205080204" pitchFamily="34" charset="-128"/>
                <a:ea typeface="MS PGothic" panose="020B0600070205080204" pitchFamily="34" charset="-128"/>
              </a:rPr>
              <a:t>外出することが著しく困難</a:t>
            </a:r>
            <a:r>
              <a:rPr lang="ja-JP" altLang="en-US" sz="1800">
                <a:latin typeface="MS PGothic" panose="020B0600070205080204" pitchFamily="34" charset="-128"/>
                <a:ea typeface="MS PGothic" panose="020B0600070205080204" pitchFamily="34" charset="-128"/>
              </a:rPr>
              <a:t>なものにつき、当該障害児の</a:t>
            </a:r>
            <a:r>
              <a:rPr lang="ja-JP" altLang="en-US" sz="1800" u="sng">
                <a:latin typeface="MS PGothic" panose="020B0600070205080204" pitchFamily="34" charset="-128"/>
                <a:ea typeface="MS PGothic" panose="020B0600070205080204" pitchFamily="34" charset="-128"/>
              </a:rPr>
              <a:t>居宅を訪問し、日常生活における基本的な動作の指導、知識技能の付与、生活能力の向上のために必要な訓練その他の厚生労働省令で定める便宜を供与</a:t>
            </a:r>
            <a:r>
              <a:rPr lang="ja-JP" altLang="en-US" sz="1800">
                <a:latin typeface="MS PGothic" panose="020B0600070205080204" pitchFamily="34" charset="-128"/>
                <a:ea typeface="MS PGothic" panose="020B0600070205080204" pitchFamily="34" charset="-128"/>
              </a:rPr>
              <a:t>することをいう。</a:t>
            </a:r>
          </a:p>
          <a:p>
            <a:pPr marL="185738" indent="-185738"/>
            <a:r>
              <a:rPr lang="ja-JP" altLang="en-US" sz="1800">
                <a:latin typeface="MS PGothic" panose="020B0600070205080204" pitchFamily="34" charset="-128"/>
                <a:ea typeface="MS PGothic" panose="020B0600070205080204" pitchFamily="34" charset="-128"/>
              </a:rPr>
              <a:t>⑥　この法律で、</a:t>
            </a:r>
            <a:r>
              <a:rPr lang="ja-JP" altLang="en-US" sz="1800" u="sng">
                <a:solidFill>
                  <a:srgbClr val="FF0000"/>
                </a:solidFill>
                <a:latin typeface="MS PGothic" panose="020B0600070205080204" pitchFamily="34" charset="-128"/>
                <a:ea typeface="MS PGothic" panose="020B0600070205080204" pitchFamily="34" charset="-128"/>
              </a:rPr>
              <a:t>保育所等訪問支援</a:t>
            </a:r>
            <a:r>
              <a:rPr lang="ja-JP" altLang="en-US" sz="1800">
                <a:latin typeface="MS PGothic" panose="020B0600070205080204" pitchFamily="34" charset="-128"/>
                <a:ea typeface="MS PGothic" panose="020B0600070205080204" pitchFamily="34" charset="-128"/>
              </a:rPr>
              <a:t>とは、</a:t>
            </a:r>
            <a:r>
              <a:rPr lang="ja-JP" altLang="en-US" sz="1800" u="sng">
                <a:latin typeface="MS PGothic" panose="020B0600070205080204" pitchFamily="34" charset="-128"/>
                <a:ea typeface="MS PGothic" panose="020B0600070205080204" pitchFamily="34" charset="-128"/>
              </a:rPr>
              <a:t>保育所その他の児童が集団生活を営む施設</a:t>
            </a:r>
            <a:r>
              <a:rPr lang="ja-JP" altLang="en-US" sz="1800">
                <a:latin typeface="MS PGothic" panose="020B0600070205080204" pitchFamily="34" charset="-128"/>
                <a:ea typeface="MS PGothic" panose="020B0600070205080204" pitchFamily="34" charset="-128"/>
              </a:rPr>
              <a:t>として厚生労働省令で定めるものに通う障害児又は</a:t>
            </a:r>
            <a:r>
              <a:rPr lang="ja-JP" altLang="en-US" sz="1800" u="sng">
                <a:latin typeface="MS PGothic" panose="020B0600070205080204" pitchFamily="34" charset="-128"/>
                <a:ea typeface="MS PGothic" panose="020B0600070205080204" pitchFamily="34" charset="-128"/>
              </a:rPr>
              <a:t>乳児院その他の児童が集団生活を営む施設</a:t>
            </a:r>
            <a:r>
              <a:rPr lang="ja-JP" altLang="en-US" sz="1800">
                <a:latin typeface="MS PGothic" panose="020B0600070205080204" pitchFamily="34" charset="-128"/>
                <a:ea typeface="MS PGothic" panose="020B0600070205080204" pitchFamily="34" charset="-128"/>
              </a:rPr>
              <a:t>として厚生労働省令で定めるものに入所する障害児につき、当該施設を訪問し、</a:t>
            </a:r>
            <a:r>
              <a:rPr lang="ja-JP" altLang="en-US" sz="1800" u="sng">
                <a:latin typeface="MS PGothic" panose="020B0600070205080204" pitchFamily="34" charset="-128"/>
                <a:ea typeface="MS PGothic" panose="020B0600070205080204" pitchFamily="34" charset="-128"/>
              </a:rPr>
              <a:t>当該施設における障害児以外の　児童との集団生活への適応のための専門的な支援その他の便宜を供与</a:t>
            </a:r>
            <a:r>
              <a:rPr lang="ja-JP" altLang="en-US" sz="1800">
                <a:latin typeface="MS PGothic" panose="020B0600070205080204" pitchFamily="34" charset="-128"/>
                <a:ea typeface="MS PGothic" panose="020B0600070205080204" pitchFamily="34" charset="-128"/>
              </a:rPr>
              <a:t>することをいう。</a:t>
            </a:r>
          </a:p>
          <a:p>
            <a:pPr marL="409575" indent="-409575"/>
            <a:endParaRPr lang="ja-JP" altLang="en-US" sz="3200">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2152A477-C3AE-5B4D-FC37-799E6D93E0F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14</a:t>
            </a:fld>
            <a:endParaRPr lang="en-US" altLang="ja-JP" sz="2000" dirty="0">
              <a:solidFill>
                <a:srgbClr val="000000"/>
              </a:solidFill>
            </a:endParaRPr>
          </a:p>
        </p:txBody>
      </p:sp>
      <p:sp>
        <p:nvSpPr>
          <p:cNvPr id="5" name="Rectangle 3">
            <a:extLst>
              <a:ext uri="{FF2B5EF4-FFF2-40B4-BE49-F238E27FC236}">
                <a16:creationId xmlns:a16="http://schemas.microsoft.com/office/drawing/2014/main" id="{11411A13-AF5B-363F-970D-0BFF2F26550A}"/>
              </a:ext>
            </a:extLst>
          </p:cNvPr>
          <p:cNvSpPr txBox="1">
            <a:spLocks noChangeArrowheads="1"/>
          </p:cNvSpPr>
          <p:nvPr/>
        </p:nvSpPr>
        <p:spPr bwMode="auto">
          <a:xfrm>
            <a:off x="-1" y="25086"/>
            <a:ext cx="9906001" cy="574675"/>
          </a:xfrm>
          <a:prstGeom prst="rect">
            <a:avLst/>
          </a:prstGeom>
          <a:noFill/>
          <a:ln w="9525">
            <a:noFill/>
            <a:miter lim="800000"/>
            <a:headEnd/>
            <a:tailEnd/>
          </a:ln>
        </p:spPr>
        <p:txBody>
          <a:bodyPr lIns="84368" tIns="42186" rIns="84368" bIns="42186"/>
          <a:lstStyle/>
          <a:p>
            <a:pPr algn="ctr">
              <a:lnSpc>
                <a:spcPct val="80000"/>
              </a:lnSpc>
              <a:spcBef>
                <a:spcPct val="20000"/>
              </a:spcBef>
              <a:defRPr/>
            </a:pPr>
            <a:r>
              <a:rPr lang="ja-JP" altLang="en-US" sz="3200" u="sng"/>
              <a:t>障害児支援の定義</a:t>
            </a:r>
            <a:endParaRPr lang="en-US" altLang="ja-JP" sz="3200" u="sng" spc="-100" dirty="0">
              <a:solidFill>
                <a:srgbClr val="000000"/>
              </a:solidFill>
            </a:endParaRPr>
          </a:p>
        </p:txBody>
      </p:sp>
      <p:sp>
        <p:nvSpPr>
          <p:cNvPr id="6" name="四角形吹き出し 5">
            <a:extLst>
              <a:ext uri="{FF2B5EF4-FFF2-40B4-BE49-F238E27FC236}">
                <a16:creationId xmlns:a16="http://schemas.microsoft.com/office/drawing/2014/main" id="{A6548BD7-3FED-E428-1BE6-3DAA11414083}"/>
              </a:ext>
            </a:extLst>
          </p:cNvPr>
          <p:cNvSpPr/>
          <p:nvPr/>
        </p:nvSpPr>
        <p:spPr bwMode="auto">
          <a:xfrm>
            <a:off x="4952999" y="4221088"/>
            <a:ext cx="4745671" cy="1622844"/>
          </a:xfrm>
          <a:prstGeom prst="wedgeRectCallout">
            <a:avLst>
              <a:gd name="adj1" fmla="val -33434"/>
              <a:gd name="adj2" fmla="val 5470"/>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rgbClr val="FF0000"/>
                </a:solidFill>
                <a:effectLst/>
                <a:ea typeface="ＭＳ Ｐゴシック" pitchFamily="50" charset="-128"/>
              </a:rPr>
              <a:t>・利用形態・手続きは、「サービス」だが</a:t>
            </a:r>
            <a:r>
              <a:rPr kumimoji="1" lang="en-US" altLang="ja-JP" sz="2000" b="0" i="0" u="none" strike="noStrike" cap="none" normalizeH="0" baseline="0" dirty="0">
                <a:ln>
                  <a:noFill/>
                </a:ln>
                <a:solidFill>
                  <a:srgbClr val="FF0000"/>
                </a:solidFill>
                <a:effectLst/>
                <a:ea typeface="ＭＳ Ｐゴシック" pitchFamily="50" charset="-128"/>
              </a:rPr>
              <a:t>…</a:t>
            </a:r>
          </a:p>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2000">
                <a:solidFill>
                  <a:srgbClr val="FF0000"/>
                </a:solidFill>
                <a:ea typeface="ＭＳ Ｐゴシック" pitchFamily="50" charset="-128"/>
              </a:rPr>
              <a:t>・児童福祉法上は、「支援」や「事業」という用語を用いている（放デイを除く）</a:t>
            </a:r>
            <a:endParaRPr lang="en-US" altLang="ja-JP" sz="2000" dirty="0">
              <a:solidFill>
                <a:srgbClr val="FF0000"/>
              </a:solidFill>
              <a:ea typeface="ＭＳ Ｐゴシック"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2000">
                <a:solidFill>
                  <a:srgbClr val="FF0000"/>
                </a:solidFill>
                <a:ea typeface="ＭＳ Ｐゴシック" pitchFamily="50" charset="-128"/>
              </a:rPr>
              <a:t>　⇒</a:t>
            </a:r>
            <a:r>
              <a:rPr lang="en-US" altLang="ja-JP" sz="2000" dirty="0">
                <a:solidFill>
                  <a:srgbClr val="FF0000"/>
                </a:solidFill>
                <a:ea typeface="ＭＳ Ｐゴシック" pitchFamily="50" charset="-128"/>
              </a:rPr>
              <a:t> </a:t>
            </a:r>
            <a:r>
              <a:rPr kumimoji="1" lang="ja-JP" altLang="en-US" sz="2000" b="0" i="0" u="none" strike="noStrike" cap="none" normalizeH="0" baseline="0">
                <a:ln>
                  <a:noFill/>
                </a:ln>
                <a:solidFill>
                  <a:srgbClr val="FF0000"/>
                </a:solidFill>
                <a:effectLst/>
                <a:ea typeface="ＭＳ Ｐゴシック" pitchFamily="50" charset="-128"/>
              </a:rPr>
              <a:t>必要な支援を児童や家族に届ける責務</a:t>
            </a:r>
            <a:endParaRPr kumimoji="1" lang="en-US" altLang="ja-JP" sz="2000" b="0" i="0" u="none" strike="noStrike" cap="none" normalizeH="0" baseline="0" dirty="0">
              <a:ln>
                <a:noFill/>
              </a:ln>
              <a:solidFill>
                <a:srgbClr val="FF0000"/>
              </a:solidFill>
              <a:effectLst/>
              <a:ea typeface="ＭＳ Ｐゴシック"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2000">
                <a:solidFill>
                  <a:srgbClr val="FF0000"/>
                </a:solidFill>
                <a:ea typeface="ＭＳ Ｐゴシック" pitchFamily="50" charset="-128"/>
              </a:rPr>
              <a:t>　　</a:t>
            </a:r>
            <a:r>
              <a:rPr lang="en-US" altLang="ja-JP" sz="2000" dirty="0">
                <a:solidFill>
                  <a:srgbClr val="FF0000"/>
                </a:solidFill>
                <a:ea typeface="ＭＳ Ｐゴシック" pitchFamily="50" charset="-128"/>
              </a:rPr>
              <a:t> </a:t>
            </a:r>
            <a:r>
              <a:rPr kumimoji="1" lang="ja-JP" altLang="en-US" sz="2000" b="0" i="0" u="none" strike="noStrike" cap="none" normalizeH="0" baseline="0">
                <a:ln>
                  <a:noFill/>
                </a:ln>
                <a:solidFill>
                  <a:srgbClr val="FF0000"/>
                </a:solidFill>
                <a:effectLst/>
                <a:ea typeface="ＭＳ Ｐゴシック" pitchFamily="50" charset="-128"/>
              </a:rPr>
              <a:t>（「措置」に近いニュアンス？）</a:t>
            </a:r>
          </a:p>
        </p:txBody>
      </p:sp>
    </p:spTree>
    <p:extLst>
      <p:ext uri="{BB962C8B-B14F-4D97-AF65-F5344CB8AC3E}">
        <p14:creationId xmlns:p14="http://schemas.microsoft.com/office/powerpoint/2010/main" val="149276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
          <p:cNvSpPr>
            <a:spLocks noChangeArrowheads="1"/>
          </p:cNvSpPr>
          <p:nvPr/>
        </p:nvSpPr>
        <p:spPr bwMode="auto">
          <a:xfrm>
            <a:off x="0" y="116632"/>
            <a:ext cx="9906000"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r>
              <a:rPr lang="ja-JP" altLang="en-US" sz="1800">
                <a:latin typeface="MS PGothic" panose="020B0600070205080204" pitchFamily="34" charset="-128"/>
                <a:ea typeface="MS PGothic" panose="020B0600070205080204" pitchFamily="34" charset="-128"/>
              </a:rPr>
              <a:t>⑦　この法律で、</a:t>
            </a:r>
            <a:r>
              <a:rPr lang="ja-JP" altLang="en-US" sz="1800" u="sng">
                <a:solidFill>
                  <a:srgbClr val="FF0000"/>
                </a:solidFill>
                <a:latin typeface="MS PGothic" panose="020B0600070205080204" pitchFamily="34" charset="-128"/>
                <a:ea typeface="MS PGothic" panose="020B0600070205080204" pitchFamily="34" charset="-128"/>
              </a:rPr>
              <a:t>障害児相談支援</a:t>
            </a:r>
            <a:r>
              <a:rPr lang="ja-JP" altLang="en-US" sz="1800">
                <a:latin typeface="MS PGothic" panose="020B0600070205080204" pitchFamily="34" charset="-128"/>
                <a:ea typeface="MS PGothic" panose="020B0600070205080204" pitchFamily="34" charset="-128"/>
              </a:rPr>
              <a:t>とは、</a:t>
            </a:r>
            <a:r>
              <a:rPr lang="ja-JP" altLang="en-US" sz="1800" u="sng">
                <a:solidFill>
                  <a:srgbClr val="0432FF"/>
                </a:solidFill>
                <a:latin typeface="MS PGothic" panose="020B0600070205080204" pitchFamily="34" charset="-128"/>
                <a:ea typeface="MS PGothic" panose="020B0600070205080204" pitchFamily="34" charset="-128"/>
              </a:rPr>
              <a:t>障害児支援利用援助</a:t>
            </a:r>
            <a:r>
              <a:rPr lang="ja-JP" altLang="en-US" sz="1800">
                <a:latin typeface="MS PGothic" panose="020B0600070205080204" pitchFamily="34" charset="-128"/>
                <a:ea typeface="MS PGothic" panose="020B0600070205080204" pitchFamily="34" charset="-128"/>
              </a:rPr>
              <a:t>及び</a:t>
            </a:r>
            <a:r>
              <a:rPr lang="ja-JP" altLang="en-US" sz="1800" u="sng">
                <a:solidFill>
                  <a:srgbClr val="0432FF"/>
                </a:solidFill>
                <a:latin typeface="MS PGothic" panose="020B0600070205080204" pitchFamily="34" charset="-128"/>
                <a:ea typeface="MS PGothic" panose="020B0600070205080204" pitchFamily="34" charset="-128"/>
              </a:rPr>
              <a:t>継続障害児支援利用援助</a:t>
            </a:r>
            <a:r>
              <a:rPr lang="ja-JP" altLang="en-US" sz="1800">
                <a:latin typeface="MS PGothic" panose="020B0600070205080204" pitchFamily="34" charset="-128"/>
                <a:ea typeface="MS PGothic" panose="020B0600070205080204" pitchFamily="34" charset="-128"/>
              </a:rPr>
              <a:t>を行うことをいい、</a:t>
            </a:r>
            <a:r>
              <a:rPr lang="ja-JP" altLang="en-US" sz="1800" u="sng">
                <a:solidFill>
                  <a:srgbClr val="FF0000"/>
                </a:solidFill>
                <a:latin typeface="MS PGothic" panose="020B0600070205080204" pitchFamily="34" charset="-128"/>
                <a:ea typeface="MS PGothic" panose="020B0600070205080204" pitchFamily="34" charset="-128"/>
              </a:rPr>
              <a:t>障害児相談支援事業</a:t>
            </a:r>
            <a:r>
              <a:rPr lang="ja-JP" altLang="en-US" sz="1800">
                <a:latin typeface="MS PGothic" panose="020B0600070205080204" pitchFamily="34" charset="-128"/>
                <a:ea typeface="MS PGothic" panose="020B0600070205080204" pitchFamily="34" charset="-128"/>
              </a:rPr>
              <a:t>とは、障害児相談支援を行う事業をいう。</a:t>
            </a:r>
            <a:endParaRPr lang="en-US" altLang="ja-JP" sz="1800" dirty="0">
              <a:latin typeface="MS PGothic" panose="020B0600070205080204" pitchFamily="34" charset="-128"/>
              <a:ea typeface="MS PGothic" panose="020B0600070205080204" pitchFamily="34" charset="-128"/>
            </a:endParaRPr>
          </a:p>
          <a:p>
            <a:pPr marL="185738" indent="-185738"/>
            <a:r>
              <a:rPr lang="ja-JP" altLang="en-US" sz="1800">
                <a:latin typeface="MS PGothic" panose="020B0600070205080204" pitchFamily="34" charset="-128"/>
                <a:ea typeface="MS PGothic" panose="020B0600070205080204" pitchFamily="34" charset="-128"/>
              </a:rPr>
              <a:t>⑧　この法律で、</a:t>
            </a:r>
            <a:r>
              <a:rPr lang="ja-JP" altLang="en-US" sz="1800" u="sng">
                <a:solidFill>
                  <a:srgbClr val="0432FF"/>
                </a:solidFill>
                <a:latin typeface="MS PGothic" panose="020B0600070205080204" pitchFamily="34" charset="-128"/>
                <a:ea typeface="MS PGothic" panose="020B0600070205080204" pitchFamily="34" charset="-128"/>
              </a:rPr>
              <a:t>障害児支援利用援助</a:t>
            </a:r>
            <a:r>
              <a:rPr lang="ja-JP" altLang="en-US" sz="1800">
                <a:latin typeface="MS PGothic" panose="020B0600070205080204" pitchFamily="34" charset="-128"/>
                <a:ea typeface="MS PGothic" panose="020B0600070205080204" pitchFamily="34" charset="-128"/>
              </a:rPr>
              <a:t>とは、・・・省略・・・申請に係る</a:t>
            </a:r>
            <a:r>
              <a:rPr lang="ja-JP" altLang="en-US" sz="1800" u="sng">
                <a:latin typeface="MS PGothic" panose="020B0600070205080204" pitchFamily="34" charset="-128"/>
                <a:ea typeface="MS PGothic" panose="020B0600070205080204" pitchFamily="34" charset="-128"/>
              </a:rPr>
              <a:t>障害児の心身の状況、その置かれている環境、当該障害児又はその保護者の障害児通所支援の利用に関する意向その他の事情を勘案</a:t>
            </a:r>
            <a:r>
              <a:rPr lang="ja-JP" altLang="en-US" sz="1800">
                <a:latin typeface="MS PGothic" panose="020B0600070205080204" pitchFamily="34" charset="-128"/>
                <a:ea typeface="MS PGothic" panose="020B0600070205080204" pitchFamily="34" charset="-128"/>
              </a:rPr>
              <a:t>し、</a:t>
            </a:r>
            <a:r>
              <a:rPr lang="ja-JP" altLang="en-US" sz="1800" u="sng">
                <a:latin typeface="MS PGothic" panose="020B0600070205080204" pitchFamily="34" charset="-128"/>
                <a:ea typeface="MS PGothic" panose="020B0600070205080204" pitchFamily="34" charset="-128"/>
              </a:rPr>
              <a:t>利用する障害児通所支援の種類及び内容その他の厚生労働省令で定める事項を定めた計画</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以下</a:t>
            </a:r>
            <a:r>
              <a:rPr lang="ja-JP" altLang="en-US" sz="1800" u="sng">
                <a:solidFill>
                  <a:srgbClr val="C00000"/>
                </a:solidFill>
                <a:latin typeface="MS PGothic" panose="020B0600070205080204" pitchFamily="34" charset="-128"/>
                <a:ea typeface="MS PGothic" panose="020B0600070205080204" pitchFamily="34" charset="-128"/>
              </a:rPr>
              <a:t>「障害児支援利用計画案」</a:t>
            </a:r>
            <a:r>
              <a:rPr lang="ja-JP" altLang="en-US" sz="1800">
                <a:solidFill>
                  <a:srgbClr val="C00000"/>
                </a:solidFill>
                <a:latin typeface="MS PGothic" panose="020B0600070205080204" pitchFamily="34" charset="-128"/>
                <a:ea typeface="MS PGothic" panose="020B0600070205080204" pitchFamily="34" charset="-128"/>
              </a:rPr>
              <a:t>という。</a:t>
            </a:r>
            <a:r>
              <a:rPr lang="en-US" altLang="ja-JP" sz="1800" dirty="0">
                <a:solidFill>
                  <a:srgbClr val="C00000"/>
                </a:solidFill>
                <a:latin typeface="MS PGothic" panose="020B0600070205080204" pitchFamily="34" charset="-128"/>
                <a:ea typeface="MS PGothic" panose="020B0600070205080204" pitchFamily="34" charset="-128"/>
              </a:rPr>
              <a:t>)</a:t>
            </a:r>
            <a:r>
              <a:rPr lang="ja-JP" altLang="en-US" sz="1800" u="sng">
                <a:solidFill>
                  <a:srgbClr val="C00000"/>
                </a:solidFill>
                <a:latin typeface="MS PGothic" panose="020B0600070205080204" pitchFamily="34" charset="-128"/>
                <a:ea typeface="MS PGothic" panose="020B0600070205080204" pitchFamily="34" charset="-128"/>
              </a:rPr>
              <a:t>を作成</a:t>
            </a:r>
            <a:r>
              <a:rPr lang="ja-JP" altLang="en-US" sz="1800">
                <a:latin typeface="MS PGothic" panose="020B0600070205080204" pitchFamily="34" charset="-128"/>
                <a:ea typeface="MS PGothic" panose="020B0600070205080204" pitchFamily="34" charset="-128"/>
              </a:rPr>
              <a:t>し、・・・省略・・・</a:t>
            </a:r>
            <a:r>
              <a:rPr lang="ja-JP" altLang="en-US" sz="1800" u="sng">
                <a:solidFill>
                  <a:srgbClr val="C00000"/>
                </a:solidFill>
                <a:latin typeface="MS PGothic" panose="020B0600070205080204" pitchFamily="34" charset="-128"/>
                <a:ea typeface="MS PGothic" panose="020B0600070205080204" pitchFamily="34" charset="-128"/>
              </a:rPr>
              <a:t>通所給付決定</a:t>
            </a:r>
            <a:r>
              <a:rPr lang="ja-JP" altLang="en-US" sz="1800">
                <a:latin typeface="MS PGothic" panose="020B0600070205080204" pitchFamily="34" charset="-128"/>
                <a:ea typeface="MS PGothic" panose="020B0600070205080204" pitchFamily="34" charset="-128"/>
              </a:rPr>
              <a:t>又は・・・省略・・・</a:t>
            </a:r>
            <a:r>
              <a:rPr lang="ja-JP" altLang="en-US" sz="1800" u="sng">
                <a:solidFill>
                  <a:srgbClr val="C00000"/>
                </a:solidFill>
                <a:latin typeface="MS PGothic" panose="020B0600070205080204" pitchFamily="34" charset="-128"/>
                <a:ea typeface="MS PGothic" panose="020B0600070205080204" pitchFamily="34" charset="-128"/>
              </a:rPr>
              <a:t>通所給付決定の変更の決定</a:t>
            </a:r>
            <a:r>
              <a:rPr lang="ja-JP" altLang="en-US" sz="1800">
                <a:latin typeface="MS PGothic" panose="020B0600070205080204" pitchFamily="34" charset="-128"/>
                <a:ea typeface="MS PGothic" panose="020B0600070205080204" pitchFamily="34" charset="-128"/>
              </a:rPr>
              <a:t>が行われた</a:t>
            </a:r>
            <a:r>
              <a:rPr lang="ja-JP" altLang="en-US" sz="1800" u="sng">
                <a:solidFill>
                  <a:srgbClr val="C00000"/>
                </a:solidFill>
                <a:latin typeface="MS PGothic" panose="020B0600070205080204" pitchFamily="34" charset="-128"/>
                <a:ea typeface="MS PGothic" panose="020B0600070205080204" pitchFamily="34" charset="-128"/>
              </a:rPr>
              <a:t>後に</a:t>
            </a:r>
            <a:r>
              <a:rPr lang="ja-JP" altLang="en-US" sz="1800">
                <a:latin typeface="MS PGothic" panose="020B0600070205080204" pitchFamily="34" charset="-128"/>
                <a:ea typeface="MS PGothic" panose="020B0600070205080204" pitchFamily="34" charset="-128"/>
              </a:rPr>
              <a:t>、・・・省略・・・</a:t>
            </a:r>
            <a:r>
              <a:rPr lang="ja-JP" altLang="en-US" sz="1800" u="sng">
                <a:solidFill>
                  <a:srgbClr val="C00000"/>
                </a:solidFill>
                <a:latin typeface="MS PGothic" panose="020B0600070205080204" pitchFamily="34" charset="-128"/>
                <a:ea typeface="MS PGothic" panose="020B0600070205080204" pitchFamily="34" charset="-128"/>
              </a:rPr>
              <a:t>指定障害児通所支援事業者等その他の者</a:t>
            </a:r>
            <a:r>
              <a:rPr lang="en-US" altLang="ja-JP" sz="1800" u="sng" dirty="0">
                <a:solidFill>
                  <a:srgbClr val="C00000"/>
                </a:solidFill>
                <a:latin typeface="MS PGothic" panose="020B0600070205080204" pitchFamily="34" charset="-128"/>
                <a:ea typeface="MS PGothic" panose="020B0600070205080204" pitchFamily="34" charset="-128"/>
              </a:rPr>
              <a:t>(</a:t>
            </a:r>
            <a:r>
              <a:rPr lang="ja-JP" altLang="en-US" sz="1800" u="sng">
                <a:solidFill>
                  <a:srgbClr val="C00000"/>
                </a:solidFill>
                <a:latin typeface="MS PGothic" panose="020B0600070205080204" pitchFamily="34" charset="-128"/>
                <a:ea typeface="MS PGothic" panose="020B0600070205080204" pitchFamily="34" charset="-128"/>
              </a:rPr>
              <a:t>次項において「関係者」という。</a:t>
            </a:r>
            <a:r>
              <a:rPr lang="en-US" altLang="ja-JP" sz="1800" u="sng" dirty="0">
                <a:solidFill>
                  <a:srgbClr val="C00000"/>
                </a:solidFill>
                <a:latin typeface="MS PGothic" panose="020B0600070205080204" pitchFamily="34" charset="-128"/>
                <a:ea typeface="MS PGothic" panose="020B0600070205080204" pitchFamily="34" charset="-128"/>
              </a:rPr>
              <a:t>)</a:t>
            </a:r>
            <a:r>
              <a:rPr lang="ja-JP" altLang="en-US" sz="1800" u="sng">
                <a:solidFill>
                  <a:srgbClr val="C00000"/>
                </a:solidFill>
                <a:latin typeface="MS PGothic" panose="020B0600070205080204" pitchFamily="34" charset="-128"/>
                <a:ea typeface="MS PGothic" panose="020B0600070205080204" pitchFamily="34" charset="-128"/>
              </a:rPr>
              <a:t>との連絡調整</a:t>
            </a:r>
            <a:r>
              <a:rPr lang="ja-JP" altLang="en-US" sz="1800">
                <a:latin typeface="MS PGothic" panose="020B0600070205080204" pitchFamily="34" charset="-128"/>
                <a:ea typeface="MS PGothic" panose="020B0600070205080204" pitchFamily="34" charset="-128"/>
              </a:rPr>
              <a:t>その他の便宜を供与するとともに、当該給付決定等に係る</a:t>
            </a:r>
            <a:r>
              <a:rPr lang="ja-JP" altLang="en-US" sz="1800" u="sng">
                <a:latin typeface="MS PGothic" panose="020B0600070205080204" pitchFamily="34" charset="-128"/>
                <a:ea typeface="MS PGothic" panose="020B0600070205080204" pitchFamily="34" charset="-128"/>
              </a:rPr>
              <a:t>障害児通所支援の種類及び内容、これを担当する者その他の厚生労働省令で定める事項を記載した計画</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次項において</a:t>
            </a:r>
            <a:r>
              <a:rPr lang="ja-JP" altLang="en-US" sz="1800" u="sng">
                <a:solidFill>
                  <a:srgbClr val="C00000"/>
                </a:solidFill>
                <a:latin typeface="MS PGothic" panose="020B0600070205080204" pitchFamily="34" charset="-128"/>
                <a:ea typeface="MS PGothic" panose="020B0600070205080204" pitchFamily="34" charset="-128"/>
              </a:rPr>
              <a:t>「障害児支援利用計画」</a:t>
            </a:r>
            <a:r>
              <a:rPr lang="ja-JP" altLang="en-US" sz="1800">
                <a:solidFill>
                  <a:srgbClr val="C00000"/>
                </a:solidFill>
                <a:latin typeface="MS PGothic" panose="020B0600070205080204" pitchFamily="34" charset="-128"/>
                <a:ea typeface="MS PGothic" panose="020B0600070205080204" pitchFamily="34" charset="-128"/>
              </a:rPr>
              <a:t>という。</a:t>
            </a:r>
            <a:r>
              <a:rPr lang="en-US" altLang="ja-JP" sz="1800" dirty="0">
                <a:solidFill>
                  <a:srgbClr val="C00000"/>
                </a:solidFill>
                <a:latin typeface="MS PGothic" panose="020B0600070205080204" pitchFamily="34" charset="-128"/>
                <a:ea typeface="MS PGothic" panose="020B0600070205080204" pitchFamily="34" charset="-128"/>
              </a:rPr>
              <a:t>)</a:t>
            </a:r>
            <a:r>
              <a:rPr lang="ja-JP" altLang="en-US" sz="1800" u="sng">
                <a:solidFill>
                  <a:srgbClr val="C00000"/>
                </a:solidFill>
                <a:latin typeface="MS PGothic" panose="020B0600070205080204" pitchFamily="34" charset="-128"/>
                <a:ea typeface="MS PGothic" panose="020B0600070205080204" pitchFamily="34" charset="-128"/>
              </a:rPr>
              <a:t>を作成</a:t>
            </a:r>
            <a:r>
              <a:rPr lang="ja-JP" altLang="en-US" sz="1800">
                <a:latin typeface="MS PGothic" panose="020B0600070205080204" pitchFamily="34" charset="-128"/>
                <a:ea typeface="MS PGothic" panose="020B0600070205080204" pitchFamily="34" charset="-128"/>
              </a:rPr>
              <a:t>することをいう。</a:t>
            </a:r>
            <a:endParaRPr lang="en-US" altLang="ja-JP" sz="1800" dirty="0">
              <a:latin typeface="MS PGothic" panose="020B0600070205080204" pitchFamily="34" charset="-128"/>
              <a:ea typeface="MS PGothic" panose="020B0600070205080204" pitchFamily="34" charset="-128"/>
            </a:endParaRPr>
          </a:p>
          <a:p>
            <a:pPr marL="185738" indent="-185738"/>
            <a:r>
              <a:rPr lang="ja-JP" altLang="en-US" sz="1800">
                <a:latin typeface="MS PGothic" panose="020B0600070205080204" pitchFamily="34" charset="-128"/>
                <a:ea typeface="MS PGothic" panose="020B0600070205080204" pitchFamily="34" charset="-128"/>
              </a:rPr>
              <a:t>⑨　この法律で、</a:t>
            </a:r>
            <a:r>
              <a:rPr lang="ja-JP" altLang="en-US" sz="1800" u="sng">
                <a:solidFill>
                  <a:srgbClr val="0432FF"/>
                </a:solidFill>
                <a:latin typeface="MS PGothic" panose="020B0600070205080204" pitchFamily="34" charset="-128"/>
                <a:ea typeface="MS PGothic" panose="020B0600070205080204" pitchFamily="34" charset="-128"/>
              </a:rPr>
              <a:t>継続障害児支援利用援助</a:t>
            </a:r>
            <a:r>
              <a:rPr lang="ja-JP" altLang="en-US" sz="1800">
                <a:latin typeface="MS PGothic" panose="020B0600070205080204" pitchFamily="34" charset="-128"/>
                <a:ea typeface="MS PGothic" panose="020B0600070205080204" pitchFamily="34" charset="-128"/>
              </a:rPr>
              <a:t>とは、通所給付決定に係る障害児の保護者が、・・・省略・・・</a:t>
            </a:r>
            <a:r>
              <a:rPr lang="ja-JP" altLang="en-US" sz="1800" u="sng">
                <a:latin typeface="MS PGothic" panose="020B0600070205080204" pitchFamily="34" charset="-128"/>
                <a:ea typeface="MS PGothic" panose="020B0600070205080204" pitchFamily="34" charset="-128"/>
              </a:rPr>
              <a:t>通所給付決定の有効期間内</a:t>
            </a:r>
            <a:r>
              <a:rPr lang="ja-JP" altLang="en-US" sz="1800">
                <a:latin typeface="MS PGothic" panose="020B0600070205080204" pitchFamily="34" charset="-128"/>
                <a:ea typeface="MS PGothic" panose="020B0600070205080204" pitchFamily="34" charset="-128"/>
              </a:rPr>
              <a:t>において、</a:t>
            </a:r>
            <a:r>
              <a:rPr lang="ja-JP" altLang="en-US" sz="1800" u="sng">
                <a:latin typeface="MS PGothic" panose="020B0600070205080204" pitchFamily="34" charset="-128"/>
                <a:ea typeface="MS PGothic" panose="020B0600070205080204" pitchFamily="34" charset="-128"/>
              </a:rPr>
              <a:t>継続して障害児通所支援を適切に利用することができるよう</a:t>
            </a:r>
            <a:r>
              <a:rPr lang="ja-JP" altLang="en-US" sz="1800">
                <a:latin typeface="MS PGothic" panose="020B0600070205080204" pitchFamily="34" charset="-128"/>
                <a:ea typeface="MS PGothic" panose="020B0600070205080204" pitchFamily="34" charset="-128"/>
              </a:rPr>
              <a:t>、</a:t>
            </a:r>
            <a:r>
              <a:rPr lang="ja-JP" altLang="en-US" sz="1800" u="sng">
                <a:latin typeface="MS PGothic" panose="020B0600070205080204" pitchFamily="34" charset="-128"/>
                <a:ea typeface="MS PGothic" panose="020B0600070205080204" pitchFamily="34" charset="-128"/>
              </a:rPr>
              <a:t>当該通所給付決定に係る</a:t>
            </a:r>
            <a:r>
              <a:rPr lang="ja-JP" altLang="en-US" sz="1800" u="sng">
                <a:solidFill>
                  <a:srgbClr val="C00000"/>
                </a:solidFill>
                <a:latin typeface="MS PGothic" panose="020B0600070205080204" pitchFamily="34" charset="-128"/>
                <a:ea typeface="MS PGothic" panose="020B0600070205080204" pitchFamily="34" charset="-128"/>
              </a:rPr>
              <a:t>障害児支援利用計画</a:t>
            </a:r>
            <a:r>
              <a:rPr lang="en-US" altLang="ja-JP" sz="1800" u="sng" dirty="0">
                <a:latin typeface="MS PGothic" panose="020B0600070205080204" pitchFamily="34" charset="-128"/>
                <a:ea typeface="MS PGothic" panose="020B0600070205080204" pitchFamily="34" charset="-128"/>
              </a:rPr>
              <a:t>(</a:t>
            </a:r>
            <a:r>
              <a:rPr lang="ja-JP" altLang="en-US" sz="1800" u="sng">
                <a:latin typeface="MS PGothic" panose="020B0600070205080204" pitchFamily="34" charset="-128"/>
                <a:ea typeface="MS PGothic" panose="020B0600070205080204" pitchFamily="34" charset="-128"/>
              </a:rPr>
              <a:t>・・・省略・・・</a:t>
            </a:r>
            <a:r>
              <a:rPr lang="en-US" altLang="ja-JP" sz="1800" u="sng" dirty="0">
                <a:latin typeface="MS PGothic" panose="020B0600070205080204" pitchFamily="34" charset="-128"/>
                <a:ea typeface="MS PGothic" panose="020B0600070205080204" pitchFamily="34" charset="-128"/>
              </a:rPr>
              <a:t>)</a:t>
            </a:r>
            <a:r>
              <a:rPr lang="ja-JP" altLang="en-US" sz="1800" u="sng">
                <a:solidFill>
                  <a:srgbClr val="C00000"/>
                </a:solidFill>
                <a:latin typeface="MS PGothic" panose="020B0600070205080204" pitchFamily="34" charset="-128"/>
                <a:ea typeface="MS PGothic" panose="020B0600070205080204" pitchFamily="34" charset="-128"/>
              </a:rPr>
              <a:t>が適切であるかどうか</a:t>
            </a:r>
            <a:r>
              <a:rPr lang="ja-JP" altLang="en-US" sz="1800">
                <a:latin typeface="MS PGothic" panose="020B0600070205080204" pitchFamily="34" charset="-128"/>
                <a:ea typeface="MS PGothic" panose="020B0600070205080204" pitchFamily="34" charset="-128"/>
              </a:rPr>
              <a:t>につき、厚生労働省令で</a:t>
            </a:r>
            <a:r>
              <a:rPr lang="ja-JP" altLang="en-US" sz="1800" u="sng">
                <a:solidFill>
                  <a:srgbClr val="0432FF"/>
                </a:solidFill>
                <a:latin typeface="MS PGothic" panose="020B0600070205080204" pitchFamily="34" charset="-128"/>
                <a:ea typeface="MS PGothic" panose="020B0600070205080204" pitchFamily="34" charset="-128"/>
              </a:rPr>
              <a:t>定める期間ごと</a:t>
            </a:r>
            <a:r>
              <a:rPr lang="ja-JP" altLang="en-US" sz="1800">
                <a:latin typeface="MS PGothic" panose="020B0600070205080204" pitchFamily="34" charset="-128"/>
                <a:ea typeface="MS PGothic" panose="020B0600070205080204" pitchFamily="34" charset="-128"/>
              </a:rPr>
              <a:t>に、当該通所給付決定保護者の</a:t>
            </a:r>
            <a:r>
              <a:rPr lang="ja-JP" altLang="en-US" sz="1800" u="sng">
                <a:solidFill>
                  <a:srgbClr val="C00000"/>
                </a:solidFill>
                <a:latin typeface="MS PGothic" panose="020B0600070205080204" pitchFamily="34" charset="-128"/>
                <a:ea typeface="MS PGothic" panose="020B0600070205080204" pitchFamily="34" charset="-128"/>
              </a:rPr>
              <a:t>障害児通所支援の利用状況を検証</a:t>
            </a:r>
            <a:r>
              <a:rPr lang="ja-JP" altLang="en-US" sz="1800">
                <a:latin typeface="MS PGothic" panose="020B0600070205080204" pitchFamily="34" charset="-128"/>
                <a:ea typeface="MS PGothic" panose="020B0600070205080204" pitchFamily="34" charset="-128"/>
              </a:rPr>
              <a:t>し</a:t>
            </a:r>
            <a:r>
              <a:rPr lang="en-US" altLang="ja-JP" sz="1800" dirty="0">
                <a:latin typeface="MS PGothic" panose="020B0600070205080204" pitchFamily="34" charset="-128"/>
                <a:ea typeface="MS PGothic" panose="020B0600070205080204" pitchFamily="34" charset="-128"/>
              </a:rPr>
              <a:t>､</a:t>
            </a:r>
            <a:r>
              <a:rPr lang="ja-JP" altLang="en-US" sz="1800" u="sng">
                <a:solidFill>
                  <a:srgbClr val="C00000"/>
                </a:solidFill>
                <a:latin typeface="MS PGothic" panose="020B0600070205080204" pitchFamily="34" charset="-128"/>
                <a:ea typeface="MS PGothic" panose="020B0600070205080204" pitchFamily="34" charset="-128"/>
              </a:rPr>
              <a:t>その結果</a:t>
            </a:r>
            <a:r>
              <a:rPr lang="ja-JP" altLang="en-US" sz="1800">
                <a:latin typeface="MS PGothic" panose="020B0600070205080204" pitchFamily="34" charset="-128"/>
                <a:ea typeface="MS PGothic" panose="020B0600070205080204" pitchFamily="34" charset="-128"/>
              </a:rPr>
              <a:t>及び当該通所給付決定に係る</a:t>
            </a:r>
            <a:r>
              <a:rPr lang="ja-JP" altLang="en-US" sz="1800" u="sng">
                <a:latin typeface="MS PGothic" panose="020B0600070205080204" pitchFamily="34" charset="-128"/>
                <a:ea typeface="MS PGothic" panose="020B0600070205080204" pitchFamily="34" charset="-128"/>
              </a:rPr>
              <a:t>障害児の心身の状況、その置かれている環境</a:t>
            </a:r>
            <a:r>
              <a:rPr lang="en-US" altLang="ja-JP" sz="1800" u="sng" dirty="0">
                <a:latin typeface="MS PGothic" panose="020B0600070205080204" pitchFamily="34" charset="-128"/>
                <a:ea typeface="MS PGothic" panose="020B0600070205080204" pitchFamily="34" charset="-128"/>
              </a:rPr>
              <a:t>､</a:t>
            </a:r>
            <a:r>
              <a:rPr lang="ja-JP" altLang="en-US" sz="1800" u="sng">
                <a:latin typeface="MS PGothic" panose="020B0600070205080204" pitchFamily="34" charset="-128"/>
                <a:ea typeface="MS PGothic" panose="020B0600070205080204" pitchFamily="34" charset="-128"/>
              </a:rPr>
              <a:t>当該障害児又はその保護者の障害児通所支援の利用に関する意向その他の事情を</a:t>
            </a:r>
            <a:r>
              <a:rPr lang="ja-JP" altLang="en-US" sz="1800" u="sng">
                <a:solidFill>
                  <a:srgbClr val="C00000"/>
                </a:solidFill>
                <a:latin typeface="MS PGothic" panose="020B0600070205080204" pitchFamily="34" charset="-128"/>
                <a:ea typeface="MS PGothic" panose="020B0600070205080204" pitchFamily="34" charset="-128"/>
              </a:rPr>
              <a:t>勘案し、障害児支援利用計画の見直し</a:t>
            </a:r>
            <a:r>
              <a:rPr lang="ja-JP" altLang="en-US" sz="1800">
                <a:latin typeface="MS PGothic" panose="020B0600070205080204" pitchFamily="34" charset="-128"/>
                <a:ea typeface="MS PGothic" panose="020B0600070205080204" pitchFamily="34" charset="-128"/>
              </a:rPr>
              <a:t>を行い</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その結果に基づき</a:t>
            </a:r>
            <a:r>
              <a:rPr lang="en-US" altLang="ja-JP" sz="1800" dirty="0">
                <a:latin typeface="MS PGothic" panose="020B0600070205080204" pitchFamily="34" charset="-128"/>
                <a:ea typeface="MS PGothic" panose="020B0600070205080204" pitchFamily="34" charset="-128"/>
              </a:rPr>
              <a:t>､</a:t>
            </a:r>
            <a:r>
              <a:rPr lang="ja-JP" altLang="en-US" sz="1800">
                <a:latin typeface="MS PGothic" panose="020B0600070205080204" pitchFamily="34" charset="-128"/>
                <a:ea typeface="MS PGothic" panose="020B0600070205080204" pitchFamily="34" charset="-128"/>
              </a:rPr>
              <a:t>次のいずれかの便宜の供与を行うことをいう</a:t>
            </a:r>
            <a:r>
              <a:rPr lang="en-US" altLang="ja-JP" sz="1800" dirty="0">
                <a:latin typeface="MS PGothic" panose="020B0600070205080204" pitchFamily="34" charset="-128"/>
                <a:ea typeface="MS PGothic" panose="020B0600070205080204" pitchFamily="34" charset="-128"/>
              </a:rPr>
              <a:t>｡</a:t>
            </a:r>
            <a:endParaRPr lang="ja-JP" altLang="en-US" sz="1800">
              <a:latin typeface="MS PGothic" panose="020B0600070205080204" pitchFamily="34" charset="-128"/>
              <a:ea typeface="MS PGothic" panose="020B0600070205080204" pitchFamily="34" charset="-128"/>
            </a:endParaRPr>
          </a:p>
          <a:p>
            <a:r>
              <a:rPr lang="ja-JP" altLang="en-US" sz="1800">
                <a:latin typeface="MS PGothic" panose="020B0600070205080204" pitchFamily="34" charset="-128"/>
                <a:ea typeface="MS PGothic" panose="020B0600070205080204" pitchFamily="34" charset="-128"/>
              </a:rPr>
              <a:t>　一　障害児支援</a:t>
            </a:r>
            <a:r>
              <a:rPr lang="ja-JP" altLang="en-US" sz="1800" u="sng">
                <a:latin typeface="MS PGothic" panose="020B0600070205080204" pitchFamily="34" charset="-128"/>
                <a:ea typeface="MS PGothic" panose="020B0600070205080204" pitchFamily="34" charset="-128"/>
              </a:rPr>
              <a:t>利用計画を変更</a:t>
            </a:r>
            <a:r>
              <a:rPr lang="ja-JP" altLang="en-US" sz="1800">
                <a:latin typeface="MS PGothic" panose="020B0600070205080204" pitchFamily="34" charset="-128"/>
                <a:ea typeface="MS PGothic" panose="020B0600070205080204" pitchFamily="34" charset="-128"/>
              </a:rPr>
              <a:t>するとともに、</a:t>
            </a:r>
            <a:r>
              <a:rPr lang="ja-JP" altLang="en-US" sz="1800" u="sng">
                <a:solidFill>
                  <a:srgbClr val="C00000"/>
                </a:solidFill>
                <a:latin typeface="MS PGothic" panose="020B0600070205080204" pitchFamily="34" charset="-128"/>
                <a:ea typeface="MS PGothic" panose="020B0600070205080204" pitchFamily="34" charset="-128"/>
              </a:rPr>
              <a:t>関係者との連絡調整</a:t>
            </a:r>
            <a:r>
              <a:rPr lang="ja-JP" altLang="en-US" sz="1800">
                <a:latin typeface="MS PGothic" panose="020B0600070205080204" pitchFamily="34" charset="-128"/>
                <a:ea typeface="MS PGothic" panose="020B0600070205080204" pitchFamily="34" charset="-128"/>
              </a:rPr>
              <a:t>その他の便宜の供与を行うこと。</a:t>
            </a:r>
          </a:p>
          <a:p>
            <a:pPr marL="360363" indent="-223838"/>
            <a:r>
              <a:rPr lang="ja-JP" altLang="en-US" sz="1800">
                <a:latin typeface="MS PGothic" panose="020B0600070205080204" pitchFamily="34" charset="-128"/>
                <a:ea typeface="MS PGothic" panose="020B0600070205080204" pitchFamily="34" charset="-128"/>
              </a:rPr>
              <a:t>二　新たな通所給付決定又は通所給付決定の変更の決定が必要であると認められる場合において、当該給付決定等に係る障害児の保護者に対し、給付決定等に係る</a:t>
            </a:r>
            <a:r>
              <a:rPr lang="ja-JP" altLang="en-US" sz="1800" u="sng">
                <a:latin typeface="MS PGothic" panose="020B0600070205080204" pitchFamily="34" charset="-128"/>
                <a:ea typeface="MS PGothic" panose="020B0600070205080204" pitchFamily="34" charset="-128"/>
              </a:rPr>
              <a:t>申請の勧奨</a:t>
            </a:r>
            <a:r>
              <a:rPr lang="ja-JP" altLang="en-US" sz="1800">
                <a:latin typeface="MS PGothic" panose="020B0600070205080204" pitchFamily="34" charset="-128"/>
                <a:ea typeface="MS PGothic" panose="020B0600070205080204" pitchFamily="34" charset="-128"/>
              </a:rPr>
              <a:t>を行うこと。</a:t>
            </a:r>
          </a:p>
        </p:txBody>
      </p:sp>
      <p:sp>
        <p:nvSpPr>
          <p:cNvPr id="2" name="スライド番号プレースホルダー 9">
            <a:extLst>
              <a:ext uri="{FF2B5EF4-FFF2-40B4-BE49-F238E27FC236}">
                <a16:creationId xmlns:a16="http://schemas.microsoft.com/office/drawing/2014/main" id="{C0AE1F40-C2D0-3DB3-1F5D-C27EE361FC68}"/>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15</a:t>
            </a:fld>
            <a:endParaRPr lang="en-US" altLang="ja-JP" sz="2000" dirty="0">
              <a:solidFill>
                <a:srgbClr val="000000"/>
              </a:solidFill>
            </a:endParaRPr>
          </a:p>
        </p:txBody>
      </p:sp>
      <p:sp>
        <p:nvSpPr>
          <p:cNvPr id="3" name="四角形吹き出し 2">
            <a:extLst>
              <a:ext uri="{FF2B5EF4-FFF2-40B4-BE49-F238E27FC236}">
                <a16:creationId xmlns:a16="http://schemas.microsoft.com/office/drawing/2014/main" id="{F9B50C4A-4E95-00F6-6968-475C81F44A98}"/>
              </a:ext>
            </a:extLst>
          </p:cNvPr>
          <p:cNvSpPr/>
          <p:nvPr/>
        </p:nvSpPr>
        <p:spPr bwMode="auto">
          <a:xfrm>
            <a:off x="142984" y="5785386"/>
            <a:ext cx="9620032" cy="976995"/>
          </a:xfrm>
          <a:prstGeom prst="wedgeRectCallout">
            <a:avLst>
              <a:gd name="adj1" fmla="val -33434"/>
              <a:gd name="adj2" fmla="val 5470"/>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rgbClr val="FF0000"/>
                </a:solidFill>
                <a:effectLst/>
                <a:ea typeface="ＭＳ Ｐゴシック" pitchFamily="50" charset="-128"/>
              </a:rPr>
              <a:t>・障害児相談支援について、児童福祉法で手続き、</a:t>
            </a:r>
            <a:r>
              <a:rPr lang="ja-JP" altLang="en-US" sz="2000">
                <a:solidFill>
                  <a:srgbClr val="FF0000"/>
                </a:solidFill>
                <a:ea typeface="ＭＳ Ｐゴシック" pitchFamily="50" charset="-128"/>
              </a:rPr>
              <a:t>プロセス</a:t>
            </a:r>
            <a:r>
              <a:rPr kumimoji="1" lang="ja-JP" altLang="en-US" sz="2000" b="0" i="0" u="none" strike="noStrike" cap="none" normalizeH="0" baseline="0">
                <a:ln>
                  <a:noFill/>
                </a:ln>
                <a:solidFill>
                  <a:srgbClr val="FF0000"/>
                </a:solidFill>
                <a:effectLst/>
                <a:ea typeface="ＭＳ Ｐゴシック" pitchFamily="50" charset="-128"/>
              </a:rPr>
              <a:t>、業務内容を定義している</a:t>
            </a:r>
            <a:endParaRPr kumimoji="1" lang="en-US" altLang="ja-JP" sz="2000" b="0" i="0" u="none" strike="noStrike" cap="none" normalizeH="0" baseline="0" dirty="0">
              <a:ln>
                <a:noFill/>
              </a:ln>
              <a:solidFill>
                <a:srgbClr val="FF0000"/>
              </a:solidFill>
              <a:effectLst/>
              <a:ea typeface="ＭＳ Ｐゴシック"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2000">
                <a:solidFill>
                  <a:srgbClr val="FF0000"/>
                </a:solidFill>
                <a:ea typeface="ＭＳ Ｐゴシック" pitchFamily="50" charset="-128"/>
              </a:rPr>
              <a:t>・基本相談は、規定されていない</a:t>
            </a:r>
            <a:endParaRPr lang="en-US" altLang="ja-JP" sz="2000" dirty="0">
              <a:solidFill>
                <a:srgbClr val="FF0000"/>
              </a:solidFill>
              <a:ea typeface="ＭＳ Ｐゴシック"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2000">
                <a:solidFill>
                  <a:srgbClr val="FF0000"/>
                </a:solidFill>
                <a:ea typeface="ＭＳ Ｐゴシック" pitchFamily="50" charset="-128"/>
              </a:rPr>
              <a:t>・プロセスは、実際とはかなりズレがある。</a:t>
            </a:r>
            <a:r>
              <a:rPr kumimoji="1" lang="ja-JP" altLang="en-US" sz="2000" b="0" i="0" u="none" strike="noStrike" cap="none" normalizeH="0" baseline="0">
                <a:ln>
                  <a:noFill/>
                </a:ln>
                <a:solidFill>
                  <a:srgbClr val="FF0000"/>
                </a:solidFill>
                <a:effectLst/>
                <a:ea typeface="ＭＳ Ｐゴシック" pitchFamily="50" charset="-128"/>
              </a:rPr>
              <a:t>セルフプランも依然として推奨されている？</a:t>
            </a:r>
          </a:p>
        </p:txBody>
      </p:sp>
    </p:spTree>
    <p:extLst>
      <p:ext uri="{BB962C8B-B14F-4D97-AF65-F5344CB8AC3E}">
        <p14:creationId xmlns:p14="http://schemas.microsoft.com/office/powerpoint/2010/main" val="103501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464" y="492096"/>
            <a:ext cx="9764013" cy="1585049"/>
          </a:xfrm>
        </p:spPr>
        <p:txBody>
          <a:bodyPr>
            <a:noAutofit/>
          </a:bodyPr>
          <a:lstStyle/>
          <a:p>
            <a:pPr marL="0" indent="0">
              <a:buNone/>
            </a:pPr>
            <a:r>
              <a:rPr lang="ja-JP" altLang="en-US" sz="2000" b="1" u="sng"/>
              <a:t>児童福祉法第２６条第１項　</a:t>
            </a:r>
            <a:r>
              <a:rPr lang="en-US" altLang="ja-JP" sz="2000" b="1" u="sng" dirty="0"/>
              <a:t>【</a:t>
            </a:r>
            <a:r>
              <a:rPr lang="ja-JP" altLang="en-US" sz="2000" b="1" u="sng"/>
              <a:t>抜粋</a:t>
            </a:r>
            <a:r>
              <a:rPr lang="en-US" altLang="ja-JP" sz="2000" b="1" u="sng" dirty="0"/>
              <a:t>】</a:t>
            </a:r>
          </a:p>
          <a:p>
            <a:pPr marL="0" indent="0">
              <a:buNone/>
            </a:pPr>
            <a:r>
              <a:rPr lang="en-US" altLang="ja-JP" sz="1800" dirty="0"/>
              <a:t>  </a:t>
            </a:r>
            <a:r>
              <a:rPr lang="ja-JP" altLang="en-US" sz="1800"/>
              <a:t>児童相談所長は</a:t>
            </a:r>
            <a:r>
              <a:rPr lang="en-US" altLang="ja-JP" sz="1800" dirty="0"/>
              <a:t>､</a:t>
            </a:r>
            <a:r>
              <a:rPr lang="ja-JP" altLang="en-US" sz="1800" u="sng"/>
              <a:t>第二十五条第一項</a:t>
            </a:r>
            <a:r>
              <a:rPr lang="ja-JP" altLang="en-US" sz="1800"/>
              <a:t>の規定による</a:t>
            </a:r>
            <a:r>
              <a:rPr lang="ja-JP" altLang="en-US" sz="1800" u="sng"/>
              <a:t>通告</a:t>
            </a:r>
            <a:r>
              <a:rPr lang="ja-JP" altLang="en-US" sz="1800"/>
              <a:t>を受けた児童</a:t>
            </a:r>
            <a:r>
              <a:rPr lang="en-US" altLang="ja-JP" sz="1800" dirty="0"/>
              <a:t>､</a:t>
            </a:r>
            <a:r>
              <a:rPr lang="ja-JP" altLang="en-US" sz="1800" u="sng"/>
              <a:t>第二十五条の七第一項第一号</a:t>
            </a:r>
            <a:r>
              <a:rPr lang="ja-JP" altLang="en-US" sz="1800"/>
              <a:t>若しくは</a:t>
            </a:r>
            <a:r>
              <a:rPr lang="ja-JP" altLang="en-US" sz="1800" u="sng"/>
              <a:t>第二項第一号</a:t>
            </a:r>
            <a:r>
              <a:rPr lang="en-US" altLang="ja-JP" sz="1800" dirty="0"/>
              <a:t>､</a:t>
            </a:r>
            <a:r>
              <a:rPr lang="ja-JP" altLang="en-US" sz="1800" u="sng"/>
              <a:t>前条第一号</a:t>
            </a:r>
            <a:r>
              <a:rPr lang="ja-JP" altLang="en-US" sz="1800"/>
              <a:t>又は</a:t>
            </a:r>
            <a:r>
              <a:rPr lang="ja-JP" altLang="en-US" sz="1800" u="sng"/>
              <a:t>少年法第六条の六第一項</a:t>
            </a:r>
            <a:r>
              <a:rPr lang="ja-JP" altLang="en-US" sz="1800"/>
              <a:t>若しくは</a:t>
            </a:r>
            <a:r>
              <a:rPr lang="ja-JP" altLang="en-US" sz="1800" u="sng"/>
              <a:t>第十八条第一項</a:t>
            </a:r>
            <a:r>
              <a:rPr lang="ja-JP" altLang="en-US" sz="1800"/>
              <a:t>の規定による</a:t>
            </a:r>
            <a:r>
              <a:rPr lang="ja-JP" altLang="en-US" sz="1800" u="sng"/>
              <a:t>送致</a:t>
            </a:r>
            <a:r>
              <a:rPr lang="ja-JP" altLang="en-US" sz="1800"/>
              <a:t>を受けた児童及び相談に応じた児童、その保護者又は妊産婦について、必要があると認めたときは、</a:t>
            </a:r>
            <a:r>
              <a:rPr lang="ja-JP" altLang="en-US" sz="1800" u="sng">
                <a:solidFill>
                  <a:srgbClr val="0432FF"/>
                </a:solidFill>
              </a:rPr>
              <a:t>次の各号</a:t>
            </a:r>
            <a:r>
              <a:rPr lang="ja-JP" altLang="en-US" sz="1800"/>
              <a:t>のいずれかの措置を採らなければならない。</a:t>
            </a:r>
            <a:endParaRPr lang="ja-JP" altLang="en-US" sz="1800">
              <a:solidFill>
                <a:srgbClr val="FF0000"/>
              </a:solidFill>
            </a:endParaRPr>
          </a:p>
        </p:txBody>
      </p:sp>
      <p:sp>
        <p:nvSpPr>
          <p:cNvPr id="5" name="Content Placeholder 2">
            <a:extLst>
              <a:ext uri="{FF2B5EF4-FFF2-40B4-BE49-F238E27FC236}">
                <a16:creationId xmlns:a16="http://schemas.microsoft.com/office/drawing/2014/main" id="{86539AA9-4FA0-48C9-7D35-084713E5FD65}"/>
              </a:ext>
            </a:extLst>
          </p:cNvPr>
          <p:cNvSpPr txBox="1">
            <a:spLocks/>
          </p:cNvSpPr>
          <p:nvPr/>
        </p:nvSpPr>
        <p:spPr bwMode="auto">
          <a:xfrm>
            <a:off x="272480" y="1988840"/>
            <a:ext cx="9443020" cy="2304256"/>
          </a:xfrm>
          <a:prstGeom prst="rect">
            <a:avLst/>
          </a:prstGeom>
          <a:noFill/>
          <a:ln w="9525">
            <a:noFill/>
            <a:miter lim="800000"/>
            <a:headEnd/>
            <a:tailEnd/>
          </a:ln>
        </p:spPr>
        <p:txBody>
          <a:bodyPr vert="horz" wrap="square" lIns="91399" tIns="45701" rIns="91399" bIns="45701"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17500" indent="-317500">
              <a:buFontTx/>
              <a:buNone/>
            </a:pPr>
            <a:r>
              <a:rPr lang="ja-JP" altLang="en-US" sz="1800" b="1" kern="0"/>
              <a:t>一</a:t>
            </a:r>
            <a:r>
              <a:rPr lang="ja-JP" altLang="en-US" sz="1800" kern="0"/>
              <a:t>　</a:t>
            </a:r>
            <a:r>
              <a:rPr lang="ja-JP" altLang="en-US" sz="1800" u="sng" kern="0">
                <a:solidFill>
                  <a:srgbClr val="0432FF"/>
                </a:solidFill>
              </a:rPr>
              <a:t>次条の措置</a:t>
            </a:r>
            <a:r>
              <a:rPr lang="ja-JP" altLang="en-US" sz="1800" kern="0"/>
              <a:t>を要すると認める者は、これを都道府県知事に報告すること。</a:t>
            </a:r>
            <a:endParaRPr lang="en-US" altLang="ja-JP" sz="1800" kern="0" dirty="0"/>
          </a:p>
          <a:p>
            <a:pPr marL="317500" indent="-317500">
              <a:spcBef>
                <a:spcPts val="200"/>
              </a:spcBef>
              <a:buFontTx/>
              <a:buNone/>
            </a:pPr>
            <a:r>
              <a:rPr lang="ja-JP" altLang="en-US" sz="1800" b="1" kern="0"/>
              <a:t>二</a:t>
            </a:r>
            <a:r>
              <a:rPr lang="ja-JP" altLang="en-US" sz="1800" kern="0"/>
              <a:t>　</a:t>
            </a:r>
            <a:r>
              <a:rPr lang="ja-JP" altLang="en-US" sz="1800" u="sng" kern="0">
                <a:solidFill>
                  <a:srgbClr val="0432FF"/>
                </a:solidFill>
              </a:rPr>
              <a:t>児童又はその保護者を</a:t>
            </a:r>
            <a:r>
              <a:rPr lang="ja-JP" altLang="en-US" sz="1800" u="sng" kern="0"/>
              <a:t>児童相談所その他の関係機関若しくは関係団体の事業所若しくは事務所に通わせ</a:t>
            </a:r>
            <a:r>
              <a:rPr lang="ja-JP" altLang="en-US" sz="1800" kern="0"/>
              <a:t>当該事業所若しくは事務所において、又は当該児童若しくはその保護者の住所若しくは居所において、</a:t>
            </a:r>
            <a:r>
              <a:rPr lang="ja-JP" altLang="en-US" sz="1800" u="sng" kern="0"/>
              <a:t>児童福祉司若しくは児童委員に指導させ</a:t>
            </a:r>
            <a:r>
              <a:rPr lang="ja-JP" altLang="en-US" sz="1800" kern="0"/>
              <a:t>、又は市町村、都道府県以外の者の設置する</a:t>
            </a:r>
            <a:r>
              <a:rPr lang="ja-JP" altLang="en-US" sz="1800" u="sng" kern="0"/>
              <a:t>児童家庭支援センター</a:t>
            </a:r>
            <a:r>
              <a:rPr lang="ja-JP" altLang="en-US" sz="1800" kern="0"/>
              <a:t>、都道府県以外の・・・省略・・・</a:t>
            </a:r>
            <a:r>
              <a:rPr lang="ja-JP" altLang="en-US" sz="1800" u="sng" kern="0">
                <a:solidFill>
                  <a:srgbClr val="FF0000"/>
                </a:solidFill>
              </a:rPr>
              <a:t>一般相談支援事業</a:t>
            </a:r>
            <a:r>
              <a:rPr lang="ja-JP" altLang="en-US" sz="1800" u="sng" kern="0">
                <a:solidFill>
                  <a:srgbClr val="0432FF"/>
                </a:solidFill>
              </a:rPr>
              <a:t>若しくは</a:t>
            </a:r>
            <a:r>
              <a:rPr lang="ja-JP" altLang="en-US" sz="1800" u="sng" kern="0">
                <a:solidFill>
                  <a:srgbClr val="FF0000"/>
                </a:solidFill>
              </a:rPr>
              <a:t>特定相談支援事業</a:t>
            </a:r>
            <a:r>
              <a:rPr lang="ja-JP" altLang="en-US" sz="1800" u="sng" kern="0"/>
              <a:t>（次条第一項第二号及び第三十四条の七において「</a:t>
            </a:r>
            <a:r>
              <a:rPr lang="ja-JP" altLang="en-US" sz="1800" u="sng" kern="0">
                <a:solidFill>
                  <a:srgbClr val="FF0000"/>
                </a:solidFill>
              </a:rPr>
              <a:t>障害者等相談支援事業</a:t>
            </a:r>
            <a:r>
              <a:rPr lang="ja-JP" altLang="en-US" sz="1800" u="sng" kern="0"/>
              <a:t>」という。）</a:t>
            </a:r>
            <a:r>
              <a:rPr lang="ja-JP" altLang="en-US" sz="1800" u="sng" kern="0">
                <a:solidFill>
                  <a:srgbClr val="FF0000"/>
                </a:solidFill>
              </a:rPr>
              <a:t>を行う者</a:t>
            </a:r>
            <a:r>
              <a:rPr lang="ja-JP" altLang="en-US" sz="1800" kern="0"/>
              <a:t>その他当該指導を適切に行うことができる者として厚生労働省令で定めるもの</a:t>
            </a:r>
            <a:r>
              <a:rPr lang="ja-JP" altLang="en-US" sz="1800" u="sng" kern="0">
                <a:solidFill>
                  <a:srgbClr val="FF0000"/>
                </a:solidFill>
              </a:rPr>
              <a:t>に委託して指導</a:t>
            </a:r>
            <a:r>
              <a:rPr lang="ja-JP" altLang="en-US" sz="1800" u="sng" kern="0"/>
              <a:t>させる</a:t>
            </a:r>
            <a:r>
              <a:rPr lang="ja-JP" altLang="en-US" sz="1800" kern="0"/>
              <a:t>こと。</a:t>
            </a:r>
          </a:p>
        </p:txBody>
      </p:sp>
      <p:sp>
        <p:nvSpPr>
          <p:cNvPr id="7" name="テキスト ボックス 6">
            <a:extLst>
              <a:ext uri="{FF2B5EF4-FFF2-40B4-BE49-F238E27FC236}">
                <a16:creationId xmlns:a16="http://schemas.microsoft.com/office/drawing/2014/main" id="{0F78B2A9-CA9C-073D-B91F-AC9A3486D303}"/>
              </a:ext>
            </a:extLst>
          </p:cNvPr>
          <p:cNvSpPr txBox="1"/>
          <p:nvPr/>
        </p:nvSpPr>
        <p:spPr>
          <a:xfrm>
            <a:off x="128464" y="4301608"/>
            <a:ext cx="9525000" cy="1585049"/>
          </a:xfrm>
          <a:prstGeom prst="rect">
            <a:avLst/>
          </a:prstGeom>
          <a:noFill/>
        </p:spPr>
        <p:txBody>
          <a:bodyPr wrap="square" rtlCol="0">
            <a:spAutoFit/>
          </a:bodyPr>
          <a:lstStyle/>
          <a:p>
            <a:r>
              <a:rPr lang="ja-JP" altLang="en-US" sz="2000" b="1" u="sng"/>
              <a:t>児童福祉法第</a:t>
            </a:r>
            <a:r>
              <a:rPr lang="en-US" altLang="ja-JP" sz="2000" b="1" u="sng" dirty="0"/>
              <a:t>27</a:t>
            </a:r>
            <a:r>
              <a:rPr lang="ja-JP" altLang="en-US" sz="2000" b="1" u="sng"/>
              <a:t>条第１項第</a:t>
            </a:r>
            <a:r>
              <a:rPr lang="en-US" altLang="ja-JP" sz="2000" b="1" u="sng" dirty="0"/>
              <a:t>3</a:t>
            </a:r>
            <a:r>
              <a:rPr lang="ja-JP" altLang="en-US" sz="2000" b="1" u="sng"/>
              <a:t>号</a:t>
            </a:r>
            <a:r>
              <a:rPr lang="en-US" altLang="ja-JP" sz="2000" b="1" u="sng" dirty="0"/>
              <a:t> 【</a:t>
            </a:r>
            <a:r>
              <a:rPr lang="ja-JP" altLang="en-US" sz="2000" b="1" u="sng"/>
              <a:t>抜粋</a:t>
            </a:r>
            <a:r>
              <a:rPr lang="en-US" altLang="ja-JP" sz="2000" b="1" u="sng" dirty="0"/>
              <a:t>】</a:t>
            </a:r>
          </a:p>
          <a:p>
            <a:pPr marL="449263" indent="-449263">
              <a:spcBef>
                <a:spcPts val="200"/>
              </a:spcBef>
            </a:pPr>
            <a:r>
              <a:rPr lang="en-US" altLang="ja-JP" sz="1800" b="1" dirty="0"/>
              <a:t>  </a:t>
            </a:r>
            <a:r>
              <a:rPr lang="ja-JP" altLang="en-US" sz="1800" b="1"/>
              <a:t>二　</a:t>
            </a:r>
            <a:r>
              <a:rPr lang="ja-JP" altLang="en-US" sz="1800" u="sng">
                <a:solidFill>
                  <a:srgbClr val="0432FF"/>
                </a:solidFill>
              </a:rPr>
              <a:t>児童又はその保護者を</a:t>
            </a:r>
            <a:r>
              <a:rPr lang="ja-JP" altLang="en-US" sz="1800"/>
              <a:t>児童相談所その他の</a:t>
            </a:r>
            <a:r>
              <a:rPr lang="ja-JP" altLang="en-US" sz="1800" u="sng"/>
              <a:t>関係機関若しくは関係団体</a:t>
            </a:r>
            <a:r>
              <a:rPr lang="ja-JP" altLang="en-US" sz="1800"/>
              <a:t>の事業所若しくは事務所に通わせ・・・（省略）・・・若しくは</a:t>
            </a:r>
            <a:r>
              <a:rPr lang="ja-JP" altLang="en-US" sz="1800" u="sng">
                <a:solidFill>
                  <a:srgbClr val="FF0000"/>
                </a:solidFill>
              </a:rPr>
              <a:t>当該都道府県が行う障害者等相談支援事業に係る職員に指導させ</a:t>
            </a:r>
            <a:r>
              <a:rPr lang="ja-JP" altLang="en-US" sz="1800"/>
              <a:t>、又は・・・（省略）・・・、</a:t>
            </a:r>
            <a:r>
              <a:rPr lang="ja-JP" altLang="en-US" sz="1800" u="sng">
                <a:solidFill>
                  <a:srgbClr val="FF0000"/>
                </a:solidFill>
              </a:rPr>
              <a:t>当該都道府県以外の障害者等相談支援事業を行う者</a:t>
            </a:r>
            <a:r>
              <a:rPr lang="ja-JP" altLang="en-US" sz="1800"/>
              <a:t>若しくは前条第一項第二号に規定する厚生労働省令で定める者に</a:t>
            </a:r>
            <a:r>
              <a:rPr lang="ja-JP" altLang="en-US" sz="1800" u="sng">
                <a:solidFill>
                  <a:srgbClr val="FF0000"/>
                </a:solidFill>
              </a:rPr>
              <a:t>委託して指導させる</a:t>
            </a:r>
            <a:r>
              <a:rPr lang="ja-JP" altLang="en-US" sz="1800"/>
              <a:t>こと。</a:t>
            </a:r>
            <a:endParaRPr lang="en-US" altLang="ja-JP" sz="1800" dirty="0"/>
          </a:p>
        </p:txBody>
      </p:sp>
      <p:sp>
        <p:nvSpPr>
          <p:cNvPr id="8" name="Rectangle 3">
            <a:extLst>
              <a:ext uri="{FF2B5EF4-FFF2-40B4-BE49-F238E27FC236}">
                <a16:creationId xmlns:a16="http://schemas.microsoft.com/office/drawing/2014/main" id="{1B23AE7A-5C33-19F6-B6E5-FAAFFB3E2CAC}"/>
              </a:ext>
            </a:extLst>
          </p:cNvPr>
          <p:cNvSpPr txBox="1">
            <a:spLocks noChangeArrowheads="1"/>
          </p:cNvSpPr>
          <p:nvPr/>
        </p:nvSpPr>
        <p:spPr bwMode="auto">
          <a:xfrm>
            <a:off x="-1" y="44624"/>
            <a:ext cx="9906001" cy="574675"/>
          </a:xfrm>
          <a:prstGeom prst="rect">
            <a:avLst/>
          </a:prstGeom>
          <a:noFill/>
          <a:ln w="9525">
            <a:noFill/>
            <a:miter lim="800000"/>
            <a:headEnd/>
            <a:tailEnd/>
          </a:ln>
        </p:spPr>
        <p:txBody>
          <a:bodyPr lIns="84368" tIns="42186" rIns="84368" bIns="42186"/>
          <a:lstStyle/>
          <a:p>
            <a:pPr algn="ctr">
              <a:lnSpc>
                <a:spcPct val="80000"/>
              </a:lnSpc>
              <a:spcBef>
                <a:spcPct val="20000"/>
              </a:spcBef>
              <a:defRPr/>
            </a:pPr>
            <a:r>
              <a:rPr lang="en-US" altLang="ja-JP" sz="2400" dirty="0"/>
              <a:t>【</a:t>
            </a:r>
            <a:r>
              <a:rPr lang="ja-JP" altLang="en-US" sz="2400"/>
              <a:t>参考</a:t>
            </a:r>
            <a:r>
              <a:rPr lang="en-US" altLang="ja-JP" sz="2400" dirty="0"/>
              <a:t>】</a:t>
            </a:r>
            <a:r>
              <a:rPr lang="ja-JP" altLang="en-US" sz="2400"/>
              <a:t>　</a:t>
            </a:r>
            <a:r>
              <a:rPr lang="ja-JP" altLang="en-US" sz="2800" u="sng"/>
              <a:t>児童相談所長による相談支援等への委託に関する規定</a:t>
            </a:r>
            <a:endParaRPr lang="en-US" altLang="ja-JP" sz="2800" u="sng" spc="-100" dirty="0">
              <a:solidFill>
                <a:srgbClr val="000000"/>
              </a:solidFill>
            </a:endParaRPr>
          </a:p>
        </p:txBody>
      </p:sp>
      <p:sp>
        <p:nvSpPr>
          <p:cNvPr id="9" name="四角形吹き出し 8">
            <a:extLst>
              <a:ext uri="{FF2B5EF4-FFF2-40B4-BE49-F238E27FC236}">
                <a16:creationId xmlns:a16="http://schemas.microsoft.com/office/drawing/2014/main" id="{B8940E81-9CB2-17D8-A6A6-589C682946FE}"/>
              </a:ext>
            </a:extLst>
          </p:cNvPr>
          <p:cNvSpPr/>
          <p:nvPr/>
        </p:nvSpPr>
        <p:spPr bwMode="auto">
          <a:xfrm>
            <a:off x="128464" y="5896574"/>
            <a:ext cx="9649072" cy="916802"/>
          </a:xfrm>
          <a:prstGeom prst="wedgeRectCallout">
            <a:avLst>
              <a:gd name="adj1" fmla="val -33434"/>
              <a:gd name="adj2" fmla="val 5470"/>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2000">
                <a:solidFill>
                  <a:srgbClr val="FF0000"/>
                </a:solidFill>
                <a:ea typeface="ＭＳ Ｐゴシック" pitchFamily="50" charset="-128"/>
              </a:rPr>
              <a:t>・要支援または要保護児童に対する児童相談所としての指導に、障害者等相談支援事業（</a:t>
            </a:r>
            <a:r>
              <a:rPr lang="ja-JP" altLang="en-US" sz="2000" b="1" u="sng">
                <a:solidFill>
                  <a:srgbClr val="FF0000"/>
                </a:solidFill>
                <a:ea typeface="ＭＳ Ｐゴシック" pitchFamily="50" charset="-128"/>
              </a:rPr>
              <a:t>基本相談</a:t>
            </a:r>
            <a:r>
              <a:rPr lang="ja-JP" altLang="en-US" sz="2000">
                <a:solidFill>
                  <a:srgbClr val="FF0000"/>
                </a:solidFill>
                <a:ea typeface="ＭＳ Ｐゴシック" pitchFamily="50" charset="-128"/>
              </a:rPr>
              <a:t>付与の一般・特定相談支援）及び障害児通所・入所事業所・施設（</a:t>
            </a:r>
            <a:r>
              <a:rPr lang="ja-JP" altLang="en-US" sz="2000" b="1" u="sng">
                <a:solidFill>
                  <a:srgbClr val="FF0000"/>
                </a:solidFill>
                <a:ea typeface="ＭＳ Ｐゴシック" pitchFamily="50" charset="-128"/>
              </a:rPr>
              <a:t>家族支援</a:t>
            </a:r>
            <a:r>
              <a:rPr lang="ja-JP" altLang="en-US" sz="2000">
                <a:solidFill>
                  <a:srgbClr val="FF0000"/>
                </a:solidFill>
                <a:ea typeface="ＭＳ Ｐゴシック" pitchFamily="50" charset="-128"/>
              </a:rPr>
              <a:t>の第一線）に指導を行わせる規定がある</a:t>
            </a:r>
            <a:r>
              <a:rPr lang="en-US" altLang="ja-JP" sz="2000" dirty="0">
                <a:solidFill>
                  <a:srgbClr val="FF0000"/>
                </a:solidFill>
                <a:ea typeface="ＭＳ Ｐゴシック" pitchFamily="50" charset="-128"/>
              </a:rPr>
              <a:t> </a:t>
            </a:r>
            <a:r>
              <a:rPr kumimoji="1" lang="ja-JP" altLang="en-US" sz="2000" b="0" i="0" u="none" strike="noStrike" cap="none" normalizeH="0" baseline="0">
                <a:ln>
                  <a:noFill/>
                </a:ln>
                <a:solidFill>
                  <a:srgbClr val="FF0000"/>
                </a:solidFill>
                <a:effectLst/>
                <a:ea typeface="ＭＳ Ｐゴシック" pitchFamily="50" charset="-128"/>
              </a:rPr>
              <a:t>⇒セーフティネットとしての役割が期待されている</a:t>
            </a:r>
          </a:p>
        </p:txBody>
      </p:sp>
    </p:spTree>
    <p:extLst>
      <p:ext uri="{BB962C8B-B14F-4D97-AF65-F5344CB8AC3E}">
        <p14:creationId xmlns:p14="http://schemas.microsoft.com/office/powerpoint/2010/main" val="383901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43751" y="929450"/>
            <a:ext cx="9951756" cy="5891773"/>
          </a:xfrm>
          <a:prstGeom prst="rect">
            <a:avLst/>
          </a:prstGeom>
          <a:noFill/>
          <a:ln w="9525">
            <a:noFill/>
            <a:miter lim="800000"/>
            <a:headEnd/>
            <a:tailEnd/>
          </a:ln>
        </p:spPr>
        <p:txBody>
          <a:bodyPr wrap="square" anchor="t" anchorCtr="0">
            <a:noAutofit/>
          </a:bodyPr>
          <a:lstStyle/>
          <a:p>
            <a:pPr marL="490538" indent="-171450">
              <a:spcBef>
                <a:spcPts val="600"/>
              </a:spcBef>
            </a:pPr>
            <a:r>
              <a:rPr lang="ja-JP" altLang="en-US" sz="2000">
                <a:solidFill>
                  <a:srgbClr val="000000"/>
                </a:solidFill>
              </a:rPr>
              <a:t>・</a:t>
            </a:r>
            <a:r>
              <a:rPr lang="ja-JP" altLang="en-US" sz="2000" u="sng" dirty="0">
                <a:solidFill>
                  <a:srgbClr val="0432FF"/>
                </a:solidFill>
              </a:rPr>
              <a:t>子どもの最善の利益を考慮</a:t>
            </a:r>
            <a:r>
              <a:rPr lang="ja-JP" altLang="en-US" sz="2000" dirty="0">
                <a:solidFill>
                  <a:srgbClr val="000000"/>
                </a:solidFill>
              </a:rPr>
              <a:t>し、</a:t>
            </a:r>
            <a:r>
              <a:rPr lang="ja-JP" altLang="en-US" sz="2000" u="sng" dirty="0">
                <a:solidFill>
                  <a:srgbClr val="0432FF"/>
                </a:solidFill>
              </a:rPr>
              <a:t>人権に配慮</a:t>
            </a:r>
            <a:r>
              <a:rPr lang="ja-JP" altLang="en-US" sz="2000" dirty="0">
                <a:solidFill>
                  <a:srgbClr val="000000"/>
                </a:solidFill>
              </a:rPr>
              <a:t>した支援</a:t>
            </a:r>
            <a:endParaRPr lang="en-US" altLang="ja-JP" sz="2000" dirty="0">
              <a:solidFill>
                <a:srgbClr val="000000"/>
              </a:solidFill>
            </a:endParaRPr>
          </a:p>
          <a:p>
            <a:pPr marL="490538" indent="-171450">
              <a:spcBef>
                <a:spcPts val="900"/>
              </a:spcBef>
            </a:pPr>
            <a:r>
              <a:rPr lang="ja-JP" altLang="en-US" sz="2000" dirty="0">
                <a:solidFill>
                  <a:srgbClr val="000000"/>
                </a:solidFill>
              </a:rPr>
              <a:t>・子どもの支援に相応しい</a:t>
            </a:r>
            <a:r>
              <a:rPr lang="ja-JP" altLang="en-US" sz="2000" u="sng" dirty="0">
                <a:solidFill>
                  <a:srgbClr val="FF0000"/>
                </a:solidFill>
              </a:rPr>
              <a:t>職業倫理</a:t>
            </a:r>
            <a:r>
              <a:rPr lang="ja-JP" altLang="en-US" sz="2000" dirty="0">
                <a:solidFill>
                  <a:srgbClr val="000000"/>
                </a:solidFill>
              </a:rPr>
              <a:t>を基盤として職務に当たる</a:t>
            </a:r>
            <a:endParaRPr lang="en-US" altLang="ja-JP" sz="2000" dirty="0">
              <a:solidFill>
                <a:srgbClr val="000000"/>
              </a:solidFill>
            </a:endParaRPr>
          </a:p>
          <a:p>
            <a:pPr marL="490538" indent="-171450">
              <a:spcBef>
                <a:spcPts val="900"/>
              </a:spcBef>
            </a:pPr>
            <a:r>
              <a:rPr lang="ja-JP" altLang="en-US" sz="2000" dirty="0">
                <a:solidFill>
                  <a:srgbClr val="000000"/>
                </a:solidFill>
              </a:rPr>
              <a:t>・対象は、心身の変化の大きい小１～高等学校等まで</a:t>
            </a:r>
            <a:r>
              <a:rPr lang="ja-JP" altLang="en-US" sz="2000">
                <a:solidFill>
                  <a:srgbClr val="000000"/>
                </a:solidFill>
              </a:rPr>
              <a:t>の子どもであるため、</a:t>
            </a:r>
            <a:r>
              <a:rPr lang="ja-JP" altLang="en-US" sz="2000" u="sng">
                <a:solidFill>
                  <a:srgbClr val="000000"/>
                </a:solidFill>
              </a:rPr>
              <a:t>この</a:t>
            </a:r>
            <a:r>
              <a:rPr lang="ja-JP" altLang="en-US" sz="2000" u="sng" dirty="0">
                <a:solidFill>
                  <a:srgbClr val="000000"/>
                </a:solidFill>
              </a:rPr>
              <a:t>時期の</a:t>
            </a:r>
            <a:r>
              <a:rPr lang="ja-JP" altLang="en-US" sz="2000" u="sng" dirty="0">
                <a:solidFill>
                  <a:srgbClr val="0432FF"/>
                </a:solidFill>
              </a:rPr>
              <a:t>子どもの発達過程や特性、適応行動の状況</a:t>
            </a:r>
            <a:r>
              <a:rPr lang="ja-JP" altLang="en-US" sz="2000" u="sng">
                <a:solidFill>
                  <a:srgbClr val="0432FF"/>
                </a:solidFill>
              </a:rPr>
              <a:t>を理解</a:t>
            </a:r>
            <a:r>
              <a:rPr lang="ja-JP" altLang="en-US" sz="2000" u="sng">
                <a:solidFill>
                  <a:srgbClr val="000000"/>
                </a:solidFill>
              </a:rPr>
              <a:t>する</a:t>
            </a:r>
            <a:endParaRPr lang="en-US" altLang="ja-JP" sz="2000" u="sng" dirty="0">
              <a:solidFill>
                <a:srgbClr val="000000"/>
              </a:solidFill>
            </a:endParaRPr>
          </a:p>
          <a:p>
            <a:pPr marL="490538" indent="-171450">
              <a:spcBef>
                <a:spcPts val="900"/>
              </a:spcBef>
            </a:pPr>
            <a:r>
              <a:rPr lang="ja-JP" altLang="en-US" sz="2000" dirty="0">
                <a:solidFill>
                  <a:srgbClr val="000000"/>
                </a:solidFill>
              </a:rPr>
              <a:t>・</a:t>
            </a:r>
            <a:r>
              <a:rPr lang="ja-JP" altLang="en-US" sz="2000" u="sng" dirty="0">
                <a:solidFill>
                  <a:srgbClr val="000000"/>
                </a:solidFill>
              </a:rPr>
              <a:t>放課後等デイサービス計画（＝個別支援計画）に沿って</a:t>
            </a:r>
            <a:r>
              <a:rPr lang="ja-JP" altLang="en-US" sz="2000" u="sng">
                <a:solidFill>
                  <a:srgbClr val="000000"/>
                </a:solidFill>
              </a:rPr>
              <a:t>発達支援を行う</a:t>
            </a:r>
            <a:endParaRPr lang="en-US" altLang="ja-JP" sz="2000" dirty="0">
              <a:solidFill>
                <a:srgbClr val="000000"/>
              </a:solidFill>
            </a:endParaRPr>
          </a:p>
          <a:p>
            <a:pPr marL="490538" indent="-171450">
              <a:spcBef>
                <a:spcPts val="900"/>
              </a:spcBef>
            </a:pPr>
            <a:r>
              <a:rPr lang="ja-JP" altLang="en-US" sz="2000" dirty="0">
                <a:solidFill>
                  <a:srgbClr val="000000"/>
                </a:solidFill>
              </a:rPr>
              <a:t>・①子どもが他者との</a:t>
            </a:r>
            <a:r>
              <a:rPr lang="ja-JP" altLang="en-US" sz="2000" u="sng" dirty="0">
                <a:solidFill>
                  <a:srgbClr val="000000"/>
                </a:solidFill>
              </a:rPr>
              <a:t>信頼関係</a:t>
            </a:r>
            <a:r>
              <a:rPr lang="ja-JP" altLang="en-US" sz="2000" u="sng">
                <a:solidFill>
                  <a:srgbClr val="000000"/>
                </a:solidFill>
              </a:rPr>
              <a:t>の形成</a:t>
            </a:r>
            <a:endParaRPr lang="en-US" altLang="ja-JP" sz="2000" u="sng" dirty="0">
              <a:solidFill>
                <a:srgbClr val="000000"/>
              </a:solidFill>
            </a:endParaRPr>
          </a:p>
          <a:p>
            <a:pPr marL="490538" indent="-42863">
              <a:spcBef>
                <a:spcPts val="0"/>
              </a:spcBef>
            </a:pPr>
            <a:r>
              <a:rPr lang="ja-JP" altLang="en-US" sz="2000">
                <a:solidFill>
                  <a:srgbClr val="000000"/>
                </a:solidFill>
              </a:rPr>
              <a:t>②</a:t>
            </a:r>
            <a:r>
              <a:rPr lang="ja-JP" altLang="en-US" sz="2000" u="sng" dirty="0">
                <a:solidFill>
                  <a:srgbClr val="000000"/>
                </a:solidFill>
              </a:rPr>
              <a:t>友達とともに過ごすことの心地よさや楽しさ</a:t>
            </a:r>
            <a:r>
              <a:rPr lang="ja-JP" altLang="en-US" sz="2000" u="sng">
                <a:solidFill>
                  <a:srgbClr val="000000"/>
                </a:solidFill>
              </a:rPr>
              <a:t>を味わう</a:t>
            </a:r>
            <a:endParaRPr lang="en-US" altLang="ja-JP" sz="2000" u="sng" dirty="0">
              <a:solidFill>
                <a:srgbClr val="000000"/>
              </a:solidFill>
            </a:endParaRPr>
          </a:p>
          <a:p>
            <a:pPr marL="490538" indent="-42863">
              <a:spcBef>
                <a:spcPts val="0"/>
              </a:spcBef>
            </a:pPr>
            <a:r>
              <a:rPr lang="ja-JP" altLang="en-US" sz="2000">
                <a:solidFill>
                  <a:srgbClr val="000000"/>
                </a:solidFill>
              </a:rPr>
              <a:t>③</a:t>
            </a:r>
            <a:r>
              <a:rPr lang="ja-JP" altLang="en-US" sz="2000" u="sng" dirty="0">
                <a:solidFill>
                  <a:srgbClr val="000000"/>
                </a:solidFill>
              </a:rPr>
              <a:t>人と関わることへ</a:t>
            </a:r>
            <a:r>
              <a:rPr lang="ja-JP" altLang="en-US" sz="2000" u="sng">
                <a:solidFill>
                  <a:srgbClr val="000000"/>
                </a:solidFill>
              </a:rPr>
              <a:t>の関心が育ち</a:t>
            </a:r>
            <a:r>
              <a:rPr lang="ja-JP" altLang="en-US" sz="2000">
                <a:solidFill>
                  <a:srgbClr val="000000"/>
                </a:solidFill>
              </a:rPr>
              <a:t>、</a:t>
            </a:r>
            <a:r>
              <a:rPr lang="ja-JP" altLang="en-US" sz="2000" u="sng" dirty="0">
                <a:solidFill>
                  <a:srgbClr val="000000"/>
                </a:solidFill>
              </a:rPr>
              <a:t>コミュニケーションをとることの楽しさ</a:t>
            </a:r>
            <a:r>
              <a:rPr lang="ja-JP" altLang="en-US" sz="2000">
                <a:solidFill>
                  <a:srgbClr val="000000"/>
                </a:solidFill>
              </a:rPr>
              <a:t>を感じる</a:t>
            </a:r>
            <a:endParaRPr lang="en-US" altLang="ja-JP" sz="2000" dirty="0">
              <a:solidFill>
                <a:srgbClr val="000000"/>
              </a:solidFill>
            </a:endParaRPr>
          </a:p>
          <a:p>
            <a:pPr marL="714375" indent="-266700">
              <a:spcBef>
                <a:spcPts val="0"/>
              </a:spcBef>
            </a:pPr>
            <a:r>
              <a:rPr lang="ja-JP" altLang="en-US" sz="2000">
                <a:solidFill>
                  <a:srgbClr val="000000"/>
                </a:solidFill>
              </a:rPr>
              <a:t>④</a:t>
            </a:r>
            <a:r>
              <a:rPr lang="ja-JP" altLang="en-US" sz="2000" u="sng">
                <a:solidFill>
                  <a:srgbClr val="000000"/>
                </a:solidFill>
              </a:rPr>
              <a:t>友達との関わり</a:t>
            </a:r>
            <a:r>
              <a:rPr lang="ja-JP" altLang="en-US" sz="2000" u="sng" dirty="0">
                <a:solidFill>
                  <a:srgbClr val="000000"/>
                </a:solidFill>
              </a:rPr>
              <a:t>で葛藤を調整する力</a:t>
            </a:r>
            <a:r>
              <a:rPr lang="ja-JP" altLang="en-US" sz="2000" dirty="0">
                <a:solidFill>
                  <a:srgbClr val="000000"/>
                </a:solidFill>
              </a:rPr>
              <a:t>や</a:t>
            </a:r>
            <a:r>
              <a:rPr lang="ja-JP" altLang="en-US" sz="2000" u="sng" dirty="0">
                <a:solidFill>
                  <a:srgbClr val="000000"/>
                </a:solidFill>
              </a:rPr>
              <a:t>主張する力</a:t>
            </a:r>
            <a:r>
              <a:rPr lang="ja-JP" altLang="en-US" sz="2000" dirty="0">
                <a:solidFill>
                  <a:srgbClr val="000000"/>
                </a:solidFill>
              </a:rPr>
              <a:t>、</a:t>
            </a:r>
            <a:r>
              <a:rPr lang="ja-JP" altLang="en-US" sz="2000" u="sng" dirty="0">
                <a:solidFill>
                  <a:srgbClr val="000000"/>
                </a:solidFill>
              </a:rPr>
              <a:t>折り合いをつける力</a:t>
            </a:r>
            <a:r>
              <a:rPr lang="ja-JP" altLang="en-US" sz="2000">
                <a:solidFill>
                  <a:srgbClr val="000000"/>
                </a:solidFill>
              </a:rPr>
              <a:t>が育つことを期待して支援する</a:t>
            </a:r>
            <a:endParaRPr lang="en-US" altLang="ja-JP" sz="2000" dirty="0">
              <a:solidFill>
                <a:srgbClr val="000000"/>
              </a:solidFill>
            </a:endParaRPr>
          </a:p>
          <a:p>
            <a:pPr marL="490538" indent="-171450">
              <a:spcBef>
                <a:spcPts val="900"/>
              </a:spcBef>
            </a:pPr>
            <a:r>
              <a:rPr lang="ja-JP" altLang="en-US" sz="2000" dirty="0">
                <a:solidFill>
                  <a:srgbClr val="000000"/>
                </a:solidFill>
              </a:rPr>
              <a:t>・基本活動には、子どもの</a:t>
            </a:r>
            <a:r>
              <a:rPr lang="ja-JP" altLang="en-US" sz="2000" u="sng" dirty="0">
                <a:solidFill>
                  <a:srgbClr val="000000"/>
                </a:solidFill>
              </a:rPr>
              <a:t>自己選択や自己決定を促し</a:t>
            </a:r>
            <a:r>
              <a:rPr lang="ja-JP" altLang="en-US" sz="2000" dirty="0">
                <a:solidFill>
                  <a:srgbClr val="000000"/>
                </a:solidFill>
              </a:rPr>
              <a:t>、それを</a:t>
            </a:r>
            <a:r>
              <a:rPr lang="ja-JP" altLang="en-US" sz="2000">
                <a:solidFill>
                  <a:srgbClr val="000000"/>
                </a:solidFill>
              </a:rPr>
              <a:t>支援する　</a:t>
            </a:r>
            <a:r>
              <a:rPr lang="ja-JP" altLang="en-US" sz="2000" u="sng">
                <a:solidFill>
                  <a:srgbClr val="000000"/>
                </a:solidFill>
              </a:rPr>
              <a:t>プロセス</a:t>
            </a:r>
            <a:r>
              <a:rPr lang="ja-JP" altLang="en-US" sz="2000" u="sng" dirty="0">
                <a:solidFill>
                  <a:srgbClr val="000000"/>
                </a:solidFill>
              </a:rPr>
              <a:t>を組み込む</a:t>
            </a:r>
          </a:p>
          <a:p>
            <a:pPr marL="490538" indent="-171450">
              <a:spcBef>
                <a:spcPts val="900"/>
              </a:spcBef>
            </a:pPr>
            <a:r>
              <a:rPr lang="ja-JP" altLang="en-US" sz="2000" dirty="0">
                <a:solidFill>
                  <a:srgbClr val="000000"/>
                </a:solidFill>
              </a:rPr>
              <a:t>・保護者が</a:t>
            </a:r>
            <a:r>
              <a:rPr lang="ja-JP" altLang="en-US" sz="2000" u="sng" dirty="0">
                <a:solidFill>
                  <a:srgbClr val="000000"/>
                </a:solidFill>
              </a:rPr>
              <a:t>気兼ねなく相談できる場</a:t>
            </a:r>
            <a:r>
              <a:rPr lang="ja-JP" altLang="en-US" sz="2000" dirty="0">
                <a:solidFill>
                  <a:srgbClr val="000000"/>
                </a:solidFill>
              </a:rPr>
              <a:t>になるよう努める</a:t>
            </a:r>
            <a:endParaRPr lang="en-US" altLang="ja-JP" sz="2000" dirty="0">
              <a:solidFill>
                <a:srgbClr val="000000"/>
              </a:solidFill>
            </a:endParaRPr>
          </a:p>
          <a:p>
            <a:pPr marL="490538" indent="-171450">
              <a:spcBef>
                <a:spcPts val="900"/>
              </a:spcBef>
            </a:pPr>
            <a:r>
              <a:rPr lang="ja-JP" altLang="en-US" sz="2000" dirty="0">
                <a:solidFill>
                  <a:srgbClr val="000000"/>
                </a:solidFill>
              </a:rPr>
              <a:t>・子ども</a:t>
            </a:r>
            <a:r>
              <a:rPr lang="ja-JP" altLang="en-US" sz="2000">
                <a:solidFill>
                  <a:srgbClr val="000000"/>
                </a:solidFill>
              </a:rPr>
              <a:t>の生活、発達</a:t>
            </a:r>
            <a:r>
              <a:rPr lang="ja-JP" altLang="en-US" sz="2000" dirty="0">
                <a:solidFill>
                  <a:srgbClr val="000000"/>
                </a:solidFill>
              </a:rPr>
              <a:t>支援の</a:t>
            </a:r>
            <a:r>
              <a:rPr lang="ja-JP" altLang="en-US" sz="2000" u="sng" dirty="0">
                <a:solidFill>
                  <a:srgbClr val="000000"/>
                </a:solidFill>
              </a:rPr>
              <a:t>連続性の確保の</a:t>
            </a:r>
            <a:r>
              <a:rPr lang="ja-JP" altLang="en-US" sz="2000" dirty="0">
                <a:solidFill>
                  <a:srgbClr val="000000"/>
                </a:solidFill>
              </a:rPr>
              <a:t>ため学校での</a:t>
            </a:r>
            <a:r>
              <a:rPr lang="ja-JP" altLang="en-US" sz="2000" u="sng" dirty="0">
                <a:solidFill>
                  <a:srgbClr val="000000"/>
                </a:solidFill>
              </a:rPr>
              <a:t>個別の教育支援計画等</a:t>
            </a:r>
            <a:r>
              <a:rPr lang="ja-JP" altLang="en-US" sz="2000" dirty="0">
                <a:solidFill>
                  <a:srgbClr val="000000"/>
                </a:solidFill>
              </a:rPr>
              <a:t>と</a:t>
            </a:r>
            <a:r>
              <a:rPr lang="ja-JP" altLang="en-US" sz="2000" u="sng" dirty="0">
                <a:solidFill>
                  <a:srgbClr val="000000"/>
                </a:solidFill>
              </a:rPr>
              <a:t>放課後等デイサービス計画</a:t>
            </a:r>
            <a:r>
              <a:rPr lang="ja-JP" altLang="en-US" sz="2000" u="sng">
                <a:solidFill>
                  <a:srgbClr val="000000"/>
                </a:solidFill>
              </a:rPr>
              <a:t>の連動・連携</a:t>
            </a:r>
            <a:r>
              <a:rPr lang="ja-JP" altLang="en-US" sz="2000">
                <a:solidFill>
                  <a:srgbClr val="000000"/>
                </a:solidFill>
              </a:rPr>
              <a:t>を図る</a:t>
            </a:r>
            <a:endParaRPr lang="en-US" altLang="ja-JP" sz="2000" dirty="0">
              <a:solidFill>
                <a:srgbClr val="000000"/>
              </a:solidFill>
            </a:endParaRPr>
          </a:p>
          <a:p>
            <a:pPr marL="490538" indent="-171450">
              <a:spcBef>
                <a:spcPts val="900"/>
              </a:spcBef>
            </a:pPr>
            <a:r>
              <a:rPr lang="ja-JP" altLang="en-US" sz="2000">
                <a:solidFill>
                  <a:srgbClr val="000000"/>
                </a:solidFill>
              </a:rPr>
              <a:t>・不登校児には、関係機関と連携しつつ</a:t>
            </a:r>
            <a:r>
              <a:rPr lang="ja-JP" altLang="en-US" sz="2000" u="sng">
                <a:solidFill>
                  <a:srgbClr val="000000"/>
                </a:solidFill>
              </a:rPr>
              <a:t>本人</a:t>
            </a:r>
            <a:r>
              <a:rPr lang="ja-JP" altLang="en-US" sz="2000" u="sng" dirty="0">
                <a:solidFill>
                  <a:srgbClr val="000000"/>
                </a:solidFill>
              </a:rPr>
              <a:t>の気持ちに</a:t>
            </a:r>
            <a:r>
              <a:rPr lang="ja-JP" altLang="en-US" sz="2000" u="sng">
                <a:solidFill>
                  <a:srgbClr val="000000"/>
                </a:solidFill>
              </a:rPr>
              <a:t>寄り添って支援</a:t>
            </a:r>
            <a:endParaRPr lang="ja-JP" altLang="en-US" sz="2000" dirty="0">
              <a:solidFill>
                <a:srgbClr val="000000"/>
              </a:solidFill>
            </a:endParaRPr>
          </a:p>
        </p:txBody>
      </p:sp>
      <p:sp>
        <p:nvSpPr>
          <p:cNvPr id="3" name="スライド番号プレースホルダー 9">
            <a:extLst>
              <a:ext uri="{FF2B5EF4-FFF2-40B4-BE49-F238E27FC236}">
                <a16:creationId xmlns:a16="http://schemas.microsoft.com/office/drawing/2014/main" id="{5ECCE05E-ECA9-0729-25E9-EFAAAD6E88AD}"/>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17</a:t>
            </a:fld>
            <a:endParaRPr lang="en-US" altLang="ja-JP" sz="2000" dirty="0">
              <a:solidFill>
                <a:srgbClr val="000000"/>
              </a:solidFill>
            </a:endParaRPr>
          </a:p>
        </p:txBody>
      </p:sp>
      <p:sp>
        <p:nvSpPr>
          <p:cNvPr id="2" name="タイトル 1">
            <a:extLst>
              <a:ext uri="{FF2B5EF4-FFF2-40B4-BE49-F238E27FC236}">
                <a16:creationId xmlns:a16="http://schemas.microsoft.com/office/drawing/2014/main" id="{A371B5C6-05E4-8FFE-06EB-322EA777EEC1}"/>
              </a:ext>
            </a:extLst>
          </p:cNvPr>
          <p:cNvSpPr txBox="1">
            <a:spLocks/>
          </p:cNvSpPr>
          <p:nvPr/>
        </p:nvSpPr>
        <p:spPr bwMode="auto">
          <a:xfrm>
            <a:off x="1064567" y="-63660"/>
            <a:ext cx="8739811" cy="721486"/>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3200" u="sng" kern="0"/>
              <a:t>［３］ガイドラインの遵守</a:t>
            </a:r>
            <a:r>
              <a:rPr lang="en-US" altLang="ja-JP" sz="3200" u="sng" kern="0" dirty="0"/>
              <a:t> </a:t>
            </a:r>
            <a:r>
              <a:rPr lang="ja-JP" altLang="en-US" sz="2400" kern="0"/>
              <a:t>（⇒</a:t>
            </a:r>
            <a:r>
              <a:rPr lang="en-US" altLang="ja-JP" sz="2400" kern="0" dirty="0"/>
              <a:t> </a:t>
            </a:r>
            <a:r>
              <a:rPr lang="ja-JP" altLang="en-US" sz="2400" kern="0"/>
              <a:t>詳細は後述）</a:t>
            </a:r>
            <a:endParaRPr lang="ja-JP" altLang="en-US" sz="3200" kern="0" dirty="0"/>
          </a:p>
        </p:txBody>
      </p:sp>
      <p:sp>
        <p:nvSpPr>
          <p:cNvPr id="4" name="テキスト ボックス 3">
            <a:extLst>
              <a:ext uri="{FF2B5EF4-FFF2-40B4-BE49-F238E27FC236}">
                <a16:creationId xmlns:a16="http://schemas.microsoft.com/office/drawing/2014/main" id="{85727B27-37AF-CA7A-D854-B53EB8A8990D}"/>
              </a:ext>
            </a:extLst>
          </p:cNvPr>
          <p:cNvSpPr txBox="1"/>
          <p:nvPr/>
        </p:nvSpPr>
        <p:spPr>
          <a:xfrm>
            <a:off x="7002461" y="523505"/>
            <a:ext cx="3007555" cy="338554"/>
          </a:xfrm>
          <a:prstGeom prst="rect">
            <a:avLst/>
          </a:prstGeom>
          <a:noFill/>
        </p:spPr>
        <p:txBody>
          <a:bodyPr wrap="none" rtlCol="0">
            <a:spAutoFit/>
          </a:bodyPr>
          <a:lstStyle/>
          <a:p>
            <a:r>
              <a:rPr kumimoji="1" lang="en-US" altLang="ja-JP" sz="1600" dirty="0"/>
              <a:t>【</a:t>
            </a:r>
            <a:r>
              <a:rPr kumimoji="1" lang="ja-JP" altLang="en-US" sz="1600"/>
              <a:t>出典</a:t>
            </a:r>
            <a:r>
              <a:rPr kumimoji="1" lang="en-US" altLang="ja-JP" sz="1600" dirty="0"/>
              <a:t>】</a:t>
            </a:r>
            <a:r>
              <a:rPr kumimoji="1" lang="ja-JP" altLang="en-US" sz="1600"/>
              <a:t>放課後等デイガイドライン</a:t>
            </a:r>
          </a:p>
        </p:txBody>
      </p:sp>
      <p:sp>
        <p:nvSpPr>
          <p:cNvPr id="6" name="四角形吹き出し 5">
            <a:extLst>
              <a:ext uri="{FF2B5EF4-FFF2-40B4-BE49-F238E27FC236}">
                <a16:creationId xmlns:a16="http://schemas.microsoft.com/office/drawing/2014/main" id="{6278D1F2-6EFB-266E-55CC-08C4E97F6C41}"/>
              </a:ext>
            </a:extLst>
          </p:cNvPr>
          <p:cNvSpPr/>
          <p:nvPr/>
        </p:nvSpPr>
        <p:spPr bwMode="auto">
          <a:xfrm>
            <a:off x="5434472" y="594263"/>
            <a:ext cx="1584176" cy="265475"/>
          </a:xfrm>
          <a:prstGeom prst="wedgeRectCallout">
            <a:avLst>
              <a:gd name="adj1" fmla="val -43242"/>
              <a:gd name="adj2" fmla="val 98932"/>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FF0000"/>
                </a:solidFill>
                <a:effectLst/>
                <a:latin typeface="Arial" charset="0"/>
                <a:ea typeface="ＭＳ Ｐゴシック" pitchFamily="50" charset="-128"/>
              </a:rPr>
              <a:t>権利尊重の視点</a:t>
            </a:r>
          </a:p>
        </p:txBody>
      </p:sp>
      <p:sp>
        <p:nvSpPr>
          <p:cNvPr id="7" name="四角形吹き出し 6">
            <a:extLst>
              <a:ext uri="{FF2B5EF4-FFF2-40B4-BE49-F238E27FC236}">
                <a16:creationId xmlns:a16="http://schemas.microsoft.com/office/drawing/2014/main" id="{D029B679-EBA0-D37D-4CE3-6453CC56B4E1}"/>
              </a:ext>
            </a:extLst>
          </p:cNvPr>
          <p:cNvSpPr/>
          <p:nvPr/>
        </p:nvSpPr>
        <p:spPr bwMode="auto">
          <a:xfrm>
            <a:off x="6168139" y="1022840"/>
            <a:ext cx="1152128" cy="265475"/>
          </a:xfrm>
          <a:prstGeom prst="wedgeRectCallout">
            <a:avLst>
              <a:gd name="adj1" fmla="val -45153"/>
              <a:gd name="adj2" fmla="val 100870"/>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FF0000"/>
                </a:solidFill>
                <a:effectLst/>
                <a:latin typeface="Arial" charset="0"/>
                <a:ea typeface="ＭＳ Ｐゴシック" pitchFamily="50" charset="-128"/>
              </a:rPr>
              <a:t>倫理的視点</a:t>
            </a:r>
          </a:p>
        </p:txBody>
      </p:sp>
      <p:sp>
        <p:nvSpPr>
          <p:cNvPr id="8" name="四角形吹き出し 7">
            <a:extLst>
              <a:ext uri="{FF2B5EF4-FFF2-40B4-BE49-F238E27FC236}">
                <a16:creationId xmlns:a16="http://schemas.microsoft.com/office/drawing/2014/main" id="{BEC59BAE-7738-E36E-6AE4-1F52236AFBD2}"/>
              </a:ext>
            </a:extLst>
          </p:cNvPr>
          <p:cNvSpPr/>
          <p:nvPr/>
        </p:nvSpPr>
        <p:spPr bwMode="auto">
          <a:xfrm>
            <a:off x="7685661" y="1106954"/>
            <a:ext cx="2151474" cy="544680"/>
          </a:xfrm>
          <a:prstGeom prst="wedgeRectCallout">
            <a:avLst>
              <a:gd name="adj1" fmla="val 1050"/>
              <a:gd name="adj2" fmla="val 77483"/>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9525" marR="0" indent="-9525" algn="l" defTabSz="873125" rtl="0" eaLnBrk="1" fontAlgn="base" latinLnBrk="0" hangingPunct="1">
              <a:lnSpc>
                <a:spcPct val="100000"/>
              </a:lnSpc>
              <a:spcBef>
                <a:spcPct val="0"/>
              </a:spcBef>
              <a:spcAft>
                <a:spcPct val="0"/>
              </a:spcAft>
              <a:buClrTx/>
              <a:buSzTx/>
              <a:buFontTx/>
              <a:buNone/>
            </a:pPr>
            <a:r>
              <a:rPr lang="ja-JP" altLang="en-US" sz="1600">
                <a:solidFill>
                  <a:srgbClr val="FF0000"/>
                </a:solidFill>
                <a:ea typeface="ＭＳ Ｐゴシック" pitchFamily="50" charset="-128"/>
              </a:rPr>
              <a:t>発達・特性理解の専門的アセスメントの視点</a:t>
            </a:r>
            <a:endParaRPr kumimoji="1" lang="ja-JP" altLang="en-US" sz="1600" b="0" i="0" u="none" strike="noStrike" cap="none" normalizeH="0" baseline="0">
              <a:ln>
                <a:noFill/>
              </a:ln>
              <a:solidFill>
                <a:srgbClr val="FF0000"/>
              </a:solidFill>
              <a:effectLst/>
              <a:latin typeface="Arial" charset="0"/>
              <a:ea typeface="ＭＳ Ｐゴシック" pitchFamily="50" charset="-128"/>
            </a:endParaRPr>
          </a:p>
        </p:txBody>
      </p:sp>
      <p:sp>
        <p:nvSpPr>
          <p:cNvPr id="9" name="四角形吹き出し 8">
            <a:extLst>
              <a:ext uri="{FF2B5EF4-FFF2-40B4-BE49-F238E27FC236}">
                <a16:creationId xmlns:a16="http://schemas.microsoft.com/office/drawing/2014/main" id="{4C27ADB1-78B1-74F9-F00F-9D8BE5A13C65}"/>
              </a:ext>
            </a:extLst>
          </p:cNvPr>
          <p:cNvSpPr/>
          <p:nvPr/>
        </p:nvSpPr>
        <p:spPr bwMode="auto">
          <a:xfrm>
            <a:off x="8074489" y="2234844"/>
            <a:ext cx="1748358" cy="544680"/>
          </a:xfrm>
          <a:prstGeom prst="wedgeRectCallout">
            <a:avLst>
              <a:gd name="adj1" fmla="val -61967"/>
              <a:gd name="adj2" fmla="val -1497"/>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9525" marR="0" indent="-9525" algn="l" defTabSz="873125" rtl="0" eaLnBrk="1" fontAlgn="base" latinLnBrk="0" hangingPunct="1">
              <a:lnSpc>
                <a:spcPct val="100000"/>
              </a:lnSpc>
              <a:spcBef>
                <a:spcPct val="0"/>
              </a:spcBef>
              <a:spcAft>
                <a:spcPct val="0"/>
              </a:spcAft>
              <a:buClrTx/>
              <a:buSzTx/>
              <a:buFontTx/>
              <a:buNone/>
            </a:pPr>
            <a:r>
              <a:rPr lang="ja-JP" altLang="en-US" sz="1600">
                <a:solidFill>
                  <a:srgbClr val="FF0000"/>
                </a:solidFill>
                <a:ea typeface="ＭＳ Ｐゴシック" pitchFamily="50" charset="-128"/>
              </a:rPr>
              <a:t>計画に基づく専門的発達支援の視点</a:t>
            </a:r>
            <a:endParaRPr lang="en-US" altLang="ja-JP" sz="1600" dirty="0">
              <a:solidFill>
                <a:srgbClr val="FF0000"/>
              </a:solidFill>
              <a:ea typeface="ＭＳ Ｐゴシック" pitchFamily="50" charset="-128"/>
            </a:endParaRPr>
          </a:p>
        </p:txBody>
      </p:sp>
      <p:sp>
        <p:nvSpPr>
          <p:cNvPr id="10" name="四角形吹き出し 9">
            <a:extLst>
              <a:ext uri="{FF2B5EF4-FFF2-40B4-BE49-F238E27FC236}">
                <a16:creationId xmlns:a16="http://schemas.microsoft.com/office/drawing/2014/main" id="{D2C70792-4755-AA93-A3DE-E09F0457EA0A}"/>
              </a:ext>
            </a:extLst>
          </p:cNvPr>
          <p:cNvSpPr/>
          <p:nvPr/>
        </p:nvSpPr>
        <p:spPr bwMode="auto">
          <a:xfrm>
            <a:off x="4958943" y="4273290"/>
            <a:ext cx="2724503" cy="265476"/>
          </a:xfrm>
          <a:prstGeom prst="wedgeRectCallout">
            <a:avLst>
              <a:gd name="adj1" fmla="val -48931"/>
              <a:gd name="adj2" fmla="val 82705"/>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9525" marR="0" indent="-9525" algn="ctr" defTabSz="873125"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rgbClr val="FF0000"/>
                </a:solidFill>
                <a:effectLst/>
                <a:latin typeface="Arial" charset="0"/>
                <a:ea typeface="ＭＳ Ｐゴシック" pitchFamily="50" charset="-128"/>
              </a:rPr>
              <a:t>子どもの主体性の尊重の視点</a:t>
            </a:r>
          </a:p>
        </p:txBody>
      </p:sp>
      <p:sp>
        <p:nvSpPr>
          <p:cNvPr id="11" name="四角形吹き出し 10">
            <a:extLst>
              <a:ext uri="{FF2B5EF4-FFF2-40B4-BE49-F238E27FC236}">
                <a16:creationId xmlns:a16="http://schemas.microsoft.com/office/drawing/2014/main" id="{DF70A504-3910-E387-9E95-49B02BFEE341}"/>
              </a:ext>
            </a:extLst>
          </p:cNvPr>
          <p:cNvSpPr/>
          <p:nvPr/>
        </p:nvSpPr>
        <p:spPr bwMode="auto">
          <a:xfrm>
            <a:off x="5727051" y="4990688"/>
            <a:ext cx="1584174" cy="265475"/>
          </a:xfrm>
          <a:prstGeom prst="wedgeRectCallout">
            <a:avLst>
              <a:gd name="adj1" fmla="val -49354"/>
              <a:gd name="adj2" fmla="val 86775"/>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FF0000"/>
                </a:solidFill>
                <a:effectLst/>
                <a:latin typeface="Arial" charset="0"/>
                <a:ea typeface="ＭＳ Ｐゴシック" pitchFamily="50" charset="-128"/>
              </a:rPr>
              <a:t>家族支援の視点</a:t>
            </a:r>
          </a:p>
        </p:txBody>
      </p:sp>
      <p:sp>
        <p:nvSpPr>
          <p:cNvPr id="12" name="四角形吹き出し 11">
            <a:extLst>
              <a:ext uri="{FF2B5EF4-FFF2-40B4-BE49-F238E27FC236}">
                <a16:creationId xmlns:a16="http://schemas.microsoft.com/office/drawing/2014/main" id="{5CD6A650-9D05-23C5-B720-2B91287F0151}"/>
              </a:ext>
            </a:extLst>
          </p:cNvPr>
          <p:cNvSpPr/>
          <p:nvPr/>
        </p:nvSpPr>
        <p:spPr bwMode="auto">
          <a:xfrm>
            <a:off x="7683446" y="5116606"/>
            <a:ext cx="2120934" cy="517981"/>
          </a:xfrm>
          <a:prstGeom prst="wedgeRectCallout">
            <a:avLst>
              <a:gd name="adj1" fmla="val -43726"/>
              <a:gd name="adj2" fmla="val 67886"/>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9525" marR="0" indent="-9525" algn="l" defTabSz="873125"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rgbClr val="FF0000"/>
                </a:solidFill>
                <a:effectLst/>
                <a:latin typeface="Arial" charset="0"/>
                <a:ea typeface="ＭＳ Ｐゴシック" pitchFamily="50" charset="-128"/>
              </a:rPr>
              <a:t>基礎集団（特に学校）の計画との連携の視点</a:t>
            </a:r>
          </a:p>
        </p:txBody>
      </p:sp>
      <p:sp>
        <p:nvSpPr>
          <p:cNvPr id="13" name="四角形吹き出し 12">
            <a:extLst>
              <a:ext uri="{FF2B5EF4-FFF2-40B4-BE49-F238E27FC236}">
                <a16:creationId xmlns:a16="http://schemas.microsoft.com/office/drawing/2014/main" id="{150FCE66-D3B6-CBD4-5EBC-800411704308}"/>
              </a:ext>
            </a:extLst>
          </p:cNvPr>
          <p:cNvSpPr/>
          <p:nvPr/>
        </p:nvSpPr>
        <p:spPr bwMode="auto">
          <a:xfrm>
            <a:off x="6519138" y="2994908"/>
            <a:ext cx="2151475" cy="544680"/>
          </a:xfrm>
          <a:prstGeom prst="wedgeRectCallout">
            <a:avLst>
              <a:gd name="adj1" fmla="val -65748"/>
              <a:gd name="adj2" fmla="val -9093"/>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00013" marR="0" defTabSz="873125"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rgbClr val="FF0000"/>
                </a:solidFill>
                <a:effectLst/>
                <a:latin typeface="Arial" charset="0"/>
                <a:ea typeface="ＭＳ Ｐゴシック" pitchFamily="50" charset="-128"/>
              </a:rPr>
              <a:t>情緒、非認知能力、</a:t>
            </a:r>
            <a:endParaRPr kumimoji="1" lang="en-US" altLang="ja-JP" sz="1600" b="0" i="0" u="none" strike="noStrike" cap="none" normalizeH="0" baseline="0" dirty="0">
              <a:ln>
                <a:noFill/>
              </a:ln>
              <a:solidFill>
                <a:srgbClr val="FF0000"/>
              </a:solidFill>
              <a:effectLst/>
              <a:latin typeface="Arial" charset="0"/>
              <a:ea typeface="ＭＳ Ｐゴシック" pitchFamily="50" charset="-128"/>
            </a:endParaRPr>
          </a:p>
          <a:p>
            <a:pPr marL="9525" marR="0" indent="-9525" algn="ctr" defTabSz="873125"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rgbClr val="FF0000"/>
                </a:solidFill>
                <a:effectLst/>
                <a:latin typeface="Arial" charset="0"/>
                <a:ea typeface="ＭＳ Ｐゴシック" pitchFamily="50" charset="-128"/>
              </a:rPr>
              <a:t>生きる力の育成の視点</a:t>
            </a:r>
          </a:p>
        </p:txBody>
      </p:sp>
      <p:sp>
        <p:nvSpPr>
          <p:cNvPr id="15" name="テキスト ボックス 14">
            <a:extLst>
              <a:ext uri="{FF2B5EF4-FFF2-40B4-BE49-F238E27FC236}">
                <a16:creationId xmlns:a16="http://schemas.microsoft.com/office/drawing/2014/main" id="{65DB3E5E-C65D-2550-B8FA-03428DE1BDD0}"/>
              </a:ext>
            </a:extLst>
          </p:cNvPr>
          <p:cNvSpPr txBox="1"/>
          <p:nvPr/>
        </p:nvSpPr>
        <p:spPr>
          <a:xfrm>
            <a:off x="192458" y="531862"/>
            <a:ext cx="2016224" cy="461665"/>
          </a:xfrm>
          <a:prstGeom prst="rect">
            <a:avLst/>
          </a:prstGeom>
          <a:noFill/>
        </p:spPr>
        <p:txBody>
          <a:bodyPr wrap="square">
            <a:spAutoFit/>
          </a:bodyPr>
          <a:lstStyle/>
          <a:p>
            <a:pPr marL="174625" indent="-174625"/>
            <a:r>
              <a:rPr lang="ja-JP" altLang="en-US" sz="2400" u="sng" kern="0"/>
              <a:t>（基本的姿勢）</a:t>
            </a:r>
            <a:r>
              <a:rPr lang="en-US" altLang="ja-JP" sz="2400" u="sng" kern="0" dirty="0"/>
              <a:t> </a:t>
            </a:r>
            <a:endParaRPr lang="en-US" altLang="ja-JP" sz="2400" dirty="0">
              <a:solidFill>
                <a:srgbClr val="000000"/>
              </a:solidFill>
              <a:latin typeface="ＭＳ Ｐゴシック" panose="020B0600070205080204" pitchFamily="50" charset="-128"/>
              <a:cs typeface="HG丸ｺﾞｼｯｸM-PRO" pitchFamily="50" charset="-128"/>
            </a:endParaRPr>
          </a:p>
        </p:txBody>
      </p:sp>
    </p:spTree>
    <p:extLst>
      <p:ext uri="{BB962C8B-B14F-4D97-AF65-F5344CB8AC3E}">
        <p14:creationId xmlns:p14="http://schemas.microsoft.com/office/powerpoint/2010/main" val="281457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992560" y="2276872"/>
            <a:ext cx="7920880" cy="2664296"/>
          </a:xfrm>
          <a:prstGeom prst="rect">
            <a:avLst/>
          </a:prstGeom>
          <a:noFill/>
          <a:ln w="9525">
            <a:noFill/>
            <a:miter lim="800000"/>
            <a:headEnd/>
            <a:tailEnd/>
          </a:ln>
        </p:spPr>
        <p:txBody>
          <a:bodyPr lIns="91399" tIns="45701" rIns="91399" bIns="45701"/>
          <a:lstStyle/>
          <a:p>
            <a:pPr>
              <a:lnSpc>
                <a:spcPct val="80000"/>
              </a:lnSpc>
              <a:spcBef>
                <a:spcPct val="20000"/>
              </a:spcBef>
            </a:pPr>
            <a:r>
              <a:rPr lang="ja-JP" altLang="en-US" sz="6000" u="sng">
                <a:solidFill>
                  <a:srgbClr val="000000"/>
                </a:solidFill>
              </a:rPr>
              <a:t>２</a:t>
            </a:r>
            <a:r>
              <a:rPr lang="en-US" altLang="ja-JP" sz="6000" u="sng" dirty="0">
                <a:solidFill>
                  <a:srgbClr val="000000"/>
                </a:solidFill>
              </a:rPr>
              <a:t> </a:t>
            </a:r>
            <a:r>
              <a:rPr lang="ja-JP" altLang="en-US" sz="6000" u="sng">
                <a:solidFill>
                  <a:srgbClr val="000000"/>
                </a:solidFill>
              </a:rPr>
              <a:t>障害児施策の動向</a:t>
            </a:r>
            <a:endParaRPr lang="en-US" altLang="ja-JP" sz="6000" u="sng" dirty="0">
              <a:solidFill>
                <a:srgbClr val="000000"/>
              </a:solidFill>
            </a:endParaRPr>
          </a:p>
          <a:p>
            <a:pPr marL="757238">
              <a:lnSpc>
                <a:spcPct val="80000"/>
              </a:lnSpc>
              <a:spcBef>
                <a:spcPct val="20000"/>
              </a:spcBef>
            </a:pPr>
            <a:r>
              <a:rPr lang="ja-JP" altLang="en-US" sz="6000" u="sng">
                <a:solidFill>
                  <a:srgbClr val="000000"/>
                </a:solidFill>
              </a:rPr>
              <a:t>から、障害児支援の</a:t>
            </a:r>
            <a:endParaRPr lang="en-US" altLang="ja-JP" sz="6000" u="sng" dirty="0">
              <a:solidFill>
                <a:srgbClr val="000000"/>
              </a:solidFill>
            </a:endParaRPr>
          </a:p>
          <a:p>
            <a:pPr marL="757238">
              <a:lnSpc>
                <a:spcPct val="80000"/>
              </a:lnSpc>
              <a:spcBef>
                <a:spcPct val="20000"/>
              </a:spcBef>
            </a:pPr>
            <a:r>
              <a:rPr lang="ja-JP" altLang="en-US" sz="6000" u="sng">
                <a:solidFill>
                  <a:srgbClr val="000000"/>
                </a:solidFill>
              </a:rPr>
              <a:t>ポイントを理解する</a:t>
            </a:r>
            <a:endParaRPr lang="en-US" altLang="ja-JP" sz="6000" u="sng" dirty="0">
              <a:solidFill>
                <a:srgbClr val="000000"/>
              </a:solidFill>
            </a:endParaRPr>
          </a:p>
        </p:txBody>
      </p:sp>
      <p:sp>
        <p:nvSpPr>
          <p:cNvPr id="2" name="スライド番号プレースホルダー 9">
            <a:extLst>
              <a:ext uri="{FF2B5EF4-FFF2-40B4-BE49-F238E27FC236}">
                <a16:creationId xmlns:a16="http://schemas.microsoft.com/office/drawing/2014/main" id="{30521AA2-D64E-D385-4A3C-881792840E5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18</a:t>
            </a:fld>
            <a:endParaRPr lang="en-US" altLang="ja-JP" sz="2000" dirty="0">
              <a:solidFill>
                <a:srgbClr val="000000"/>
              </a:solidFill>
            </a:endParaRPr>
          </a:p>
        </p:txBody>
      </p:sp>
    </p:spTree>
    <p:extLst>
      <p:ext uri="{BB962C8B-B14F-4D97-AF65-F5344CB8AC3E}">
        <p14:creationId xmlns:p14="http://schemas.microsoft.com/office/powerpoint/2010/main" val="179297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626745" y="37119"/>
            <a:ext cx="8652510" cy="800100"/>
          </a:xfrm>
        </p:spPr>
        <p:txBody>
          <a:bodyPr>
            <a:normAutofit/>
          </a:bodyPr>
          <a:lstStyle/>
          <a:p>
            <a:r>
              <a:rPr kumimoji="1" lang="ja-JP" altLang="en-US" sz="4000" u="sng">
                <a:latin typeface="MS PGothic" panose="020B0600070205080204" pitchFamily="34" charset="-128"/>
                <a:ea typeface="MS PGothic" panose="020B0600070205080204" pitchFamily="34" charset="-128"/>
              </a:rPr>
              <a:t>本講義の位置づけ</a:t>
            </a:r>
            <a:endParaRPr kumimoji="1" lang="ja-JP" altLang="en-US" sz="4000" u="sng" dirty="0">
              <a:latin typeface="MS PGothic" panose="020B0600070205080204" pitchFamily="34" charset="-128"/>
              <a:ea typeface="MS PGothic" panose="020B0600070205080204" pitchFamily="34" charset="-128"/>
            </a:endParaRPr>
          </a:p>
        </p:txBody>
      </p:sp>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128464" y="940419"/>
            <a:ext cx="9777536" cy="5917581"/>
          </a:xfrm>
        </p:spPr>
        <p:txBody>
          <a:bodyPr>
            <a:noAutofit/>
          </a:bodyPr>
          <a:lstStyle/>
          <a:p>
            <a:pPr marL="404813" indent="-404813">
              <a:buNone/>
            </a:pPr>
            <a:r>
              <a:rPr lang="ja-JP" altLang="en-US" sz="2800">
                <a:latin typeface="MS PGothic" panose="020B0600070205080204" pitchFamily="34" charset="-128"/>
                <a:ea typeface="MS PGothic" panose="020B0600070205080204" pitchFamily="34" charset="-128"/>
              </a:rPr>
              <a:t>◎</a:t>
            </a:r>
            <a:r>
              <a:rPr lang="en-US" altLang="ja-JP" sz="2800" dirty="0">
                <a:latin typeface="MS PGothic" panose="020B0600070205080204" pitchFamily="34" charset="-128"/>
                <a:ea typeface="MS PGothic" panose="020B0600070205080204" pitchFamily="34" charset="-128"/>
              </a:rPr>
              <a:t> </a:t>
            </a:r>
            <a:r>
              <a:rPr lang="ja-JP" altLang="en-US" sz="2800">
                <a:latin typeface="MS PGothic" panose="020B0600070205080204" pitchFamily="34" charset="-128"/>
                <a:ea typeface="MS PGothic" panose="020B0600070205080204" pitchFamily="34" charset="-128"/>
              </a:rPr>
              <a:t>「障害児支援とは何か」という初歩的で基本的な内容を再確認することがねらいである。</a:t>
            </a:r>
            <a:r>
              <a:rPr kumimoji="1" lang="ja-JP" altLang="en-US" sz="2800">
                <a:latin typeface="MS PGothic" panose="020B0600070205080204" pitchFamily="34" charset="-128"/>
                <a:ea typeface="MS PGothic" panose="020B0600070205080204" pitchFamily="34" charset="-128"/>
              </a:rPr>
              <a:t>したがって、復習的な内容を多く含んでいる。</a:t>
            </a:r>
            <a:endParaRPr kumimoji="1" lang="en-US" altLang="ja-JP" sz="2800" dirty="0">
              <a:latin typeface="MS PGothic" panose="020B0600070205080204" pitchFamily="34" charset="-128"/>
              <a:ea typeface="MS PGothic" panose="020B0600070205080204" pitchFamily="34" charset="-128"/>
            </a:endParaRPr>
          </a:p>
          <a:p>
            <a:pPr marL="404813" indent="-404813">
              <a:buNone/>
            </a:pPr>
            <a:r>
              <a:rPr lang="ja-JP" altLang="en-US" sz="2800">
                <a:latin typeface="MS PGothic" panose="020B0600070205080204" pitchFamily="34" charset="-128"/>
                <a:ea typeface="MS PGothic" panose="020B0600070205080204" pitchFamily="34" charset="-128"/>
              </a:rPr>
              <a:t>◎</a:t>
            </a:r>
            <a:r>
              <a:rPr lang="en-US" altLang="ja-JP" sz="2800" dirty="0">
                <a:latin typeface="MS PGothic" panose="020B0600070205080204" pitchFamily="34" charset="-128"/>
                <a:ea typeface="MS PGothic" panose="020B0600070205080204" pitchFamily="34" charset="-128"/>
              </a:rPr>
              <a:t> </a:t>
            </a:r>
            <a:r>
              <a:rPr lang="ja-JP" altLang="en-US" sz="2800">
                <a:latin typeface="MS PGothic" panose="020B0600070205080204" pitchFamily="34" charset="-128"/>
                <a:ea typeface="MS PGothic" panose="020B0600070205080204" pitchFamily="34" charset="-128"/>
              </a:rPr>
              <a:t>相談支援専門員（障害児相談支援）と児童発達支援管理責任者が合同で学ぶ場であり、協働を念頭に、相互の共通点と相違点を理解し、以降の講義につなげる意図がある。</a:t>
            </a:r>
          </a:p>
          <a:p>
            <a:pPr marL="404813" indent="-404813">
              <a:buNone/>
            </a:pPr>
            <a:r>
              <a:rPr lang="ja-JP" altLang="en-US" sz="1200">
                <a:solidFill>
                  <a:srgbClr val="0432FF"/>
                </a:solidFill>
                <a:latin typeface="MS PGothic" panose="020B0600070205080204" pitchFamily="34" charset="-128"/>
                <a:ea typeface="MS PGothic" panose="020B0600070205080204" pitchFamily="34" charset="-128"/>
              </a:rPr>
              <a:t>　</a:t>
            </a:r>
            <a:endParaRPr lang="en-US" altLang="ja-JP" sz="1200" dirty="0">
              <a:solidFill>
                <a:srgbClr val="0432FF"/>
              </a:solidFill>
              <a:latin typeface="MS PGothic" panose="020B0600070205080204" pitchFamily="34" charset="-128"/>
              <a:ea typeface="MS PGothic" panose="020B0600070205080204" pitchFamily="34" charset="-128"/>
            </a:endParaRPr>
          </a:p>
          <a:p>
            <a:pPr marL="404813" indent="-404813">
              <a:buNone/>
            </a:pPr>
            <a:r>
              <a:rPr lang="en-US" altLang="ja-JP" sz="2400" dirty="0">
                <a:latin typeface="MS PGothic" panose="020B0600070205080204" pitchFamily="34" charset="-128"/>
                <a:ea typeface="MS PGothic" panose="020B0600070205080204" pitchFamily="34" charset="-128"/>
              </a:rPr>
              <a:t>【</a:t>
            </a:r>
            <a:r>
              <a:rPr lang="ja-JP" altLang="en-US" sz="2400">
                <a:latin typeface="MS PGothic" panose="020B0600070205080204" pitchFamily="34" charset="-128"/>
                <a:ea typeface="MS PGothic" panose="020B0600070205080204" pitchFamily="34" charset="-128"/>
              </a:rPr>
              <a:t>ポイント</a:t>
            </a:r>
            <a:r>
              <a:rPr lang="en-US" altLang="ja-JP" sz="2400" dirty="0">
                <a:latin typeface="MS PGothic" panose="020B0600070205080204" pitchFamily="34" charset="-128"/>
                <a:ea typeface="MS PGothic" panose="020B0600070205080204" pitchFamily="34" charset="-128"/>
              </a:rPr>
              <a:t>】</a:t>
            </a:r>
          </a:p>
          <a:p>
            <a:pPr marL="404813" indent="-404813">
              <a:buNone/>
            </a:pPr>
            <a:r>
              <a:rPr lang="ja-JP" altLang="en-US" sz="2400">
                <a:latin typeface="MS PGothic" panose="020B0600070205080204" pitchFamily="34" charset="-128"/>
                <a:ea typeface="MS PGothic" panose="020B0600070205080204" pitchFamily="34" charset="-128"/>
              </a:rPr>
              <a:t>　・</a:t>
            </a:r>
            <a:r>
              <a:rPr lang="ja-JP" altLang="en-US" sz="2400" u="sng">
                <a:latin typeface="MS PGothic" panose="020B0600070205080204" pitchFamily="34" charset="-128"/>
                <a:ea typeface="MS PGothic" panose="020B0600070205080204" pitchFamily="34" charset="-128"/>
              </a:rPr>
              <a:t>障害児</a:t>
            </a:r>
            <a:r>
              <a:rPr kumimoji="1" lang="ja-JP" altLang="en-US" sz="2400" u="sng">
                <a:latin typeface="MS PGothic" panose="020B0600070205080204" pitchFamily="34" charset="-128"/>
                <a:ea typeface="MS PGothic" panose="020B0600070205080204" pitchFamily="34" charset="-128"/>
              </a:rPr>
              <a:t>相談支援</a:t>
            </a:r>
            <a:r>
              <a:rPr kumimoji="1" lang="ja-JP" altLang="en-US" sz="2400">
                <a:latin typeface="MS PGothic" panose="020B0600070205080204" pitchFamily="34" charset="-128"/>
                <a:ea typeface="MS PGothic" panose="020B0600070205080204" pitchFamily="34" charset="-128"/>
              </a:rPr>
              <a:t>は、俯瞰的な立場から、横（現在）と縦（将来）のつながりを重視した「ソーシャルワーク」の視点であること。</a:t>
            </a:r>
            <a:endParaRPr kumimoji="1" lang="en-US" altLang="ja-JP" sz="2400" dirty="0">
              <a:latin typeface="MS PGothic" panose="020B0600070205080204" pitchFamily="34" charset="-128"/>
              <a:ea typeface="MS PGothic" panose="020B0600070205080204" pitchFamily="34" charset="-128"/>
            </a:endParaRPr>
          </a:p>
          <a:p>
            <a:pPr marL="404813" indent="-404813">
              <a:buNone/>
            </a:pPr>
            <a:r>
              <a:rPr lang="ja-JP" altLang="en-US" sz="2400">
                <a:latin typeface="MS PGothic" panose="020B0600070205080204" pitchFamily="34" charset="-128"/>
                <a:ea typeface="MS PGothic" panose="020B0600070205080204" pitchFamily="34" charset="-128"/>
              </a:rPr>
              <a:t>　　</a:t>
            </a:r>
            <a:r>
              <a:rPr kumimoji="1" lang="ja-JP" altLang="en-US" sz="2400" u="sng">
                <a:latin typeface="MS PGothic" panose="020B0600070205080204" pitchFamily="34" charset="-128"/>
                <a:ea typeface="MS PGothic" panose="020B0600070205080204" pitchFamily="34" charset="-128"/>
              </a:rPr>
              <a:t>障害児通所・入所支援</a:t>
            </a:r>
            <a:r>
              <a:rPr kumimoji="1" lang="ja-JP" altLang="en-US" sz="2400">
                <a:latin typeface="MS PGothic" panose="020B0600070205080204" pitchFamily="34" charset="-128"/>
                <a:ea typeface="MS PGothic" panose="020B0600070205080204" pitchFamily="34" charset="-128"/>
              </a:rPr>
              <a:t>は、子どもの</a:t>
            </a:r>
            <a:r>
              <a:rPr lang="ja-JP" altLang="en-US" sz="2400">
                <a:latin typeface="MS PGothic" panose="020B0600070205080204" pitchFamily="34" charset="-128"/>
                <a:ea typeface="MS PGothic" panose="020B0600070205080204" pitchFamily="34" charset="-128"/>
              </a:rPr>
              <a:t>現在と将来を意識した「質の高い　</a:t>
            </a:r>
            <a:r>
              <a:rPr kumimoji="1" lang="ja-JP" altLang="en-US" sz="2400">
                <a:latin typeface="MS PGothic" panose="020B0600070205080204" pitchFamily="34" charset="-128"/>
                <a:ea typeface="MS PGothic" panose="020B0600070205080204" pitchFamily="34" charset="-128"/>
              </a:rPr>
              <a:t>成長・発達の支援」の視点であること</a:t>
            </a:r>
            <a:r>
              <a:rPr lang="ja-JP" altLang="en-US" sz="2400">
                <a:latin typeface="MS PGothic" panose="020B0600070205080204" pitchFamily="34" charset="-128"/>
                <a:ea typeface="MS PGothic" panose="020B0600070205080204" pitchFamily="34" charset="-128"/>
              </a:rPr>
              <a:t>。</a:t>
            </a:r>
            <a:endParaRPr kumimoji="1" lang="en-US" altLang="ja-JP" sz="2400" dirty="0">
              <a:latin typeface="MS PGothic" panose="020B0600070205080204" pitchFamily="34" charset="-128"/>
              <a:ea typeface="MS PGothic" panose="020B0600070205080204" pitchFamily="34" charset="-128"/>
            </a:endParaRPr>
          </a:p>
          <a:p>
            <a:pPr marL="404813" indent="-404813">
              <a:buNone/>
            </a:pPr>
            <a:r>
              <a:rPr kumimoji="1" lang="ja-JP" altLang="en-US" sz="2400">
                <a:latin typeface="MS PGothic" panose="020B0600070205080204" pitchFamily="34" charset="-128"/>
                <a:ea typeface="MS PGothic" panose="020B0600070205080204" pitchFamily="34" charset="-128"/>
              </a:rPr>
              <a:t>　・</a:t>
            </a:r>
            <a:r>
              <a:rPr kumimoji="1" lang="ja-JP" altLang="en-US" sz="2400" u="sng">
                <a:latin typeface="MS PGothic" panose="020B0600070205080204" pitchFamily="34" charset="-128"/>
                <a:ea typeface="MS PGothic" panose="020B0600070205080204" pitchFamily="34" charset="-128"/>
              </a:rPr>
              <a:t>家族支援</a:t>
            </a:r>
            <a:r>
              <a:rPr kumimoji="1" lang="ja-JP" altLang="en-US" sz="2400">
                <a:latin typeface="MS PGothic" panose="020B0600070205080204" pitchFamily="34" charset="-128"/>
                <a:ea typeface="MS PGothic" panose="020B0600070205080204" pitchFamily="34" charset="-128"/>
              </a:rPr>
              <a:t>、</a:t>
            </a:r>
            <a:r>
              <a:rPr kumimoji="1" lang="ja-JP" altLang="en-US" sz="2400" u="sng">
                <a:latin typeface="MS PGothic" panose="020B0600070205080204" pitchFamily="34" charset="-128"/>
                <a:ea typeface="MS PGothic" panose="020B0600070205080204" pitchFamily="34" charset="-128"/>
              </a:rPr>
              <a:t>地域（連携）支援</a:t>
            </a:r>
            <a:r>
              <a:rPr kumimoji="1" lang="ja-JP" altLang="en-US" sz="2400">
                <a:latin typeface="MS PGothic" panose="020B0600070205080204" pitchFamily="34" charset="-128"/>
                <a:ea typeface="MS PGothic" panose="020B0600070205080204" pitchFamily="34" charset="-128"/>
              </a:rPr>
              <a:t>は、相談支援及び通所・入所支援に共通するが、時期や状況、支援のニーズ等により、関わりの比重は異なる。</a:t>
            </a:r>
            <a:endParaRPr kumimoji="1"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a:t>
            </a:fld>
            <a:endParaRPr lang="en-US" altLang="ja-JP" sz="2000" dirty="0">
              <a:solidFill>
                <a:srgbClr val="000000"/>
              </a:solidFill>
            </a:endParaRPr>
          </a:p>
        </p:txBody>
      </p:sp>
    </p:spTree>
    <p:extLst>
      <p:ext uri="{BB962C8B-B14F-4D97-AF65-F5344CB8AC3E}">
        <p14:creationId xmlns:p14="http://schemas.microsoft.com/office/powerpoint/2010/main" val="753559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8462" y="764704"/>
            <a:ext cx="9777537" cy="6046971"/>
          </a:xfrm>
        </p:spPr>
        <p:txBody>
          <a:bodyPr>
            <a:noAutofit/>
          </a:bodyPr>
          <a:lstStyle/>
          <a:p>
            <a:pPr marL="511175" indent="-511175">
              <a:spcBef>
                <a:spcPts val="1200"/>
              </a:spcBef>
              <a:buNone/>
            </a:pPr>
            <a:r>
              <a:rPr lang="en-US" altLang="ja-JP" sz="3000" dirty="0"/>
              <a:t>① </a:t>
            </a:r>
            <a:r>
              <a:rPr lang="ja-JP" altLang="en-US" sz="3000"/>
              <a:t>障害児の増加に伴い、利用ニーズも増加している</a:t>
            </a:r>
            <a:endParaRPr lang="en-US" altLang="ja-JP" sz="3000" dirty="0"/>
          </a:p>
          <a:p>
            <a:pPr marL="511175" indent="-20638">
              <a:spcBef>
                <a:spcPts val="0"/>
              </a:spcBef>
              <a:buNone/>
            </a:pPr>
            <a:r>
              <a:rPr lang="ja-JP" altLang="en-US" sz="3000"/>
              <a:t>虐待や引きこもり等の支援ニーズも複雑化している</a:t>
            </a:r>
            <a:endParaRPr lang="en-US" altLang="ja-JP" sz="3000" dirty="0"/>
          </a:p>
          <a:p>
            <a:pPr marL="511175" indent="-511175">
              <a:spcBef>
                <a:spcPts val="1100"/>
              </a:spcBef>
              <a:buNone/>
            </a:pPr>
            <a:r>
              <a:rPr lang="ja-JP" altLang="en-US" sz="3000"/>
              <a:t>②</a:t>
            </a:r>
            <a:r>
              <a:rPr lang="en-US" altLang="ja-JP" sz="3000" dirty="0"/>
              <a:t> </a:t>
            </a:r>
            <a:r>
              <a:rPr lang="ja-JP" altLang="en-US" sz="3000"/>
              <a:t>障害児支援は、</a:t>
            </a:r>
            <a:r>
              <a:rPr lang="en-US" altLang="ja-JP" sz="3000" dirty="0"/>
              <a:t>H24</a:t>
            </a:r>
            <a:r>
              <a:rPr lang="ja-JP" altLang="en-US" sz="3000"/>
              <a:t>の改正児童福祉法施行で現行制度に大改革された。その後、情勢の変化や新たな課題に　合わせて検討会等が開催され修正等が行われている</a:t>
            </a:r>
            <a:endParaRPr lang="en-US" altLang="ja-JP" sz="3000" dirty="0"/>
          </a:p>
          <a:p>
            <a:pPr marL="511175" indent="-511175">
              <a:spcBef>
                <a:spcPts val="1100"/>
              </a:spcBef>
              <a:buNone/>
            </a:pPr>
            <a:r>
              <a:rPr lang="ja-JP" altLang="en-US" sz="3000"/>
              <a:t>③</a:t>
            </a:r>
            <a:r>
              <a:rPr lang="en-US" altLang="ja-JP" sz="3000" dirty="0"/>
              <a:t> </a:t>
            </a:r>
            <a:r>
              <a:rPr lang="ja-JP" altLang="en-US" sz="3000"/>
              <a:t>検討会報告書には</a:t>
            </a:r>
            <a:r>
              <a:rPr lang="en-US" altLang="ja-JP" sz="3000" dirty="0"/>
              <a:t>､</a:t>
            </a:r>
            <a:r>
              <a:rPr lang="ja-JP" altLang="en-US" sz="3000"/>
              <a:t>障害児支援の基本姿勢が記述され</a:t>
            </a:r>
            <a:r>
              <a:rPr lang="en-US" altLang="ja-JP" sz="3000" dirty="0"/>
              <a:t>､</a:t>
            </a:r>
            <a:r>
              <a:rPr lang="ja-JP" altLang="en-US" sz="3000"/>
              <a:t>また、障害者施策に加え一般子ども施策の動向に沿って障害児支援は権利擁護の事業として位置づけられた</a:t>
            </a:r>
            <a:endParaRPr lang="en-US" altLang="ja-JP" sz="3000" dirty="0"/>
          </a:p>
          <a:p>
            <a:pPr marL="511175" indent="-511175">
              <a:spcBef>
                <a:spcPts val="1100"/>
              </a:spcBef>
              <a:buNone/>
            </a:pPr>
            <a:r>
              <a:rPr lang="ja-JP" altLang="en-US" sz="3000"/>
              <a:t>④</a:t>
            </a:r>
            <a:r>
              <a:rPr lang="en-US" altLang="ja-JP" sz="3000" dirty="0"/>
              <a:t> </a:t>
            </a:r>
            <a:r>
              <a:rPr lang="ja-JP" altLang="en-US" sz="3000"/>
              <a:t>障害児支援は、</a:t>
            </a:r>
            <a:r>
              <a:rPr lang="en-US" altLang="ja-JP" sz="3000" dirty="0"/>
              <a:t>H24</a:t>
            </a:r>
            <a:r>
              <a:rPr lang="ja-JP" altLang="en-US" sz="3000"/>
              <a:t>改正当初は量的整備から始まり、　現在は質的整備に大転換されている</a:t>
            </a:r>
            <a:endParaRPr lang="en-US" altLang="ja-JP" sz="3000" dirty="0"/>
          </a:p>
          <a:p>
            <a:pPr marL="511175" indent="-511175">
              <a:spcBef>
                <a:spcPts val="1100"/>
              </a:spcBef>
              <a:buNone/>
            </a:pPr>
            <a:r>
              <a:rPr lang="en-US" altLang="ja-JP" sz="3000" dirty="0"/>
              <a:t>⑤ </a:t>
            </a:r>
            <a:r>
              <a:rPr lang="ja-JP" altLang="en-US" sz="3000"/>
              <a:t>入所支援は、家族・地域・者施策への移行が課題であり</a:t>
            </a:r>
            <a:r>
              <a:rPr lang="en-US" altLang="ja-JP" sz="3000" dirty="0"/>
              <a:t>､</a:t>
            </a:r>
            <a:r>
              <a:rPr lang="ja-JP" altLang="en-US" sz="3000"/>
              <a:t>相談支援への期待も高い</a:t>
            </a:r>
            <a:r>
              <a:rPr lang="ja-JP" altLang="en-US" sz="2400"/>
              <a:t>（児入所の責任は都道府県等）</a:t>
            </a:r>
            <a:endParaRPr lang="ja-JP" altLang="en-US" sz="3000"/>
          </a:p>
        </p:txBody>
      </p:sp>
      <p:sp>
        <p:nvSpPr>
          <p:cNvPr id="5" name="スライド番号プレースホルダー 9">
            <a:extLst>
              <a:ext uri="{FF2B5EF4-FFF2-40B4-BE49-F238E27FC236}">
                <a16:creationId xmlns:a16="http://schemas.microsoft.com/office/drawing/2014/main" id="{405E1B8A-4345-D0D8-D8C5-6BBC96E41FF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19</a:t>
            </a:fld>
            <a:endParaRPr lang="en-US" altLang="ja-JP" sz="2000" dirty="0">
              <a:solidFill>
                <a:srgbClr val="000000"/>
              </a:solidFill>
            </a:endParaRPr>
          </a:p>
        </p:txBody>
      </p:sp>
      <p:sp>
        <p:nvSpPr>
          <p:cNvPr id="7" name="タイトル 1">
            <a:extLst>
              <a:ext uri="{FF2B5EF4-FFF2-40B4-BE49-F238E27FC236}">
                <a16:creationId xmlns:a16="http://schemas.microsoft.com/office/drawing/2014/main" id="{3F795191-8EC3-FEED-FBC4-2D9CCA7943F8}"/>
              </a:ext>
            </a:extLst>
          </p:cNvPr>
          <p:cNvSpPr>
            <a:spLocks noGrp="1"/>
          </p:cNvSpPr>
          <p:nvPr>
            <p:ph type="title"/>
          </p:nvPr>
        </p:nvSpPr>
        <p:spPr>
          <a:xfrm>
            <a:off x="681036" y="43218"/>
            <a:ext cx="8543925" cy="721486"/>
          </a:xfrm>
        </p:spPr>
        <p:txBody>
          <a:bodyPr>
            <a:noAutofit/>
          </a:bodyPr>
          <a:lstStyle/>
          <a:p>
            <a:pPr algn="ctr"/>
            <a:r>
              <a:rPr lang="ja-JP" altLang="en-US" sz="4800" u="sng"/>
              <a:t>ポイント</a:t>
            </a:r>
            <a:endParaRPr lang="ja-JP" altLang="en-US" sz="4800" u="sng" dirty="0"/>
          </a:p>
        </p:txBody>
      </p:sp>
    </p:spTree>
    <p:extLst>
      <p:ext uri="{BB962C8B-B14F-4D97-AF65-F5344CB8AC3E}">
        <p14:creationId xmlns:p14="http://schemas.microsoft.com/office/powerpoint/2010/main" val="199977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A8A3C22-F0A7-C0EE-2DF1-8D6FECD5D9C4}"/>
              </a:ext>
            </a:extLst>
          </p:cNvPr>
          <p:cNvSpPr txBox="1"/>
          <p:nvPr/>
        </p:nvSpPr>
        <p:spPr>
          <a:xfrm>
            <a:off x="918883" y="74128"/>
            <a:ext cx="8068234" cy="707886"/>
          </a:xfrm>
          <a:prstGeom prst="rect">
            <a:avLst/>
          </a:prstGeom>
          <a:noFill/>
        </p:spPr>
        <p:txBody>
          <a:bodyPr wrap="none" rtlCol="0">
            <a:spAutoFit/>
          </a:bodyPr>
          <a:lstStyle/>
          <a:p>
            <a:r>
              <a:rPr kumimoji="1" lang="ja-JP" altLang="en-US" sz="4000" u="sng"/>
              <a:t>（１）障害のある子ども</a:t>
            </a:r>
            <a:r>
              <a:rPr lang="ja-JP" altLang="en-US" sz="4000" u="sng"/>
              <a:t>を取り巻く</a:t>
            </a:r>
            <a:r>
              <a:rPr kumimoji="1" lang="ja-JP" altLang="en-US" sz="4000" u="sng"/>
              <a:t>状況</a:t>
            </a:r>
          </a:p>
        </p:txBody>
      </p:sp>
      <p:sp>
        <p:nvSpPr>
          <p:cNvPr id="2" name="テキスト ボックス 1">
            <a:extLst>
              <a:ext uri="{FF2B5EF4-FFF2-40B4-BE49-F238E27FC236}">
                <a16:creationId xmlns:a16="http://schemas.microsoft.com/office/drawing/2014/main" id="{16DDF738-2338-FDE9-CC94-32816BBE1AA5}"/>
              </a:ext>
            </a:extLst>
          </p:cNvPr>
          <p:cNvSpPr txBox="1"/>
          <p:nvPr/>
        </p:nvSpPr>
        <p:spPr>
          <a:xfrm>
            <a:off x="236476" y="835753"/>
            <a:ext cx="9433048" cy="6001643"/>
          </a:xfrm>
          <a:prstGeom prst="rect">
            <a:avLst/>
          </a:prstGeom>
          <a:noFill/>
        </p:spPr>
        <p:txBody>
          <a:bodyPr wrap="square" rtlCol="0">
            <a:spAutoFit/>
          </a:bodyPr>
          <a:lstStyle/>
          <a:p>
            <a:r>
              <a:rPr lang="ja-JP" altLang="en-US" sz="2800" u="sng"/>
              <a:t>◎</a:t>
            </a:r>
            <a:r>
              <a:rPr kumimoji="1" lang="ja-JP" altLang="en-US" sz="2800" u="sng"/>
              <a:t>少子高齢化の進行の一方で、障害児の増加</a:t>
            </a:r>
            <a:endParaRPr kumimoji="1" lang="en-US" altLang="ja-JP" sz="2800" u="sng" dirty="0"/>
          </a:p>
          <a:p>
            <a:r>
              <a:rPr lang="ja-JP" altLang="en-US" sz="2400"/>
              <a:t>　　・障害者の実態調査における障害児の増加とその特徴</a:t>
            </a:r>
            <a:endParaRPr lang="en-US" altLang="ja-JP" sz="2400" dirty="0"/>
          </a:p>
          <a:p>
            <a:r>
              <a:rPr lang="ja-JP" altLang="en-US" sz="2400"/>
              <a:t>　　・教育分野における特別支援教育対象児の増加</a:t>
            </a:r>
            <a:endParaRPr lang="en-US" altLang="ja-JP" sz="2400" dirty="0"/>
          </a:p>
          <a:p>
            <a:r>
              <a:rPr lang="ja-JP" altLang="en-US" sz="2400"/>
              <a:t>　　・医療的ケア児の増加</a:t>
            </a:r>
            <a:endParaRPr lang="en-US" altLang="ja-JP" sz="2400" dirty="0"/>
          </a:p>
          <a:p>
            <a:r>
              <a:rPr lang="ja-JP" altLang="en-US" sz="2800" u="sng"/>
              <a:t>◎子ども子育て支援施策の中における障害児の増加</a:t>
            </a:r>
            <a:endParaRPr lang="en-US" altLang="ja-JP" sz="2800" u="sng" dirty="0"/>
          </a:p>
          <a:p>
            <a:r>
              <a:rPr lang="ja-JP" altLang="en-US" sz="2400"/>
              <a:t>　　・障害児保育対象児の増加</a:t>
            </a:r>
            <a:endParaRPr lang="en-US" altLang="ja-JP" sz="2400" dirty="0"/>
          </a:p>
          <a:p>
            <a:r>
              <a:rPr lang="ja-JP" altLang="en-US" sz="2400"/>
              <a:t>　　・放課後児童クラブにおける障害児の増加</a:t>
            </a:r>
            <a:endParaRPr lang="en-US" altLang="ja-JP" sz="2400" dirty="0"/>
          </a:p>
          <a:p>
            <a:r>
              <a:rPr lang="ja-JP" altLang="en-US" sz="2800" u="sng"/>
              <a:t>◎待機問題と基盤整備</a:t>
            </a:r>
            <a:r>
              <a:rPr lang="ja-JP" altLang="en-US" sz="2800"/>
              <a:t>（保育所、放課後学童クラブ等）</a:t>
            </a:r>
            <a:endParaRPr lang="en-US" altLang="ja-JP" sz="2800" dirty="0"/>
          </a:p>
          <a:p>
            <a:r>
              <a:rPr lang="ja-JP" altLang="en-US" sz="2800" u="sng"/>
              <a:t>◎障害児支援の利用児の増加と基盤整備、支援の質の課題</a:t>
            </a:r>
            <a:endParaRPr lang="en-US" altLang="ja-JP" sz="2800" u="sng" dirty="0"/>
          </a:p>
          <a:p>
            <a:r>
              <a:rPr lang="ja-JP" altLang="en-US" sz="2800" u="sng"/>
              <a:t>◎子ども虐待の増加（障害児虐待との関連）</a:t>
            </a:r>
            <a:endParaRPr lang="en-US" altLang="ja-JP" sz="2800" u="sng" dirty="0"/>
          </a:p>
          <a:p>
            <a:r>
              <a:rPr lang="ja-JP" altLang="en-US" sz="2400"/>
              <a:t>　　・子ども虐待対応件数の増加</a:t>
            </a:r>
            <a:endParaRPr lang="en-US" altLang="ja-JP" sz="2400" dirty="0"/>
          </a:p>
          <a:p>
            <a:r>
              <a:rPr lang="ja-JP" altLang="en-US" sz="2400"/>
              <a:t>　　・入所施設における虐待児の増加</a:t>
            </a:r>
            <a:endParaRPr lang="en-US" altLang="ja-JP" sz="2400" dirty="0"/>
          </a:p>
          <a:p>
            <a:r>
              <a:rPr lang="ja-JP" altLang="en-US" sz="2400"/>
              <a:t>　　・施設内虐待の増加</a:t>
            </a:r>
            <a:endParaRPr lang="en-US" altLang="ja-JP" sz="2400" dirty="0"/>
          </a:p>
          <a:p>
            <a:r>
              <a:rPr lang="ja-JP" altLang="en-US" sz="2800" u="sng"/>
              <a:t>◎思春期の課題</a:t>
            </a:r>
            <a:endParaRPr lang="en-US" altLang="ja-JP" sz="2800" u="sng" dirty="0"/>
          </a:p>
          <a:p>
            <a:r>
              <a:rPr kumimoji="1" lang="ja-JP" altLang="en-US" sz="2400"/>
              <a:t>　　・いじめ、不登校・引きこもり、性行動、消費者被害等の問題</a:t>
            </a:r>
          </a:p>
        </p:txBody>
      </p:sp>
      <p:sp>
        <p:nvSpPr>
          <p:cNvPr id="3" name="スライド番号プレースホルダー 9">
            <a:extLst>
              <a:ext uri="{FF2B5EF4-FFF2-40B4-BE49-F238E27FC236}">
                <a16:creationId xmlns:a16="http://schemas.microsoft.com/office/drawing/2014/main" id="{DE1D9878-8F37-6599-10A5-F9EC8DA40BE0}"/>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20</a:t>
            </a:fld>
            <a:endParaRPr lang="en-US" altLang="ja-JP" sz="2000" dirty="0">
              <a:solidFill>
                <a:srgbClr val="000000"/>
              </a:solidFill>
            </a:endParaRPr>
          </a:p>
        </p:txBody>
      </p:sp>
    </p:spTree>
    <p:extLst>
      <p:ext uri="{BB962C8B-B14F-4D97-AF65-F5344CB8AC3E}">
        <p14:creationId xmlns:p14="http://schemas.microsoft.com/office/powerpoint/2010/main" val="1770614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グループ化 36">
            <a:extLst>
              <a:ext uri="{FF2B5EF4-FFF2-40B4-BE49-F238E27FC236}">
                <a16:creationId xmlns:a16="http://schemas.microsoft.com/office/drawing/2014/main" id="{F763C37A-E488-AAE5-2D09-6C1A52A86C29}"/>
              </a:ext>
            </a:extLst>
          </p:cNvPr>
          <p:cNvGrpSpPr/>
          <p:nvPr/>
        </p:nvGrpSpPr>
        <p:grpSpPr>
          <a:xfrm>
            <a:off x="2485006" y="5190103"/>
            <a:ext cx="468052" cy="1337866"/>
            <a:chOff x="1951898" y="5608167"/>
            <a:chExt cx="432048" cy="629102"/>
          </a:xfrm>
        </p:grpSpPr>
        <p:sp>
          <p:nvSpPr>
            <p:cNvPr id="78" name="下矢印 77">
              <a:extLst>
                <a:ext uri="{FF2B5EF4-FFF2-40B4-BE49-F238E27FC236}">
                  <a16:creationId xmlns:a16="http://schemas.microsoft.com/office/drawing/2014/main" id="{9011D092-F90B-FF04-E127-DF8FB42DCFDE}"/>
                </a:ext>
              </a:extLst>
            </p:cNvPr>
            <p:cNvSpPr/>
            <p:nvPr/>
          </p:nvSpPr>
          <p:spPr>
            <a:xfrm>
              <a:off x="1951898" y="6034753"/>
              <a:ext cx="432048" cy="202516"/>
            </a:xfrm>
            <a:prstGeom prst="downArrow">
              <a:avLst>
                <a:gd name="adj1" fmla="val 50000"/>
                <a:gd name="adj2" fmla="val 2344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79" name="正方形/長方形 78">
              <a:extLst>
                <a:ext uri="{FF2B5EF4-FFF2-40B4-BE49-F238E27FC236}">
                  <a16:creationId xmlns:a16="http://schemas.microsoft.com/office/drawing/2014/main" id="{4B6CEEC6-FDAD-1992-24D9-52A1338193D9}"/>
                </a:ext>
              </a:extLst>
            </p:cNvPr>
            <p:cNvSpPr/>
            <p:nvPr/>
          </p:nvSpPr>
          <p:spPr>
            <a:xfrm>
              <a:off x="2063599" y="5608167"/>
              <a:ext cx="216024" cy="14539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80" name="正方形/長方形 79">
              <a:extLst>
                <a:ext uri="{FF2B5EF4-FFF2-40B4-BE49-F238E27FC236}">
                  <a16:creationId xmlns:a16="http://schemas.microsoft.com/office/drawing/2014/main" id="{B00B507E-FD00-15D3-A8B2-BB2D6CCCDD5D}"/>
                </a:ext>
              </a:extLst>
            </p:cNvPr>
            <p:cNvSpPr/>
            <p:nvPr/>
          </p:nvSpPr>
          <p:spPr>
            <a:xfrm>
              <a:off x="2059910" y="5781938"/>
              <a:ext cx="207170" cy="19240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grpSp>
      <p:grpSp>
        <p:nvGrpSpPr>
          <p:cNvPr id="68" name="グループ化 67">
            <a:extLst>
              <a:ext uri="{FF2B5EF4-FFF2-40B4-BE49-F238E27FC236}">
                <a16:creationId xmlns:a16="http://schemas.microsoft.com/office/drawing/2014/main" id="{8C6A2FC5-07A8-108C-F0D4-54F9251707CB}"/>
              </a:ext>
            </a:extLst>
          </p:cNvPr>
          <p:cNvGrpSpPr/>
          <p:nvPr/>
        </p:nvGrpSpPr>
        <p:grpSpPr>
          <a:xfrm>
            <a:off x="1582236" y="4745566"/>
            <a:ext cx="468052" cy="1782403"/>
            <a:chOff x="1211253" y="5668712"/>
            <a:chExt cx="468052" cy="961630"/>
          </a:xfrm>
        </p:grpSpPr>
        <p:sp>
          <p:nvSpPr>
            <p:cNvPr id="82" name="下矢印 81">
              <a:extLst>
                <a:ext uri="{FF2B5EF4-FFF2-40B4-BE49-F238E27FC236}">
                  <a16:creationId xmlns:a16="http://schemas.microsoft.com/office/drawing/2014/main" id="{94D48764-6703-AD89-7C19-5847AE5B96B2}"/>
                </a:ext>
              </a:extLst>
            </p:cNvPr>
            <p:cNvSpPr/>
            <p:nvPr/>
          </p:nvSpPr>
          <p:spPr>
            <a:xfrm>
              <a:off x="1211253" y="6389522"/>
              <a:ext cx="468052" cy="240820"/>
            </a:xfrm>
            <a:prstGeom prst="downArrow">
              <a:avLst>
                <a:gd name="adj1" fmla="val 50000"/>
                <a:gd name="adj2" fmla="val 246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86" name="正方形/長方形 85">
              <a:extLst>
                <a:ext uri="{FF2B5EF4-FFF2-40B4-BE49-F238E27FC236}">
                  <a16:creationId xmlns:a16="http://schemas.microsoft.com/office/drawing/2014/main" id="{1A7B87BF-E5B6-F89B-FA0D-4B6FCACA77A3}"/>
                </a:ext>
              </a:extLst>
            </p:cNvPr>
            <p:cNvSpPr/>
            <p:nvPr/>
          </p:nvSpPr>
          <p:spPr>
            <a:xfrm>
              <a:off x="1326666" y="5668712"/>
              <a:ext cx="234026" cy="17125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88" name="正方形/長方形 87">
              <a:extLst>
                <a:ext uri="{FF2B5EF4-FFF2-40B4-BE49-F238E27FC236}">
                  <a16:creationId xmlns:a16="http://schemas.microsoft.com/office/drawing/2014/main" id="{659963A8-B6CF-EC4C-0CAB-E8671163251F}"/>
                </a:ext>
              </a:extLst>
            </p:cNvPr>
            <p:cNvSpPr/>
            <p:nvPr/>
          </p:nvSpPr>
          <p:spPr>
            <a:xfrm>
              <a:off x="1332262" y="5943006"/>
              <a:ext cx="224434" cy="1323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89" name="正方形/長方形 88">
              <a:extLst>
                <a:ext uri="{FF2B5EF4-FFF2-40B4-BE49-F238E27FC236}">
                  <a16:creationId xmlns:a16="http://schemas.microsoft.com/office/drawing/2014/main" id="{39F5ECC2-80B7-FCC8-F4EC-57CC7EA4C464}"/>
                </a:ext>
              </a:extLst>
            </p:cNvPr>
            <p:cNvSpPr/>
            <p:nvPr/>
          </p:nvSpPr>
          <p:spPr>
            <a:xfrm>
              <a:off x="1328266" y="6112627"/>
              <a:ext cx="224434" cy="20506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grpSp>
      <p:sp>
        <p:nvSpPr>
          <p:cNvPr id="74" name="正方形/長方形 73">
            <a:extLst>
              <a:ext uri="{FF2B5EF4-FFF2-40B4-BE49-F238E27FC236}">
                <a16:creationId xmlns:a16="http://schemas.microsoft.com/office/drawing/2014/main" id="{6C43E975-C125-FEEC-16FB-687815FD6A00}"/>
              </a:ext>
            </a:extLst>
          </p:cNvPr>
          <p:cNvSpPr/>
          <p:nvPr/>
        </p:nvSpPr>
        <p:spPr bwMode="auto">
          <a:xfrm>
            <a:off x="4769188" y="497887"/>
            <a:ext cx="2309249" cy="367268"/>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33" name="下矢印 32">
            <a:extLst>
              <a:ext uri="{FF2B5EF4-FFF2-40B4-BE49-F238E27FC236}">
                <a16:creationId xmlns:a16="http://schemas.microsoft.com/office/drawing/2014/main" id="{DD6C580D-B3F9-2710-F01D-D30865F1742B}"/>
              </a:ext>
            </a:extLst>
          </p:cNvPr>
          <p:cNvSpPr/>
          <p:nvPr/>
        </p:nvSpPr>
        <p:spPr>
          <a:xfrm>
            <a:off x="4294105" y="4765493"/>
            <a:ext cx="468052" cy="560912"/>
          </a:xfrm>
          <a:prstGeom prst="downArrow">
            <a:avLst>
              <a:gd name="adj1" fmla="val 50000"/>
              <a:gd name="adj2" fmla="val 20808"/>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85" name="正方形/長方形 84">
            <a:extLst>
              <a:ext uri="{FF2B5EF4-FFF2-40B4-BE49-F238E27FC236}">
                <a16:creationId xmlns:a16="http://schemas.microsoft.com/office/drawing/2014/main" id="{3AF2BD00-DA4D-25BA-CB85-A3D5DBA88A50}"/>
              </a:ext>
            </a:extLst>
          </p:cNvPr>
          <p:cNvSpPr/>
          <p:nvPr/>
        </p:nvSpPr>
        <p:spPr bwMode="auto">
          <a:xfrm>
            <a:off x="2584107" y="3722917"/>
            <a:ext cx="2684615" cy="270624"/>
          </a:xfrm>
          <a:prstGeom prst="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84" name="正方形/長方形 83">
            <a:extLst>
              <a:ext uri="{FF2B5EF4-FFF2-40B4-BE49-F238E27FC236}">
                <a16:creationId xmlns:a16="http://schemas.microsoft.com/office/drawing/2014/main" id="{16611A00-562C-0006-B469-23A97AE2FD77}"/>
              </a:ext>
            </a:extLst>
          </p:cNvPr>
          <p:cNvSpPr/>
          <p:nvPr/>
        </p:nvSpPr>
        <p:spPr bwMode="auto">
          <a:xfrm>
            <a:off x="4151722" y="3421255"/>
            <a:ext cx="1837250" cy="252542"/>
          </a:xfrm>
          <a:prstGeom prst="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53" name="正方形/長方形 52">
            <a:extLst>
              <a:ext uri="{FF2B5EF4-FFF2-40B4-BE49-F238E27FC236}">
                <a16:creationId xmlns:a16="http://schemas.microsoft.com/office/drawing/2014/main" id="{F72F18C1-4A87-4730-6DFA-C69911766497}"/>
              </a:ext>
            </a:extLst>
          </p:cNvPr>
          <p:cNvSpPr/>
          <p:nvPr/>
        </p:nvSpPr>
        <p:spPr bwMode="auto">
          <a:xfrm>
            <a:off x="1289000" y="6531609"/>
            <a:ext cx="2687363" cy="32639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42" name="角丸四角形 41">
            <a:extLst>
              <a:ext uri="{FF2B5EF4-FFF2-40B4-BE49-F238E27FC236}">
                <a16:creationId xmlns:a16="http://schemas.microsoft.com/office/drawing/2014/main" id="{5B59C56E-EAEF-6D47-6D24-568D13C8EE02}"/>
              </a:ext>
            </a:extLst>
          </p:cNvPr>
          <p:cNvSpPr/>
          <p:nvPr/>
        </p:nvSpPr>
        <p:spPr bwMode="auto">
          <a:xfrm>
            <a:off x="1214490" y="4501887"/>
            <a:ext cx="4989412" cy="293008"/>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61" name="正方形/長方形 60">
            <a:extLst>
              <a:ext uri="{FF2B5EF4-FFF2-40B4-BE49-F238E27FC236}">
                <a16:creationId xmlns:a16="http://schemas.microsoft.com/office/drawing/2014/main" id="{A8458976-8DE5-6D42-9636-6F3AE09EF3AE}"/>
              </a:ext>
            </a:extLst>
          </p:cNvPr>
          <p:cNvSpPr/>
          <p:nvPr/>
        </p:nvSpPr>
        <p:spPr bwMode="auto">
          <a:xfrm>
            <a:off x="1213753" y="4110192"/>
            <a:ext cx="2745655" cy="34862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50" name="角丸四角形 49"/>
          <p:cNvSpPr/>
          <p:nvPr/>
        </p:nvSpPr>
        <p:spPr bwMode="auto">
          <a:xfrm>
            <a:off x="1302833" y="3027902"/>
            <a:ext cx="8127022" cy="301214"/>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15" name="角丸四角形 14"/>
          <p:cNvSpPr/>
          <p:nvPr/>
        </p:nvSpPr>
        <p:spPr bwMode="auto">
          <a:xfrm>
            <a:off x="1262326" y="923170"/>
            <a:ext cx="5990677" cy="304880"/>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6" name="正方形/長方形 5"/>
          <p:cNvSpPr/>
          <p:nvPr/>
        </p:nvSpPr>
        <p:spPr bwMode="auto">
          <a:xfrm>
            <a:off x="1352048" y="2064648"/>
            <a:ext cx="2694185" cy="33609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2" name="タイトル 1"/>
          <p:cNvSpPr>
            <a:spLocks noGrp="1"/>
          </p:cNvSpPr>
          <p:nvPr>
            <p:ph type="title"/>
          </p:nvPr>
        </p:nvSpPr>
        <p:spPr>
          <a:xfrm>
            <a:off x="1308858" y="857051"/>
            <a:ext cx="6051451" cy="411511"/>
          </a:xfrm>
          <a:noFill/>
          <a:ln>
            <a:noFill/>
          </a:ln>
        </p:spPr>
        <p:txBody>
          <a:bodyPr anchor="t" anchorCtr="0">
            <a:noAutofit/>
          </a:bodyPr>
          <a:lstStyle/>
          <a:p>
            <a:pPr algn="l"/>
            <a:r>
              <a:rPr lang="en-US" altLang="ja-JP" sz="2200" i="1" dirty="0"/>
              <a:t>① </a:t>
            </a:r>
            <a:r>
              <a:rPr lang="ja-JP" altLang="en-US" sz="2200" i="1"/>
              <a:t>障害児</a:t>
            </a:r>
            <a:r>
              <a:rPr lang="ja-JP" altLang="en-US" sz="2200" i="1" dirty="0"/>
              <a:t>支援の見直しに関する検討会報告書</a:t>
            </a:r>
            <a:endParaRPr kumimoji="1" lang="ja-JP" altLang="en-US" sz="2200" i="1" dirty="0"/>
          </a:p>
        </p:txBody>
      </p:sp>
      <p:sp>
        <p:nvSpPr>
          <p:cNvPr id="8" name="タイトル 1"/>
          <p:cNvSpPr txBox="1">
            <a:spLocks/>
          </p:cNvSpPr>
          <p:nvPr/>
        </p:nvSpPr>
        <p:spPr>
          <a:xfrm>
            <a:off x="-27205" y="857051"/>
            <a:ext cx="1326146" cy="504056"/>
          </a:xfrm>
          <a:prstGeom prst="rect">
            <a:avLst/>
          </a:prstGeom>
          <a:ln>
            <a:noFill/>
          </a:ln>
        </p:spPr>
        <p:txBody>
          <a:bodyPr vert="horz" lIns="91440" tIns="45720" rIns="91440" bIns="45720" rtlCol="0" anchor="t" anchorCtr="0">
            <a:noAutofit/>
          </a:bodyPr>
          <a:lstStyle/>
          <a:p>
            <a:pPr>
              <a:defRPr/>
            </a:pPr>
            <a:r>
              <a:rPr lang="en-US" altLang="ja-JP" sz="2500" dirty="0">
                <a:solidFill>
                  <a:prstClr val="black"/>
                </a:solidFill>
              </a:rPr>
              <a:t>H20.7</a:t>
            </a:r>
            <a:endParaRPr lang="ja-JP" altLang="en-US" sz="2500" dirty="0">
              <a:solidFill>
                <a:prstClr val="black"/>
              </a:solidFill>
            </a:endParaRPr>
          </a:p>
        </p:txBody>
      </p:sp>
      <p:sp>
        <p:nvSpPr>
          <p:cNvPr id="11" name="下矢印 10"/>
          <p:cNvSpPr/>
          <p:nvPr/>
        </p:nvSpPr>
        <p:spPr>
          <a:xfrm>
            <a:off x="1975183" y="1257006"/>
            <a:ext cx="468052" cy="755833"/>
          </a:xfrm>
          <a:prstGeom prst="downArrow">
            <a:avLst>
              <a:gd name="adj1" fmla="val 50000"/>
              <a:gd name="adj2" fmla="val 31613"/>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13" name="タイトル 1"/>
          <p:cNvSpPr txBox="1">
            <a:spLocks/>
          </p:cNvSpPr>
          <p:nvPr/>
        </p:nvSpPr>
        <p:spPr>
          <a:xfrm>
            <a:off x="12846" y="-58176"/>
            <a:ext cx="9308801" cy="504056"/>
          </a:xfrm>
          <a:prstGeom prst="rect">
            <a:avLst/>
          </a:prstGeom>
          <a:ln>
            <a:noFill/>
          </a:ln>
        </p:spPr>
        <p:txBody>
          <a:bodyPr vert="horz" lIns="91440" tIns="45720" rIns="91440" bIns="45720" rtlCol="0" anchor="t" anchorCtr="0">
            <a:noAutofit/>
          </a:bodyPr>
          <a:lstStyle/>
          <a:p>
            <a:pPr algn="ctr">
              <a:defRPr/>
            </a:pPr>
            <a:r>
              <a:rPr lang="ja-JP" altLang="en-US" sz="3200" u="sng">
                <a:solidFill>
                  <a:prstClr val="black"/>
                </a:solidFill>
              </a:rPr>
              <a:t>（２）</a:t>
            </a:r>
            <a:r>
              <a:rPr lang="en-US" altLang="ja-JP" sz="3200" u="sng" dirty="0">
                <a:solidFill>
                  <a:prstClr val="black"/>
                </a:solidFill>
              </a:rPr>
              <a:t> </a:t>
            </a:r>
            <a:r>
              <a:rPr lang="ja-JP" altLang="en-US" sz="3200" u="sng">
                <a:solidFill>
                  <a:prstClr val="black"/>
                </a:solidFill>
              </a:rPr>
              <a:t>障害児支援に係る法令改正等の変遷</a:t>
            </a:r>
            <a:endParaRPr lang="ja-JP" altLang="en-US" sz="3200" u="sng" dirty="0">
              <a:solidFill>
                <a:prstClr val="black"/>
              </a:solidFill>
            </a:endParaRPr>
          </a:p>
        </p:txBody>
      </p:sp>
      <p:grpSp>
        <p:nvGrpSpPr>
          <p:cNvPr id="10" name="グループ化 9">
            <a:extLst>
              <a:ext uri="{FF2B5EF4-FFF2-40B4-BE49-F238E27FC236}">
                <a16:creationId xmlns:a16="http://schemas.microsoft.com/office/drawing/2014/main" id="{A734D49B-A9EC-E84F-1E85-9E5C0D6AA327}"/>
              </a:ext>
            </a:extLst>
          </p:cNvPr>
          <p:cNvGrpSpPr/>
          <p:nvPr/>
        </p:nvGrpSpPr>
        <p:grpSpPr>
          <a:xfrm>
            <a:off x="3834123" y="1442789"/>
            <a:ext cx="4820432" cy="458258"/>
            <a:chOff x="4369616" y="1212032"/>
            <a:chExt cx="4820432" cy="458258"/>
          </a:xfrm>
        </p:grpSpPr>
        <p:sp>
          <p:nvSpPr>
            <p:cNvPr id="48" name="角丸四角形 47"/>
            <p:cNvSpPr/>
            <p:nvPr/>
          </p:nvSpPr>
          <p:spPr bwMode="auto">
            <a:xfrm>
              <a:off x="4369616" y="1268760"/>
              <a:ext cx="4820432" cy="271111"/>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18" name="タイトル 1"/>
            <p:cNvSpPr txBox="1">
              <a:spLocks/>
            </p:cNvSpPr>
            <p:nvPr/>
          </p:nvSpPr>
          <p:spPr>
            <a:xfrm>
              <a:off x="4424128" y="1212032"/>
              <a:ext cx="4639566" cy="458258"/>
            </a:xfrm>
            <a:prstGeom prst="rect">
              <a:avLst/>
            </a:prstGeom>
            <a:noFill/>
            <a:ln>
              <a:noFill/>
            </a:ln>
          </p:spPr>
          <p:txBody>
            <a:bodyPr vert="horz" lIns="91440" tIns="45720" rIns="0" bIns="45720" rtlCol="0" anchor="t" anchorCtr="0">
              <a:noAutofit/>
            </a:bodyPr>
            <a:lstStyle/>
            <a:p>
              <a:pPr>
                <a:defRPr/>
              </a:pPr>
              <a:r>
                <a:rPr lang="ja-JP" altLang="en-US" sz="2000" i="1" dirty="0">
                  <a:solidFill>
                    <a:prstClr val="black"/>
                  </a:solidFill>
                </a:rPr>
                <a:t>「障害児支援」合同作業チーム報告書</a:t>
              </a:r>
            </a:p>
          </p:txBody>
        </p:sp>
      </p:grpSp>
      <p:sp>
        <p:nvSpPr>
          <p:cNvPr id="19" name="タイトル 1"/>
          <p:cNvSpPr txBox="1">
            <a:spLocks/>
          </p:cNvSpPr>
          <p:nvPr/>
        </p:nvSpPr>
        <p:spPr>
          <a:xfrm>
            <a:off x="2991466" y="1445614"/>
            <a:ext cx="1170130" cy="504056"/>
          </a:xfrm>
          <a:prstGeom prst="rect">
            <a:avLst/>
          </a:prstGeom>
          <a:ln>
            <a:noFill/>
          </a:ln>
        </p:spPr>
        <p:txBody>
          <a:bodyPr vert="horz" lIns="91440" tIns="45720" rIns="91440" bIns="45720" rtlCol="0" anchor="t" anchorCtr="0">
            <a:noAutofit/>
          </a:bodyPr>
          <a:lstStyle/>
          <a:p>
            <a:pPr>
              <a:defRPr/>
            </a:pPr>
            <a:r>
              <a:rPr lang="en-US" altLang="ja-JP" sz="2000" dirty="0">
                <a:solidFill>
                  <a:prstClr val="black"/>
                </a:solidFill>
              </a:rPr>
              <a:t>H23.6</a:t>
            </a:r>
            <a:endParaRPr lang="ja-JP" altLang="en-US" sz="2000" dirty="0">
              <a:solidFill>
                <a:prstClr val="black"/>
              </a:solidFill>
            </a:endParaRPr>
          </a:p>
        </p:txBody>
      </p:sp>
      <p:sp>
        <p:nvSpPr>
          <p:cNvPr id="20" name="タイトル 1"/>
          <p:cNvSpPr txBox="1">
            <a:spLocks/>
          </p:cNvSpPr>
          <p:nvPr/>
        </p:nvSpPr>
        <p:spPr>
          <a:xfrm>
            <a:off x="2979180" y="1168348"/>
            <a:ext cx="6365572" cy="504056"/>
          </a:xfrm>
          <a:prstGeom prst="rect">
            <a:avLst/>
          </a:prstGeom>
          <a:ln>
            <a:noFill/>
          </a:ln>
        </p:spPr>
        <p:txBody>
          <a:bodyPr vert="horz" lIns="91440" tIns="45720" rIns="91440" bIns="45720" rtlCol="0" anchor="t" anchorCtr="0">
            <a:noAutofit/>
          </a:bodyPr>
          <a:lstStyle/>
          <a:p>
            <a:pPr>
              <a:defRPr/>
            </a:pPr>
            <a:r>
              <a:rPr lang="en-US" altLang="ja-JP" sz="1800" dirty="0">
                <a:solidFill>
                  <a:prstClr val="black"/>
                </a:solidFill>
              </a:rPr>
              <a:t>H22.4</a:t>
            </a:r>
            <a:r>
              <a:rPr lang="ja-JP" altLang="en-US" sz="1800" dirty="0">
                <a:solidFill>
                  <a:prstClr val="black"/>
                </a:solidFill>
              </a:rPr>
              <a:t>　</a:t>
            </a:r>
            <a:r>
              <a:rPr lang="ja-JP" altLang="en-US" sz="1800" spc="-200" dirty="0" err="1">
                <a:solidFill>
                  <a:prstClr val="black"/>
                </a:solidFill>
              </a:rPr>
              <a:t>障がい</a:t>
            </a:r>
            <a:r>
              <a:rPr lang="ja-JP" altLang="en-US" sz="1800" spc="-200" dirty="0">
                <a:solidFill>
                  <a:prstClr val="black"/>
                </a:solidFill>
              </a:rPr>
              <a:t>者制度改革推進会議 総合福祉部会</a:t>
            </a:r>
          </a:p>
        </p:txBody>
      </p:sp>
      <p:sp>
        <p:nvSpPr>
          <p:cNvPr id="23" name="タイトル 1"/>
          <p:cNvSpPr txBox="1">
            <a:spLocks/>
          </p:cNvSpPr>
          <p:nvPr/>
        </p:nvSpPr>
        <p:spPr>
          <a:xfrm>
            <a:off x="3067423" y="2365813"/>
            <a:ext cx="4177332" cy="470380"/>
          </a:xfrm>
          <a:prstGeom prst="rect">
            <a:avLst/>
          </a:prstGeom>
          <a:ln>
            <a:noFill/>
          </a:ln>
        </p:spPr>
        <p:txBody>
          <a:bodyPr vert="horz" lIns="91440" tIns="45720" rIns="91440" bIns="45720" rtlCol="0" anchor="t" anchorCtr="0">
            <a:noAutofit/>
          </a:bodyPr>
          <a:lstStyle/>
          <a:p>
            <a:r>
              <a:rPr lang="en-US" altLang="ja-JP" sz="1800" dirty="0">
                <a:solidFill>
                  <a:prstClr val="black"/>
                </a:solidFill>
              </a:rPr>
              <a:t>H25.4</a:t>
            </a:r>
            <a:r>
              <a:rPr lang="ja-JP" altLang="en-US" sz="1800">
                <a:solidFill>
                  <a:prstClr val="black"/>
                </a:solidFill>
              </a:rPr>
              <a:t>　</a:t>
            </a:r>
            <a:r>
              <a:rPr lang="ja-JP" altLang="en-US" sz="1800" u="sng">
                <a:solidFill>
                  <a:prstClr val="black"/>
                </a:solidFill>
              </a:rPr>
              <a:t>障害者総合支援法</a:t>
            </a:r>
            <a:endParaRPr lang="en-US" altLang="ja-JP" sz="1800" u="sng" dirty="0">
              <a:solidFill>
                <a:prstClr val="black"/>
              </a:solidFill>
            </a:endParaRPr>
          </a:p>
          <a:p>
            <a:r>
              <a:rPr lang="ja-JP" altLang="en-US" sz="1400" dirty="0">
                <a:solidFill>
                  <a:prstClr val="black"/>
                </a:solidFill>
              </a:rPr>
              <a:t>　　</a:t>
            </a:r>
            <a:r>
              <a:rPr lang="ja-JP" altLang="en-US" sz="1050" dirty="0">
                <a:solidFill>
                  <a:prstClr val="black"/>
                </a:solidFill>
              </a:rPr>
              <a:t>　　</a:t>
            </a:r>
            <a:r>
              <a:rPr lang="ja-JP" altLang="en-US" sz="1000" dirty="0">
                <a:solidFill>
                  <a:prstClr val="black"/>
                </a:solidFill>
              </a:rPr>
              <a:t>　　　　　　　　　　　　　　　　　　　　　　</a:t>
            </a:r>
            <a:endParaRPr lang="en-US" altLang="ja-JP" sz="1000" dirty="0">
              <a:solidFill>
                <a:prstClr val="black"/>
              </a:solidFill>
            </a:endParaRPr>
          </a:p>
          <a:p>
            <a:endParaRPr lang="en-US" altLang="ja-JP" sz="1050" dirty="0">
              <a:solidFill>
                <a:prstClr val="black"/>
              </a:solidFill>
            </a:endParaRPr>
          </a:p>
          <a:p>
            <a:endParaRPr lang="en-US" altLang="ja-JP" sz="1000" dirty="0">
              <a:solidFill>
                <a:prstClr val="black"/>
              </a:solidFill>
            </a:endParaRPr>
          </a:p>
        </p:txBody>
      </p:sp>
      <p:grpSp>
        <p:nvGrpSpPr>
          <p:cNvPr id="9" name="グループ化 8"/>
          <p:cNvGrpSpPr/>
          <p:nvPr/>
        </p:nvGrpSpPr>
        <p:grpSpPr>
          <a:xfrm>
            <a:off x="24673" y="2935098"/>
            <a:ext cx="7293732" cy="471280"/>
            <a:chOff x="259095" y="5047463"/>
            <a:chExt cx="6838132" cy="504056"/>
          </a:xfrm>
          <a:noFill/>
        </p:grpSpPr>
        <p:sp>
          <p:nvSpPr>
            <p:cNvPr id="29" name="タイトル 1"/>
            <p:cNvSpPr txBox="1">
              <a:spLocks/>
            </p:cNvSpPr>
            <p:nvPr/>
          </p:nvSpPr>
          <p:spPr>
            <a:xfrm>
              <a:off x="1463064" y="5069299"/>
              <a:ext cx="5634163" cy="458197"/>
            </a:xfrm>
            <a:prstGeom prst="rect">
              <a:avLst/>
            </a:prstGeom>
            <a:grpFill/>
            <a:ln>
              <a:noFill/>
            </a:ln>
          </p:spPr>
          <p:txBody>
            <a:bodyPr vert="horz" lIns="91440" tIns="45720" rIns="91440" bIns="45720" rtlCol="0" anchor="t" anchorCtr="0">
              <a:noAutofit/>
            </a:bodyPr>
            <a:lstStyle/>
            <a:p>
              <a:pPr>
                <a:defRPr/>
              </a:pPr>
              <a:r>
                <a:rPr lang="ja-JP" altLang="en-US" sz="2200" i="1">
                  <a:solidFill>
                    <a:prstClr val="black"/>
                  </a:solidFill>
                </a:rPr>
                <a:t>③障害児</a:t>
              </a:r>
              <a:r>
                <a:rPr lang="ja-JP" altLang="en-US" sz="2200" i="1" dirty="0">
                  <a:solidFill>
                    <a:prstClr val="black"/>
                  </a:solidFill>
                </a:rPr>
                <a:t>支援の在り方に関する検討会報告書</a:t>
              </a:r>
            </a:p>
          </p:txBody>
        </p:sp>
        <p:sp>
          <p:nvSpPr>
            <p:cNvPr id="30" name="タイトル 1"/>
            <p:cNvSpPr txBox="1">
              <a:spLocks/>
            </p:cNvSpPr>
            <p:nvPr/>
          </p:nvSpPr>
          <p:spPr>
            <a:xfrm>
              <a:off x="259095" y="5047463"/>
              <a:ext cx="1326147" cy="504056"/>
            </a:xfrm>
            <a:prstGeom prst="rect">
              <a:avLst/>
            </a:prstGeom>
            <a:grpFill/>
            <a:ln>
              <a:noFill/>
            </a:ln>
          </p:spPr>
          <p:txBody>
            <a:bodyPr vert="horz" lIns="91440" tIns="45720" rIns="91440" bIns="45720" rtlCol="0" anchor="t" anchorCtr="0">
              <a:noAutofit/>
            </a:bodyPr>
            <a:lstStyle/>
            <a:p>
              <a:pPr>
                <a:defRPr/>
              </a:pPr>
              <a:r>
                <a:rPr lang="en-US" altLang="ja-JP" sz="2500" dirty="0">
                  <a:solidFill>
                    <a:prstClr val="black"/>
                  </a:solidFill>
                </a:rPr>
                <a:t>H26.7</a:t>
              </a:r>
              <a:endParaRPr lang="ja-JP" altLang="en-US" sz="2500" dirty="0">
                <a:solidFill>
                  <a:prstClr val="black"/>
                </a:solidFill>
              </a:endParaRPr>
            </a:p>
          </p:txBody>
        </p:sp>
      </p:grpSp>
      <p:sp>
        <p:nvSpPr>
          <p:cNvPr id="44" name="下矢印 43"/>
          <p:cNvSpPr/>
          <p:nvPr/>
        </p:nvSpPr>
        <p:spPr>
          <a:xfrm>
            <a:off x="7379263" y="3308106"/>
            <a:ext cx="468052" cy="240456"/>
          </a:xfrm>
          <a:prstGeom prst="downArrow">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45" name="下矢印 44"/>
          <p:cNvSpPr/>
          <p:nvPr/>
        </p:nvSpPr>
        <p:spPr>
          <a:xfrm>
            <a:off x="1974463" y="3338332"/>
            <a:ext cx="468052" cy="746265"/>
          </a:xfrm>
          <a:prstGeom prst="downArrow">
            <a:avLst>
              <a:gd name="adj1" fmla="val 50000"/>
              <a:gd name="adj2" fmla="val 27087"/>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31" name="タイトル 1"/>
          <p:cNvSpPr txBox="1">
            <a:spLocks/>
          </p:cNvSpPr>
          <p:nvPr/>
        </p:nvSpPr>
        <p:spPr>
          <a:xfrm>
            <a:off x="3059967" y="2657020"/>
            <a:ext cx="5298737" cy="504056"/>
          </a:xfrm>
          <a:prstGeom prst="rect">
            <a:avLst/>
          </a:prstGeom>
          <a:ln>
            <a:noFill/>
          </a:ln>
        </p:spPr>
        <p:txBody>
          <a:bodyPr vert="horz" lIns="91440" tIns="45720" rIns="91440" bIns="45720" rtlCol="0" anchor="t" anchorCtr="0">
            <a:noAutofit/>
          </a:bodyPr>
          <a:lstStyle/>
          <a:p>
            <a:pPr>
              <a:defRPr/>
            </a:pPr>
            <a:r>
              <a:rPr lang="en-US" altLang="ja-JP" sz="1800" dirty="0">
                <a:solidFill>
                  <a:prstClr val="black"/>
                </a:solidFill>
              </a:rPr>
              <a:t>H26.2 </a:t>
            </a:r>
            <a:r>
              <a:rPr lang="ja-JP" altLang="en-US" sz="1800" u="sng" spc="-200">
                <a:solidFill>
                  <a:prstClr val="black"/>
                </a:solidFill>
              </a:rPr>
              <a:t>障害者の権利に関する条約に批准</a:t>
            </a:r>
            <a:endParaRPr lang="ja-JP" altLang="en-US" sz="1800" u="sng" spc="-200" dirty="0">
              <a:solidFill>
                <a:prstClr val="black"/>
              </a:solidFill>
            </a:endParaRPr>
          </a:p>
        </p:txBody>
      </p:sp>
      <p:cxnSp>
        <p:nvCxnSpPr>
          <p:cNvPr id="38" name="直線矢印コネクタ 37"/>
          <p:cNvCxnSpPr>
            <a:cxnSpLocks/>
          </p:cNvCxnSpPr>
          <p:nvPr/>
        </p:nvCxnSpPr>
        <p:spPr>
          <a:xfrm>
            <a:off x="6965504" y="2826492"/>
            <a:ext cx="0" cy="281992"/>
          </a:xfrm>
          <a:prstGeom prst="straightConnector1">
            <a:avLst/>
          </a:prstGeom>
          <a:ln w="508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下矢印 36"/>
          <p:cNvSpPr/>
          <p:nvPr/>
        </p:nvSpPr>
        <p:spPr>
          <a:xfrm>
            <a:off x="5366344" y="3302742"/>
            <a:ext cx="468052" cy="153049"/>
          </a:xfrm>
          <a:prstGeom prst="downArrow">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28" name="下矢印 27"/>
          <p:cNvSpPr/>
          <p:nvPr/>
        </p:nvSpPr>
        <p:spPr>
          <a:xfrm>
            <a:off x="1972645" y="2456173"/>
            <a:ext cx="468052" cy="556128"/>
          </a:xfrm>
          <a:prstGeom prst="downArrow">
            <a:avLst>
              <a:gd name="adj1" fmla="val 50000"/>
              <a:gd name="adj2" fmla="val 31579"/>
            </a:avLst>
          </a:prstGeom>
          <a:solidFill>
            <a:srgbClr val="FF9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41" name="タイトル 1"/>
          <p:cNvSpPr txBox="1">
            <a:spLocks/>
          </p:cNvSpPr>
          <p:nvPr/>
        </p:nvSpPr>
        <p:spPr>
          <a:xfrm>
            <a:off x="5912144" y="3353052"/>
            <a:ext cx="1053360" cy="327155"/>
          </a:xfrm>
          <a:prstGeom prst="rect">
            <a:avLst/>
          </a:prstGeom>
          <a:ln>
            <a:noFill/>
          </a:ln>
        </p:spPr>
        <p:txBody>
          <a:bodyPr vert="horz" lIns="91440" tIns="45720" rIns="91440" bIns="45720" rtlCol="0" anchor="t" anchorCtr="0">
            <a:noAutofit/>
          </a:bodyPr>
          <a:lstStyle/>
          <a:p>
            <a:pPr>
              <a:defRPr/>
            </a:pPr>
            <a:r>
              <a:rPr lang="ja-JP" altLang="en-US" sz="1600" spc="-200">
                <a:solidFill>
                  <a:prstClr val="black"/>
                </a:solidFill>
              </a:rPr>
              <a:t>（Ｈ２７．</a:t>
            </a:r>
            <a:r>
              <a:rPr lang="ja-JP" altLang="en-US" sz="1600" spc="-200" dirty="0">
                <a:solidFill>
                  <a:prstClr val="black"/>
                </a:solidFill>
              </a:rPr>
              <a:t>４）</a:t>
            </a:r>
          </a:p>
        </p:txBody>
      </p:sp>
      <p:sp>
        <p:nvSpPr>
          <p:cNvPr id="7" name="正方形/長方形 6"/>
          <p:cNvSpPr/>
          <p:nvPr/>
        </p:nvSpPr>
        <p:spPr bwMode="auto">
          <a:xfrm>
            <a:off x="82716" y="2036800"/>
            <a:ext cx="8190447" cy="380301"/>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r>
              <a:rPr lang="en-US" altLang="ja-JP" sz="2500" dirty="0">
                <a:solidFill>
                  <a:prstClr val="black"/>
                </a:solidFill>
              </a:rPr>
              <a:t>H24.4</a:t>
            </a:r>
            <a:r>
              <a:rPr lang="ja-JP" altLang="en-US" sz="2500">
                <a:solidFill>
                  <a:prstClr val="black"/>
                </a:solidFill>
              </a:rPr>
              <a:t>　　②</a:t>
            </a:r>
            <a:r>
              <a:rPr lang="ja-JP" altLang="en-US" sz="2500">
                <a:solidFill>
                  <a:srgbClr val="000000"/>
                </a:solidFill>
                <a:ea typeface="ＭＳ Ｐゴシック" pitchFamily="50" charset="-128"/>
              </a:rPr>
              <a:t>改正</a:t>
            </a:r>
            <a:r>
              <a:rPr lang="ja-JP" altLang="en-US" sz="2500" dirty="0">
                <a:solidFill>
                  <a:srgbClr val="000000"/>
                </a:solidFill>
                <a:ea typeface="ＭＳ Ｐゴシック" pitchFamily="50" charset="-128"/>
              </a:rPr>
              <a:t>児童</a:t>
            </a:r>
            <a:r>
              <a:rPr lang="ja-JP" altLang="en-US" sz="2500">
                <a:solidFill>
                  <a:srgbClr val="000000"/>
                </a:solidFill>
                <a:ea typeface="ＭＳ Ｐゴシック" pitchFamily="50" charset="-128"/>
              </a:rPr>
              <a:t>福祉法 </a:t>
            </a:r>
            <a:r>
              <a:rPr lang="en-US" altLang="ja-JP" sz="2500" dirty="0">
                <a:solidFill>
                  <a:srgbClr val="000000"/>
                </a:solidFill>
                <a:ea typeface="ＭＳ Ｐゴシック" pitchFamily="50" charset="-128"/>
              </a:rPr>
              <a:t> </a:t>
            </a:r>
            <a:r>
              <a:rPr lang="ja-JP" altLang="en-US" sz="2500">
                <a:solidFill>
                  <a:srgbClr val="000000"/>
                </a:solidFill>
                <a:ea typeface="ＭＳ Ｐゴシック" pitchFamily="50" charset="-128"/>
              </a:rPr>
              <a:t>、改正</a:t>
            </a:r>
            <a:r>
              <a:rPr lang="ja-JP" altLang="en-US" sz="2500" dirty="0">
                <a:solidFill>
                  <a:srgbClr val="000000"/>
                </a:solidFill>
                <a:ea typeface="ＭＳ Ｐゴシック" pitchFamily="50" charset="-128"/>
              </a:rPr>
              <a:t>障害者自立支援法</a:t>
            </a:r>
          </a:p>
        </p:txBody>
      </p:sp>
      <p:sp>
        <p:nvSpPr>
          <p:cNvPr id="51" name="下矢印 50"/>
          <p:cNvSpPr/>
          <p:nvPr/>
        </p:nvSpPr>
        <p:spPr>
          <a:xfrm>
            <a:off x="3148954" y="3315605"/>
            <a:ext cx="468052" cy="402700"/>
          </a:xfrm>
          <a:prstGeom prst="downArrow">
            <a:avLst>
              <a:gd name="adj1" fmla="val 50000"/>
              <a:gd name="adj2" fmla="val 31613"/>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52" name="下矢印 51"/>
          <p:cNvSpPr/>
          <p:nvPr/>
        </p:nvSpPr>
        <p:spPr>
          <a:xfrm>
            <a:off x="7376118" y="3830973"/>
            <a:ext cx="468052" cy="267227"/>
          </a:xfrm>
          <a:prstGeom prst="downArrow">
            <a:avLst>
              <a:gd name="adj1" fmla="val 50000"/>
              <a:gd name="adj2" fmla="val 44768"/>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grpSp>
        <p:nvGrpSpPr>
          <p:cNvPr id="26" name="グループ化 25">
            <a:extLst>
              <a:ext uri="{FF2B5EF4-FFF2-40B4-BE49-F238E27FC236}">
                <a16:creationId xmlns:a16="http://schemas.microsoft.com/office/drawing/2014/main" id="{49634797-514A-C96B-FF25-6183282CAA01}"/>
              </a:ext>
            </a:extLst>
          </p:cNvPr>
          <p:cNvGrpSpPr/>
          <p:nvPr/>
        </p:nvGrpSpPr>
        <p:grpSpPr>
          <a:xfrm>
            <a:off x="1207507" y="4828666"/>
            <a:ext cx="4996321" cy="428404"/>
            <a:chOff x="1219343" y="5219304"/>
            <a:chExt cx="4996321" cy="428404"/>
          </a:xfrm>
        </p:grpSpPr>
        <p:sp>
          <p:nvSpPr>
            <p:cNvPr id="55" name="角丸四角形 54">
              <a:extLst>
                <a:ext uri="{FF2B5EF4-FFF2-40B4-BE49-F238E27FC236}">
                  <a16:creationId xmlns:a16="http://schemas.microsoft.com/office/drawing/2014/main" id="{8FA95720-346A-8C4E-8A4B-5FCD0A4F551C}"/>
                </a:ext>
              </a:extLst>
            </p:cNvPr>
            <p:cNvSpPr/>
            <p:nvPr/>
          </p:nvSpPr>
          <p:spPr bwMode="auto">
            <a:xfrm>
              <a:off x="1233162" y="5258755"/>
              <a:ext cx="4982502" cy="323868"/>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57" name="タイトル 1">
              <a:extLst>
                <a:ext uri="{FF2B5EF4-FFF2-40B4-BE49-F238E27FC236}">
                  <a16:creationId xmlns:a16="http://schemas.microsoft.com/office/drawing/2014/main" id="{9B3863F8-19E3-E94B-ACE6-3EE96FFD6617}"/>
                </a:ext>
              </a:extLst>
            </p:cNvPr>
            <p:cNvSpPr txBox="1">
              <a:spLocks/>
            </p:cNvSpPr>
            <p:nvPr/>
          </p:nvSpPr>
          <p:spPr>
            <a:xfrm>
              <a:off x="1219343" y="5219304"/>
              <a:ext cx="4894748" cy="428404"/>
            </a:xfrm>
            <a:prstGeom prst="rect">
              <a:avLst/>
            </a:prstGeom>
            <a:noFill/>
            <a:ln>
              <a:noFill/>
            </a:ln>
          </p:spPr>
          <p:txBody>
            <a:bodyPr vert="horz" lIns="91440" tIns="45720" rIns="91440" bIns="45720" rtlCol="0" anchor="t" anchorCtr="0">
              <a:noAutofit/>
            </a:bodyPr>
            <a:lstStyle/>
            <a:p>
              <a:pPr>
                <a:defRPr/>
              </a:pPr>
              <a:r>
                <a:rPr lang="ja-JP" altLang="en-US" sz="2000" i="1"/>
                <a:t>⑧障害児通所支援</a:t>
              </a:r>
              <a:r>
                <a:rPr lang="ja-JP" altLang="en-US" sz="2000" i="1" dirty="0"/>
                <a:t>の在り方に</a:t>
              </a:r>
              <a:r>
                <a:rPr lang="ja-JP" altLang="en-US" sz="2000" i="1"/>
                <a:t>関する検討会</a:t>
              </a:r>
              <a:r>
                <a:rPr lang="en-US" altLang="ja-JP" sz="2000" i="1" dirty="0"/>
                <a:t> </a:t>
              </a:r>
            </a:p>
          </p:txBody>
        </p:sp>
      </p:grpSp>
      <p:sp>
        <p:nvSpPr>
          <p:cNvPr id="58" name="タイトル 1">
            <a:extLst>
              <a:ext uri="{FF2B5EF4-FFF2-40B4-BE49-F238E27FC236}">
                <a16:creationId xmlns:a16="http://schemas.microsoft.com/office/drawing/2014/main" id="{1AAB39E0-3F22-824F-8BC2-60D040A2AE77}"/>
              </a:ext>
            </a:extLst>
          </p:cNvPr>
          <p:cNvSpPr txBox="1">
            <a:spLocks/>
          </p:cNvSpPr>
          <p:nvPr/>
        </p:nvSpPr>
        <p:spPr>
          <a:xfrm>
            <a:off x="52147" y="4813845"/>
            <a:ext cx="1279695" cy="471280"/>
          </a:xfrm>
          <a:prstGeom prst="rect">
            <a:avLst/>
          </a:prstGeom>
          <a:noFill/>
          <a:ln>
            <a:noFill/>
          </a:ln>
        </p:spPr>
        <p:txBody>
          <a:bodyPr vert="horz" lIns="91440" tIns="45720" rIns="91440" bIns="45720" rtlCol="0" anchor="t" anchorCtr="0">
            <a:noAutofit/>
          </a:bodyPr>
          <a:lstStyle/>
          <a:p>
            <a:pPr>
              <a:defRPr/>
            </a:pPr>
            <a:r>
              <a:rPr lang="en-US" altLang="ja-JP" sz="2600" dirty="0">
                <a:solidFill>
                  <a:prstClr val="black"/>
                </a:solidFill>
              </a:rPr>
              <a:t>R3.6</a:t>
            </a:r>
            <a:endParaRPr lang="ja-JP" altLang="en-US" sz="2600" dirty="0">
              <a:solidFill>
                <a:prstClr val="black"/>
              </a:solidFill>
            </a:endParaRPr>
          </a:p>
        </p:txBody>
      </p:sp>
      <p:sp>
        <p:nvSpPr>
          <p:cNvPr id="59" name="正方形/長方形 58">
            <a:extLst>
              <a:ext uri="{FF2B5EF4-FFF2-40B4-BE49-F238E27FC236}">
                <a16:creationId xmlns:a16="http://schemas.microsoft.com/office/drawing/2014/main" id="{7454CAF2-1054-1A4A-889C-0D84584E039C}"/>
              </a:ext>
            </a:extLst>
          </p:cNvPr>
          <p:cNvSpPr/>
          <p:nvPr/>
        </p:nvSpPr>
        <p:spPr bwMode="auto">
          <a:xfrm>
            <a:off x="88563" y="4076275"/>
            <a:ext cx="3960154" cy="380301"/>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r>
              <a:rPr lang="en-US" altLang="ja-JP" sz="2500" dirty="0">
                <a:solidFill>
                  <a:prstClr val="black"/>
                </a:solidFill>
              </a:rPr>
              <a:t>H30.</a:t>
            </a:r>
            <a:r>
              <a:rPr lang="ja-JP" altLang="en-US" sz="2500">
                <a:solidFill>
                  <a:prstClr val="black"/>
                </a:solidFill>
              </a:rPr>
              <a:t>４</a:t>
            </a:r>
            <a:r>
              <a:rPr lang="en-US" altLang="ja-JP" sz="2500" dirty="0">
                <a:solidFill>
                  <a:prstClr val="black"/>
                </a:solidFill>
              </a:rPr>
              <a:t> </a:t>
            </a:r>
            <a:r>
              <a:rPr lang="ja-JP" altLang="en-US" sz="2500">
                <a:solidFill>
                  <a:prstClr val="black"/>
                </a:solidFill>
              </a:rPr>
              <a:t>　④</a:t>
            </a:r>
            <a:r>
              <a:rPr lang="ja-JP" altLang="en-US" sz="2500">
                <a:solidFill>
                  <a:srgbClr val="000000"/>
                </a:solidFill>
                <a:ea typeface="ＭＳ Ｐゴシック" pitchFamily="50" charset="-128"/>
              </a:rPr>
              <a:t>改正児童福祉法</a:t>
            </a:r>
            <a:endParaRPr lang="ja-JP" altLang="en-US" sz="2500" dirty="0">
              <a:solidFill>
                <a:srgbClr val="000000"/>
              </a:solidFill>
              <a:ea typeface="ＭＳ Ｐゴシック" pitchFamily="50" charset="-128"/>
            </a:endParaRPr>
          </a:p>
        </p:txBody>
      </p:sp>
      <p:grpSp>
        <p:nvGrpSpPr>
          <p:cNvPr id="5" name="グループ化 4">
            <a:extLst>
              <a:ext uri="{FF2B5EF4-FFF2-40B4-BE49-F238E27FC236}">
                <a16:creationId xmlns:a16="http://schemas.microsoft.com/office/drawing/2014/main" id="{F05D4CDD-16A9-705F-F0DA-7F56611B1344}"/>
              </a:ext>
            </a:extLst>
          </p:cNvPr>
          <p:cNvGrpSpPr/>
          <p:nvPr/>
        </p:nvGrpSpPr>
        <p:grpSpPr>
          <a:xfrm>
            <a:off x="5468260" y="1747042"/>
            <a:ext cx="2736604" cy="284466"/>
            <a:chOff x="6249144" y="1678104"/>
            <a:chExt cx="2565407" cy="251321"/>
          </a:xfrm>
        </p:grpSpPr>
        <p:cxnSp>
          <p:nvCxnSpPr>
            <p:cNvPr id="16" name="直線コネクタ 15"/>
            <p:cNvCxnSpPr>
              <a:cxnSpLocks/>
            </p:cNvCxnSpPr>
            <p:nvPr/>
          </p:nvCxnSpPr>
          <p:spPr bwMode="auto">
            <a:xfrm>
              <a:off x="8814551" y="1678104"/>
              <a:ext cx="0" cy="188084"/>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2" name="直線矢印コネクタ 11">
              <a:extLst>
                <a:ext uri="{FF2B5EF4-FFF2-40B4-BE49-F238E27FC236}">
                  <a16:creationId xmlns:a16="http://schemas.microsoft.com/office/drawing/2014/main" id="{50F57381-2A65-92F9-F4BF-E172ED8B75F0}"/>
                </a:ext>
              </a:extLst>
            </p:cNvPr>
            <p:cNvCxnSpPr>
              <a:cxnSpLocks/>
            </p:cNvCxnSpPr>
            <p:nvPr/>
          </p:nvCxnSpPr>
          <p:spPr bwMode="auto">
            <a:xfrm flipH="1">
              <a:off x="6249144" y="1858169"/>
              <a:ext cx="2555511" cy="0"/>
            </a:xfrm>
            <a:prstGeom prst="straightConnector1">
              <a:avLst/>
            </a:prstGeom>
            <a:solidFill>
              <a:schemeClr val="bg1"/>
            </a:solidFill>
            <a:ln w="28575" cap="flat" cmpd="sng" algn="ctr">
              <a:solidFill>
                <a:srgbClr val="FF0000"/>
              </a:solidFill>
              <a:prstDash val="solid"/>
              <a:round/>
              <a:headEnd type="none" w="med" len="med"/>
              <a:tailEnd type="arrow"/>
            </a:ln>
            <a:effectLst/>
          </p:spPr>
        </p:cxnSp>
        <p:sp>
          <p:nvSpPr>
            <p:cNvPr id="4" name="正方形/長方形 3"/>
            <p:cNvSpPr/>
            <p:nvPr/>
          </p:nvSpPr>
          <p:spPr>
            <a:xfrm>
              <a:off x="6702451" y="1739084"/>
              <a:ext cx="1751525" cy="190341"/>
            </a:xfrm>
            <a:prstGeom prst="rect">
              <a:avLst/>
            </a:prstGeom>
            <a:solidFill>
              <a:schemeClr val="bg1"/>
            </a:solidFill>
          </p:spPr>
          <p:txBody>
            <a:bodyPr wrap="square" lIns="0" tIns="0" rIns="0" bIns="0">
              <a:spAutoFit/>
            </a:bodyPr>
            <a:lstStyle/>
            <a:p>
              <a:pPr indent="9525"/>
              <a:r>
                <a:rPr lang="ja-JP" altLang="en-US" sz="1400">
                  <a:solidFill>
                    <a:srgbClr val="FF0000"/>
                  </a:solidFill>
                </a:rPr>
                <a:t>（第</a:t>
              </a:r>
              <a:r>
                <a:rPr lang="en-US" altLang="ja-JP" sz="1400" dirty="0">
                  <a:solidFill>
                    <a:srgbClr val="FF0000"/>
                  </a:solidFill>
                </a:rPr>
                <a:t>17</a:t>
              </a:r>
              <a:r>
                <a:rPr lang="ja-JP" altLang="en-US" sz="1400">
                  <a:solidFill>
                    <a:srgbClr val="FF0000"/>
                  </a:solidFill>
                </a:rPr>
                <a:t>条「療育」の新設）</a:t>
              </a:r>
              <a:endParaRPr lang="en-US" altLang="ja-JP" sz="1400" dirty="0">
                <a:solidFill>
                  <a:srgbClr val="FF0000"/>
                </a:solidFill>
              </a:endParaRPr>
            </a:p>
          </p:txBody>
        </p:sp>
      </p:grpSp>
      <p:sp>
        <p:nvSpPr>
          <p:cNvPr id="39" name="タイトル 1">
            <a:extLst>
              <a:ext uri="{FF2B5EF4-FFF2-40B4-BE49-F238E27FC236}">
                <a16:creationId xmlns:a16="http://schemas.microsoft.com/office/drawing/2014/main" id="{FB2CCBC1-4575-E540-6830-CC19DEEEC406}"/>
              </a:ext>
            </a:extLst>
          </p:cNvPr>
          <p:cNvSpPr txBox="1">
            <a:spLocks/>
          </p:cNvSpPr>
          <p:nvPr/>
        </p:nvSpPr>
        <p:spPr>
          <a:xfrm>
            <a:off x="1208996" y="4446272"/>
            <a:ext cx="4893203" cy="428404"/>
          </a:xfrm>
          <a:prstGeom prst="rect">
            <a:avLst/>
          </a:prstGeom>
          <a:noFill/>
          <a:ln>
            <a:noFill/>
          </a:ln>
        </p:spPr>
        <p:txBody>
          <a:bodyPr vert="horz" lIns="91440" tIns="45720" rIns="91440" bIns="45720" rtlCol="0" anchor="t" anchorCtr="0">
            <a:noAutofit/>
          </a:bodyPr>
          <a:lstStyle/>
          <a:p>
            <a:pPr>
              <a:defRPr/>
            </a:pPr>
            <a:r>
              <a:rPr lang="ja-JP" altLang="en-US" sz="2000" i="1"/>
              <a:t>⑦障害児入所施設の</a:t>
            </a:r>
            <a:r>
              <a:rPr lang="ja-JP" altLang="en-US" sz="2000" i="1" dirty="0"/>
              <a:t>在り方に</a:t>
            </a:r>
            <a:r>
              <a:rPr lang="ja-JP" altLang="en-US" sz="2000" i="1"/>
              <a:t>関する検討会</a:t>
            </a:r>
            <a:r>
              <a:rPr lang="en-US" altLang="ja-JP" sz="2000" i="1" dirty="0"/>
              <a:t> </a:t>
            </a:r>
          </a:p>
        </p:txBody>
      </p:sp>
      <p:sp>
        <p:nvSpPr>
          <p:cNvPr id="40" name="タイトル 1">
            <a:extLst>
              <a:ext uri="{FF2B5EF4-FFF2-40B4-BE49-F238E27FC236}">
                <a16:creationId xmlns:a16="http://schemas.microsoft.com/office/drawing/2014/main" id="{9ECFAC3E-3AF2-B3CC-B415-B4D7205EFA80}"/>
              </a:ext>
            </a:extLst>
          </p:cNvPr>
          <p:cNvSpPr txBox="1">
            <a:spLocks/>
          </p:cNvSpPr>
          <p:nvPr/>
        </p:nvSpPr>
        <p:spPr>
          <a:xfrm>
            <a:off x="40439" y="4449320"/>
            <a:ext cx="995150" cy="471280"/>
          </a:xfrm>
          <a:prstGeom prst="rect">
            <a:avLst/>
          </a:prstGeom>
          <a:noFill/>
          <a:ln>
            <a:noFill/>
          </a:ln>
        </p:spPr>
        <p:txBody>
          <a:bodyPr vert="horz" lIns="91440" tIns="45720" rIns="91440" bIns="45720" rtlCol="0" anchor="t" anchorCtr="0">
            <a:noAutofit/>
          </a:bodyPr>
          <a:lstStyle/>
          <a:p>
            <a:pPr>
              <a:defRPr/>
            </a:pPr>
            <a:r>
              <a:rPr lang="en-US" altLang="ja-JP" sz="2600" dirty="0">
                <a:solidFill>
                  <a:prstClr val="black"/>
                </a:solidFill>
              </a:rPr>
              <a:t>R2.2</a:t>
            </a:r>
            <a:endParaRPr lang="ja-JP" altLang="en-US" sz="2600" dirty="0">
              <a:solidFill>
                <a:prstClr val="black"/>
              </a:solidFill>
            </a:endParaRPr>
          </a:p>
        </p:txBody>
      </p:sp>
      <p:sp>
        <p:nvSpPr>
          <p:cNvPr id="47" name="タイトル 1">
            <a:extLst>
              <a:ext uri="{FF2B5EF4-FFF2-40B4-BE49-F238E27FC236}">
                <a16:creationId xmlns:a16="http://schemas.microsoft.com/office/drawing/2014/main" id="{DDF81E74-CD17-2AA0-860B-4BBF3EB4016C}"/>
              </a:ext>
            </a:extLst>
          </p:cNvPr>
          <p:cNvSpPr txBox="1">
            <a:spLocks/>
          </p:cNvSpPr>
          <p:nvPr/>
        </p:nvSpPr>
        <p:spPr>
          <a:xfrm>
            <a:off x="5244051" y="3670167"/>
            <a:ext cx="1053360" cy="430238"/>
          </a:xfrm>
          <a:prstGeom prst="rect">
            <a:avLst/>
          </a:prstGeom>
          <a:ln>
            <a:noFill/>
          </a:ln>
        </p:spPr>
        <p:txBody>
          <a:bodyPr vert="horz" lIns="91440" tIns="45720" rIns="91440" bIns="45720" rtlCol="0" anchor="t" anchorCtr="0">
            <a:noAutofit/>
          </a:bodyPr>
          <a:lstStyle/>
          <a:p>
            <a:pPr>
              <a:defRPr/>
            </a:pPr>
            <a:r>
              <a:rPr lang="ja-JP" altLang="en-US" sz="1600" spc="-200">
                <a:solidFill>
                  <a:prstClr val="black"/>
                </a:solidFill>
              </a:rPr>
              <a:t>（Ｈ２９．</a:t>
            </a:r>
            <a:r>
              <a:rPr lang="en-US" altLang="ja-JP" sz="1600" spc="-200" dirty="0">
                <a:solidFill>
                  <a:prstClr val="black"/>
                </a:solidFill>
              </a:rPr>
              <a:t>7</a:t>
            </a:r>
            <a:r>
              <a:rPr lang="ja-JP" altLang="en-US" sz="1600" spc="-200">
                <a:solidFill>
                  <a:prstClr val="black"/>
                </a:solidFill>
              </a:rPr>
              <a:t>）</a:t>
            </a:r>
            <a:endParaRPr lang="ja-JP" altLang="en-US" sz="1600" spc="-200" dirty="0">
              <a:solidFill>
                <a:prstClr val="black"/>
              </a:solidFill>
            </a:endParaRPr>
          </a:p>
        </p:txBody>
      </p:sp>
      <p:sp>
        <p:nvSpPr>
          <p:cNvPr id="62" name="正方形/長方形 61">
            <a:extLst>
              <a:ext uri="{FF2B5EF4-FFF2-40B4-BE49-F238E27FC236}">
                <a16:creationId xmlns:a16="http://schemas.microsoft.com/office/drawing/2014/main" id="{086D80DF-B62D-52C8-6544-2A900EA826CC}"/>
              </a:ext>
            </a:extLst>
          </p:cNvPr>
          <p:cNvSpPr/>
          <p:nvPr/>
        </p:nvSpPr>
        <p:spPr bwMode="auto">
          <a:xfrm>
            <a:off x="139373" y="6481339"/>
            <a:ext cx="4112694" cy="380301"/>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r>
              <a:rPr lang="en-US" altLang="ja-JP" sz="2500" dirty="0">
                <a:solidFill>
                  <a:prstClr val="black"/>
                </a:solidFill>
              </a:rPr>
              <a:t>R6.4</a:t>
            </a:r>
            <a:r>
              <a:rPr lang="ja-JP" altLang="en-US" sz="2500">
                <a:solidFill>
                  <a:prstClr val="black"/>
                </a:solidFill>
              </a:rPr>
              <a:t>　</a:t>
            </a:r>
            <a:r>
              <a:rPr lang="en-US" altLang="ja-JP" sz="2500" dirty="0">
                <a:solidFill>
                  <a:prstClr val="black"/>
                </a:solidFill>
              </a:rPr>
              <a:t>    </a:t>
            </a:r>
            <a:r>
              <a:rPr lang="ja-JP" altLang="en-US" sz="2500">
                <a:solidFill>
                  <a:prstClr val="black"/>
                </a:solidFill>
              </a:rPr>
              <a:t>⑩</a:t>
            </a:r>
            <a:r>
              <a:rPr lang="ja-JP" altLang="en-US" sz="2500">
                <a:solidFill>
                  <a:srgbClr val="000000"/>
                </a:solidFill>
                <a:ea typeface="ＭＳ Ｐゴシック" pitchFamily="50" charset="-128"/>
              </a:rPr>
              <a:t>改正児童福祉法</a:t>
            </a:r>
            <a:endParaRPr lang="ja-JP" altLang="en-US" sz="2500" dirty="0">
              <a:solidFill>
                <a:srgbClr val="000000"/>
              </a:solidFill>
              <a:ea typeface="ＭＳ Ｐゴシック" pitchFamily="50" charset="-128"/>
            </a:endParaRPr>
          </a:p>
        </p:txBody>
      </p:sp>
      <p:sp>
        <p:nvSpPr>
          <p:cNvPr id="63" name="テキスト ボックス 62">
            <a:extLst>
              <a:ext uri="{FF2B5EF4-FFF2-40B4-BE49-F238E27FC236}">
                <a16:creationId xmlns:a16="http://schemas.microsoft.com/office/drawing/2014/main" id="{E4E71AF1-0F85-0791-48FC-E418249DACB1}"/>
              </a:ext>
            </a:extLst>
          </p:cNvPr>
          <p:cNvSpPr txBox="1"/>
          <p:nvPr/>
        </p:nvSpPr>
        <p:spPr>
          <a:xfrm>
            <a:off x="6712573" y="4759452"/>
            <a:ext cx="1697901" cy="369332"/>
          </a:xfrm>
          <a:prstGeom prst="rect">
            <a:avLst/>
          </a:prstGeom>
          <a:noFill/>
        </p:spPr>
        <p:txBody>
          <a:bodyPr wrap="none" rtlCol="0">
            <a:spAutoFit/>
          </a:bodyPr>
          <a:lstStyle/>
          <a:p>
            <a:r>
              <a:rPr lang="ja-JP" altLang="en-US" sz="1800" u="sng"/>
              <a:t>⑥</a:t>
            </a:r>
            <a:r>
              <a:rPr kumimoji="1" lang="en-US" altLang="ja-JP" sz="1800" u="sng" dirty="0"/>
              <a:t>R</a:t>
            </a:r>
            <a:r>
              <a:rPr lang="en-US" altLang="ja-JP" sz="1800" u="sng" dirty="0"/>
              <a:t>3 </a:t>
            </a:r>
            <a:r>
              <a:rPr kumimoji="1" lang="ja-JP" altLang="en-US" sz="1800" u="sng"/>
              <a:t>報酬改定</a:t>
            </a:r>
          </a:p>
        </p:txBody>
      </p:sp>
      <p:sp>
        <p:nvSpPr>
          <p:cNvPr id="64" name="テキスト ボックス 63">
            <a:extLst>
              <a:ext uri="{FF2B5EF4-FFF2-40B4-BE49-F238E27FC236}">
                <a16:creationId xmlns:a16="http://schemas.microsoft.com/office/drawing/2014/main" id="{E387B31E-D8DE-2BB9-E3D8-15EB8D03D9BB}"/>
              </a:ext>
            </a:extLst>
          </p:cNvPr>
          <p:cNvSpPr txBox="1"/>
          <p:nvPr/>
        </p:nvSpPr>
        <p:spPr>
          <a:xfrm>
            <a:off x="6588039" y="4028980"/>
            <a:ext cx="1826141" cy="369332"/>
          </a:xfrm>
          <a:prstGeom prst="rect">
            <a:avLst/>
          </a:prstGeom>
          <a:noFill/>
        </p:spPr>
        <p:txBody>
          <a:bodyPr wrap="none" rtlCol="0">
            <a:spAutoFit/>
          </a:bodyPr>
          <a:lstStyle/>
          <a:p>
            <a:r>
              <a:rPr kumimoji="1" lang="ja-JP" altLang="en-US" sz="1800" u="sng"/>
              <a:t>⑤</a:t>
            </a:r>
            <a:r>
              <a:rPr kumimoji="1" lang="en-US" altLang="ja-JP" sz="1800" u="sng" dirty="0"/>
              <a:t>H30</a:t>
            </a:r>
            <a:r>
              <a:rPr lang="en-US" altLang="ja-JP" sz="1800" u="sng" dirty="0"/>
              <a:t> </a:t>
            </a:r>
            <a:r>
              <a:rPr kumimoji="1" lang="ja-JP" altLang="en-US" sz="1800" u="sng"/>
              <a:t>報酬改定</a:t>
            </a:r>
          </a:p>
        </p:txBody>
      </p:sp>
      <p:sp>
        <p:nvSpPr>
          <p:cNvPr id="65" name="テキスト ボックス 64">
            <a:extLst>
              <a:ext uri="{FF2B5EF4-FFF2-40B4-BE49-F238E27FC236}">
                <a16:creationId xmlns:a16="http://schemas.microsoft.com/office/drawing/2014/main" id="{DFF05453-7871-4178-414B-784AFE150CC8}"/>
              </a:ext>
            </a:extLst>
          </p:cNvPr>
          <p:cNvSpPr txBox="1"/>
          <p:nvPr/>
        </p:nvSpPr>
        <p:spPr>
          <a:xfrm>
            <a:off x="6836237" y="3486086"/>
            <a:ext cx="1595309" cy="369332"/>
          </a:xfrm>
          <a:prstGeom prst="rect">
            <a:avLst/>
          </a:prstGeom>
          <a:noFill/>
        </p:spPr>
        <p:txBody>
          <a:bodyPr wrap="none" rtlCol="0">
            <a:spAutoFit/>
          </a:bodyPr>
          <a:lstStyle/>
          <a:p>
            <a:r>
              <a:rPr kumimoji="1" lang="en-US" altLang="ja-JP" sz="1800" dirty="0"/>
              <a:t>H27</a:t>
            </a:r>
            <a:r>
              <a:rPr lang="en-US" altLang="ja-JP" sz="1800" dirty="0"/>
              <a:t> </a:t>
            </a:r>
            <a:r>
              <a:rPr kumimoji="1" lang="ja-JP" altLang="en-US" sz="1800"/>
              <a:t>報酬改定</a:t>
            </a:r>
          </a:p>
        </p:txBody>
      </p:sp>
      <p:sp>
        <p:nvSpPr>
          <p:cNvPr id="66" name="タイトル 1">
            <a:extLst>
              <a:ext uri="{FF2B5EF4-FFF2-40B4-BE49-F238E27FC236}">
                <a16:creationId xmlns:a16="http://schemas.microsoft.com/office/drawing/2014/main" id="{7D358785-5C69-12A5-FED9-8D2E8BC7DB89}"/>
              </a:ext>
            </a:extLst>
          </p:cNvPr>
          <p:cNvSpPr txBox="1">
            <a:spLocks/>
          </p:cNvSpPr>
          <p:nvPr/>
        </p:nvSpPr>
        <p:spPr>
          <a:xfrm>
            <a:off x="4082912" y="3351311"/>
            <a:ext cx="2154106" cy="367138"/>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放デイガイドライン</a:t>
            </a:r>
            <a:endParaRPr lang="en-US" altLang="ja-JP" sz="1600" dirty="0">
              <a:solidFill>
                <a:prstClr val="black"/>
              </a:solidFill>
            </a:endParaRPr>
          </a:p>
        </p:txBody>
      </p:sp>
      <p:grpSp>
        <p:nvGrpSpPr>
          <p:cNvPr id="17" name="グループ化 36">
            <a:extLst>
              <a:ext uri="{FF2B5EF4-FFF2-40B4-BE49-F238E27FC236}">
                <a16:creationId xmlns:a16="http://schemas.microsoft.com/office/drawing/2014/main" id="{DE740669-E8C4-E6A2-1C5C-B0631681E806}"/>
              </a:ext>
            </a:extLst>
          </p:cNvPr>
          <p:cNvGrpSpPr/>
          <p:nvPr/>
        </p:nvGrpSpPr>
        <p:grpSpPr>
          <a:xfrm>
            <a:off x="7365435" y="5193971"/>
            <a:ext cx="468052" cy="1098454"/>
            <a:chOff x="1943708" y="5149645"/>
            <a:chExt cx="432048" cy="1414169"/>
          </a:xfrm>
          <a:solidFill>
            <a:srgbClr val="FF9300"/>
          </a:solidFill>
        </p:grpSpPr>
        <p:sp>
          <p:nvSpPr>
            <p:cNvPr id="21" name="下矢印 20">
              <a:extLst>
                <a:ext uri="{FF2B5EF4-FFF2-40B4-BE49-F238E27FC236}">
                  <a16:creationId xmlns:a16="http://schemas.microsoft.com/office/drawing/2014/main" id="{BA38DD4C-569E-4981-A8D6-DFC794CD4E38}"/>
                </a:ext>
              </a:extLst>
            </p:cNvPr>
            <p:cNvSpPr/>
            <p:nvPr/>
          </p:nvSpPr>
          <p:spPr>
            <a:xfrm>
              <a:off x="1943708" y="5997747"/>
              <a:ext cx="432048" cy="566067"/>
            </a:xfrm>
            <a:prstGeom prst="downArrow">
              <a:avLst>
                <a:gd name="adj1" fmla="val 50000"/>
                <a:gd name="adj2" fmla="val 34737"/>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25" name="正方形/長方形 24">
              <a:extLst>
                <a:ext uri="{FF2B5EF4-FFF2-40B4-BE49-F238E27FC236}">
                  <a16:creationId xmlns:a16="http://schemas.microsoft.com/office/drawing/2014/main" id="{60FA09C2-14AD-BA0E-3E0C-270A50067AFE}"/>
                </a:ext>
              </a:extLst>
            </p:cNvPr>
            <p:cNvSpPr/>
            <p:nvPr/>
          </p:nvSpPr>
          <p:spPr>
            <a:xfrm>
              <a:off x="2051720" y="5445115"/>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sp>
          <p:nvSpPr>
            <p:cNvPr id="43" name="正方形/長方形 42">
              <a:extLst>
                <a:ext uri="{FF2B5EF4-FFF2-40B4-BE49-F238E27FC236}">
                  <a16:creationId xmlns:a16="http://schemas.microsoft.com/office/drawing/2014/main" id="{7F6C9056-8A34-F7C7-41DD-3FAA2922A6B7}"/>
                </a:ext>
              </a:extLst>
            </p:cNvPr>
            <p:cNvSpPr/>
            <p:nvPr/>
          </p:nvSpPr>
          <p:spPr>
            <a:xfrm>
              <a:off x="2051720" y="5149645"/>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sp>
          <p:nvSpPr>
            <p:cNvPr id="56" name="正方形/長方形 55">
              <a:extLst>
                <a:ext uri="{FF2B5EF4-FFF2-40B4-BE49-F238E27FC236}">
                  <a16:creationId xmlns:a16="http://schemas.microsoft.com/office/drawing/2014/main" id="{CF1AE0E8-C182-D252-E8D1-6F2FF6857A04}"/>
                </a:ext>
              </a:extLst>
            </p:cNvPr>
            <p:cNvSpPr/>
            <p:nvPr/>
          </p:nvSpPr>
          <p:spPr>
            <a:xfrm>
              <a:off x="2051720" y="5720778"/>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grpSp>
      <p:sp>
        <p:nvSpPr>
          <p:cNvPr id="60" name="テキスト ボックス 59">
            <a:extLst>
              <a:ext uri="{FF2B5EF4-FFF2-40B4-BE49-F238E27FC236}">
                <a16:creationId xmlns:a16="http://schemas.microsoft.com/office/drawing/2014/main" id="{C063E844-93C6-2678-92B6-69AEB5463FC1}"/>
              </a:ext>
            </a:extLst>
          </p:cNvPr>
          <p:cNvSpPr txBox="1"/>
          <p:nvPr/>
        </p:nvSpPr>
        <p:spPr>
          <a:xfrm>
            <a:off x="6677580" y="6327914"/>
            <a:ext cx="1609736" cy="400110"/>
          </a:xfrm>
          <a:prstGeom prst="rect">
            <a:avLst/>
          </a:prstGeom>
          <a:noFill/>
        </p:spPr>
        <p:txBody>
          <a:bodyPr wrap="none" rtlCol="0">
            <a:spAutoFit/>
          </a:bodyPr>
          <a:lstStyle/>
          <a:p>
            <a:r>
              <a:rPr kumimoji="1" lang="en-US" altLang="ja-JP" sz="2000" dirty="0"/>
              <a:t>R</a:t>
            </a:r>
            <a:r>
              <a:rPr lang="en-US" altLang="ja-JP" sz="2000" dirty="0"/>
              <a:t>6 </a:t>
            </a:r>
            <a:r>
              <a:rPr kumimoji="1" lang="ja-JP" altLang="en-US" sz="2000"/>
              <a:t>報酬改定</a:t>
            </a:r>
          </a:p>
        </p:txBody>
      </p:sp>
      <p:cxnSp>
        <p:nvCxnSpPr>
          <p:cNvPr id="83" name="直線矢印コネクタ 82">
            <a:extLst>
              <a:ext uri="{FF2B5EF4-FFF2-40B4-BE49-F238E27FC236}">
                <a16:creationId xmlns:a16="http://schemas.microsoft.com/office/drawing/2014/main" id="{2ACFDED4-142D-A509-1B90-8EC46DC8AF3F}"/>
              </a:ext>
            </a:extLst>
          </p:cNvPr>
          <p:cNvCxnSpPr>
            <a:cxnSpLocks/>
          </p:cNvCxnSpPr>
          <p:nvPr/>
        </p:nvCxnSpPr>
        <p:spPr bwMode="auto">
          <a:xfrm flipV="1">
            <a:off x="6367647" y="5783205"/>
            <a:ext cx="992662" cy="10131"/>
          </a:xfrm>
          <a:prstGeom prst="straightConnector1">
            <a:avLst/>
          </a:prstGeom>
          <a:solidFill>
            <a:schemeClr val="bg1"/>
          </a:solidFill>
          <a:ln w="38100" cap="flat" cmpd="sng" algn="ctr">
            <a:solidFill>
              <a:srgbClr val="FF0000"/>
            </a:solidFill>
            <a:prstDash val="sysDash"/>
            <a:round/>
            <a:headEnd type="none" w="med" len="med"/>
            <a:tailEnd type="triangle"/>
          </a:ln>
          <a:effectLst/>
        </p:spPr>
      </p:cxnSp>
      <p:sp>
        <p:nvSpPr>
          <p:cNvPr id="95" name="テキスト ボックス 94">
            <a:extLst>
              <a:ext uri="{FF2B5EF4-FFF2-40B4-BE49-F238E27FC236}">
                <a16:creationId xmlns:a16="http://schemas.microsoft.com/office/drawing/2014/main" id="{2C8B0823-8CE0-DD88-96EA-BF05652E9EB2}"/>
              </a:ext>
            </a:extLst>
          </p:cNvPr>
          <p:cNvSpPr txBox="1"/>
          <p:nvPr/>
        </p:nvSpPr>
        <p:spPr>
          <a:xfrm>
            <a:off x="12846" y="3428247"/>
            <a:ext cx="2117887" cy="523220"/>
          </a:xfrm>
          <a:prstGeom prst="rect">
            <a:avLst/>
          </a:prstGeom>
          <a:noFill/>
        </p:spPr>
        <p:txBody>
          <a:bodyPr wrap="none" rtlCol="0">
            <a:spAutoFit/>
          </a:bodyPr>
          <a:lstStyle/>
          <a:p>
            <a:pPr algn="r"/>
            <a:r>
              <a:rPr lang="ja-JP" altLang="en-US" sz="1400" u="sng"/>
              <a:t>児童の権利に関する条約</a:t>
            </a:r>
            <a:endParaRPr lang="en-US" altLang="ja-JP" sz="1400" u="sng" dirty="0"/>
          </a:p>
          <a:p>
            <a:pPr algn="r"/>
            <a:r>
              <a:rPr kumimoji="1" lang="ja-JP" altLang="en-US" sz="1400"/>
              <a:t>（</a:t>
            </a:r>
            <a:r>
              <a:rPr kumimoji="1" lang="en-US" altLang="ja-JP" sz="1400" dirty="0"/>
              <a:t>1994</a:t>
            </a:r>
            <a:r>
              <a:rPr kumimoji="1" lang="ja-JP" altLang="en-US" sz="1400"/>
              <a:t>年</a:t>
            </a:r>
            <a:r>
              <a:rPr kumimoji="1" lang="en-US" altLang="ja-JP" sz="1400" dirty="0"/>
              <a:t>4</a:t>
            </a:r>
            <a:r>
              <a:rPr kumimoji="1" lang="ja-JP" altLang="en-US" sz="1400"/>
              <a:t>月批准）</a:t>
            </a:r>
            <a:endParaRPr kumimoji="1" lang="en-US" altLang="ja-JP" sz="1400" dirty="0"/>
          </a:p>
        </p:txBody>
      </p:sp>
      <p:cxnSp>
        <p:nvCxnSpPr>
          <p:cNvPr id="96" name="直線矢印コネクタ 95">
            <a:extLst>
              <a:ext uri="{FF2B5EF4-FFF2-40B4-BE49-F238E27FC236}">
                <a16:creationId xmlns:a16="http://schemas.microsoft.com/office/drawing/2014/main" id="{9E324D67-9658-EFF1-1B61-E8810B6210E3}"/>
              </a:ext>
            </a:extLst>
          </p:cNvPr>
          <p:cNvCxnSpPr>
            <a:cxnSpLocks/>
          </p:cNvCxnSpPr>
          <p:nvPr/>
        </p:nvCxnSpPr>
        <p:spPr>
          <a:xfrm>
            <a:off x="1547479" y="3903583"/>
            <a:ext cx="0" cy="207921"/>
          </a:xfrm>
          <a:prstGeom prst="straightConnector1">
            <a:avLst/>
          </a:prstGeom>
          <a:ln w="508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4B93FF5D-237F-90E8-B94F-95EE61493FFB}"/>
              </a:ext>
            </a:extLst>
          </p:cNvPr>
          <p:cNvSpPr txBox="1"/>
          <p:nvPr/>
        </p:nvSpPr>
        <p:spPr>
          <a:xfrm>
            <a:off x="7221779" y="2403228"/>
            <a:ext cx="2606804" cy="553998"/>
          </a:xfrm>
          <a:prstGeom prst="rect">
            <a:avLst/>
          </a:prstGeom>
          <a:noFill/>
        </p:spPr>
        <p:txBody>
          <a:bodyPr wrap="none" rtlCol="0">
            <a:spAutoFit/>
          </a:bodyPr>
          <a:lstStyle/>
          <a:p>
            <a:r>
              <a:rPr lang="en-US" altLang="ja-JP" sz="1400" dirty="0"/>
              <a:t>H24.10 </a:t>
            </a:r>
            <a:r>
              <a:rPr lang="ja-JP" altLang="en-US" sz="1400"/>
              <a:t>障害者虐待防止法施行</a:t>
            </a:r>
          </a:p>
          <a:p>
            <a:r>
              <a:rPr kumimoji="1" lang="en-US" altLang="ja-JP" sz="1400" dirty="0"/>
              <a:t>H28.4 </a:t>
            </a:r>
            <a:r>
              <a:rPr kumimoji="1" lang="ja-JP" altLang="en-US" sz="1400"/>
              <a:t>障害者</a:t>
            </a:r>
            <a:r>
              <a:rPr kumimoji="1" lang="ja-JP" altLang="en-US" sz="1600"/>
              <a:t>差別</a:t>
            </a:r>
            <a:r>
              <a:rPr kumimoji="1" lang="ja-JP" altLang="en-US" sz="1400"/>
              <a:t>解消法施行</a:t>
            </a:r>
            <a:endParaRPr kumimoji="1" lang="en-US" altLang="ja-JP" sz="1400" dirty="0"/>
          </a:p>
        </p:txBody>
      </p:sp>
      <p:sp>
        <p:nvSpPr>
          <p:cNvPr id="102" name="タイトル 1">
            <a:extLst>
              <a:ext uri="{FF2B5EF4-FFF2-40B4-BE49-F238E27FC236}">
                <a16:creationId xmlns:a16="http://schemas.microsoft.com/office/drawing/2014/main" id="{2DB7D8CF-D55B-83D6-6529-EBDE9F874D61}"/>
              </a:ext>
            </a:extLst>
          </p:cNvPr>
          <p:cNvSpPr txBox="1">
            <a:spLocks/>
          </p:cNvSpPr>
          <p:nvPr/>
        </p:nvSpPr>
        <p:spPr>
          <a:xfrm>
            <a:off x="8411842" y="4015020"/>
            <a:ext cx="1668356" cy="721826"/>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第一次障害児福祉計画</a:t>
            </a:r>
            <a:endParaRPr lang="en-US" altLang="ja-JP" sz="1600" dirty="0">
              <a:solidFill>
                <a:prstClr val="black"/>
              </a:solidFill>
            </a:endParaRPr>
          </a:p>
        </p:txBody>
      </p:sp>
      <p:sp>
        <p:nvSpPr>
          <p:cNvPr id="103" name="タイトル 1">
            <a:extLst>
              <a:ext uri="{FF2B5EF4-FFF2-40B4-BE49-F238E27FC236}">
                <a16:creationId xmlns:a16="http://schemas.microsoft.com/office/drawing/2014/main" id="{AEE0FCD5-DBE8-916F-C140-2047D95E4519}"/>
              </a:ext>
            </a:extLst>
          </p:cNvPr>
          <p:cNvSpPr txBox="1">
            <a:spLocks/>
          </p:cNvSpPr>
          <p:nvPr/>
        </p:nvSpPr>
        <p:spPr>
          <a:xfrm>
            <a:off x="2554140" y="3680207"/>
            <a:ext cx="3088064" cy="435654"/>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児童</a:t>
            </a:r>
            <a:r>
              <a:rPr lang="ja-JP" altLang="en-US" sz="1800" dirty="0">
                <a:solidFill>
                  <a:prstClr val="black"/>
                </a:solidFill>
              </a:rPr>
              <a:t>発達</a:t>
            </a:r>
            <a:r>
              <a:rPr lang="ja-JP" altLang="en-US" sz="1800">
                <a:solidFill>
                  <a:prstClr val="black"/>
                </a:solidFill>
              </a:rPr>
              <a:t>支援ガイドライン</a:t>
            </a:r>
            <a:endParaRPr lang="en-US" altLang="ja-JP" sz="1600" dirty="0">
              <a:solidFill>
                <a:prstClr val="black"/>
              </a:solidFill>
            </a:endParaRPr>
          </a:p>
        </p:txBody>
      </p:sp>
      <p:sp>
        <p:nvSpPr>
          <p:cNvPr id="107" name="タイトル 1">
            <a:extLst>
              <a:ext uri="{FF2B5EF4-FFF2-40B4-BE49-F238E27FC236}">
                <a16:creationId xmlns:a16="http://schemas.microsoft.com/office/drawing/2014/main" id="{E30E815C-E263-70A6-2453-9B3179E7D17B}"/>
              </a:ext>
            </a:extLst>
          </p:cNvPr>
          <p:cNvSpPr txBox="1">
            <a:spLocks/>
          </p:cNvSpPr>
          <p:nvPr/>
        </p:nvSpPr>
        <p:spPr>
          <a:xfrm>
            <a:off x="8366651" y="4768535"/>
            <a:ext cx="1668356" cy="721826"/>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第二次障害児福祉計画</a:t>
            </a:r>
            <a:endParaRPr lang="en-US" altLang="ja-JP" sz="1600" dirty="0">
              <a:solidFill>
                <a:prstClr val="black"/>
              </a:solidFill>
            </a:endParaRPr>
          </a:p>
        </p:txBody>
      </p:sp>
      <p:sp>
        <p:nvSpPr>
          <p:cNvPr id="108" name="下矢印 107">
            <a:extLst>
              <a:ext uri="{FF2B5EF4-FFF2-40B4-BE49-F238E27FC236}">
                <a16:creationId xmlns:a16="http://schemas.microsoft.com/office/drawing/2014/main" id="{1EC73BEC-11FE-8EBB-6676-99AE9BFFFCE9}"/>
              </a:ext>
            </a:extLst>
          </p:cNvPr>
          <p:cNvSpPr/>
          <p:nvPr/>
        </p:nvSpPr>
        <p:spPr>
          <a:xfrm>
            <a:off x="8762410" y="3344263"/>
            <a:ext cx="468052" cy="753937"/>
          </a:xfrm>
          <a:prstGeom prst="downArrow">
            <a:avLst>
              <a:gd name="adj1" fmla="val 50000"/>
              <a:gd name="adj2" fmla="val 34227"/>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109" name="下矢印 108">
            <a:extLst>
              <a:ext uri="{FF2B5EF4-FFF2-40B4-BE49-F238E27FC236}">
                <a16:creationId xmlns:a16="http://schemas.microsoft.com/office/drawing/2014/main" id="{171F6D1D-52EC-AEF7-354B-B7991CF24962}"/>
              </a:ext>
            </a:extLst>
          </p:cNvPr>
          <p:cNvSpPr/>
          <p:nvPr/>
        </p:nvSpPr>
        <p:spPr>
          <a:xfrm>
            <a:off x="8752479" y="4616227"/>
            <a:ext cx="468052" cy="248015"/>
          </a:xfrm>
          <a:prstGeom prst="downArrow">
            <a:avLst>
              <a:gd name="adj1" fmla="val 50000"/>
              <a:gd name="adj2" fmla="val 40187"/>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113" name="タイトル 1">
            <a:extLst>
              <a:ext uri="{FF2B5EF4-FFF2-40B4-BE49-F238E27FC236}">
                <a16:creationId xmlns:a16="http://schemas.microsoft.com/office/drawing/2014/main" id="{BBA33E5B-4388-F926-1BB1-42D4A86C7E8F}"/>
              </a:ext>
            </a:extLst>
          </p:cNvPr>
          <p:cNvSpPr txBox="1">
            <a:spLocks/>
          </p:cNvSpPr>
          <p:nvPr/>
        </p:nvSpPr>
        <p:spPr>
          <a:xfrm>
            <a:off x="2995016" y="1711824"/>
            <a:ext cx="4177332" cy="357535"/>
          </a:xfrm>
          <a:prstGeom prst="rect">
            <a:avLst/>
          </a:prstGeom>
          <a:ln>
            <a:noFill/>
          </a:ln>
        </p:spPr>
        <p:txBody>
          <a:bodyPr vert="horz" lIns="91440" tIns="45720" rIns="91440" bIns="45720" rtlCol="0" anchor="t" anchorCtr="0">
            <a:noAutofit/>
          </a:bodyPr>
          <a:lstStyle/>
          <a:p>
            <a:r>
              <a:rPr lang="en-US" altLang="ja-JP" sz="1800" dirty="0">
                <a:solidFill>
                  <a:prstClr val="black"/>
                </a:solidFill>
              </a:rPr>
              <a:t>H23.8</a:t>
            </a:r>
            <a:r>
              <a:rPr lang="ja-JP" altLang="en-US" sz="1800">
                <a:solidFill>
                  <a:prstClr val="black"/>
                </a:solidFill>
              </a:rPr>
              <a:t>　</a:t>
            </a:r>
            <a:r>
              <a:rPr lang="ja-JP" altLang="en-US" sz="1800" u="sng">
                <a:solidFill>
                  <a:prstClr val="black"/>
                </a:solidFill>
              </a:rPr>
              <a:t>障害者基本法</a:t>
            </a:r>
            <a:endParaRPr lang="en-US" altLang="ja-JP" sz="1000" dirty="0">
              <a:solidFill>
                <a:prstClr val="black"/>
              </a:solidFill>
            </a:endParaRPr>
          </a:p>
        </p:txBody>
      </p:sp>
      <p:cxnSp>
        <p:nvCxnSpPr>
          <p:cNvPr id="122" name="直線矢印コネクタ 121">
            <a:extLst>
              <a:ext uri="{FF2B5EF4-FFF2-40B4-BE49-F238E27FC236}">
                <a16:creationId xmlns:a16="http://schemas.microsoft.com/office/drawing/2014/main" id="{E00DA1DC-B3FB-E7A2-07D2-D3502016A59C}"/>
              </a:ext>
            </a:extLst>
          </p:cNvPr>
          <p:cNvCxnSpPr>
            <a:cxnSpLocks/>
          </p:cNvCxnSpPr>
          <p:nvPr/>
        </p:nvCxnSpPr>
        <p:spPr bwMode="auto">
          <a:xfrm>
            <a:off x="6319645" y="4637484"/>
            <a:ext cx="1056473" cy="0"/>
          </a:xfrm>
          <a:prstGeom prst="straightConnector1">
            <a:avLst/>
          </a:prstGeom>
          <a:solidFill>
            <a:schemeClr val="bg1"/>
          </a:solidFill>
          <a:ln w="38100" cap="flat" cmpd="sng" algn="ctr">
            <a:solidFill>
              <a:srgbClr val="FF0000"/>
            </a:solidFill>
            <a:prstDash val="sysDash"/>
            <a:round/>
            <a:headEnd type="none" w="med" len="med"/>
            <a:tailEnd type="triangle"/>
          </a:ln>
          <a:effectLst/>
        </p:spPr>
      </p:cxnSp>
      <p:grpSp>
        <p:nvGrpSpPr>
          <p:cNvPr id="125" name="グループ化 36">
            <a:extLst>
              <a:ext uri="{FF2B5EF4-FFF2-40B4-BE49-F238E27FC236}">
                <a16:creationId xmlns:a16="http://schemas.microsoft.com/office/drawing/2014/main" id="{E35F7610-B3A6-7A99-7BDA-79B588D08DF9}"/>
              </a:ext>
            </a:extLst>
          </p:cNvPr>
          <p:cNvGrpSpPr/>
          <p:nvPr/>
        </p:nvGrpSpPr>
        <p:grpSpPr>
          <a:xfrm>
            <a:off x="8748279" y="5382269"/>
            <a:ext cx="468052" cy="874134"/>
            <a:chOff x="1943708" y="5149645"/>
            <a:chExt cx="432048" cy="1414169"/>
          </a:xfrm>
          <a:solidFill>
            <a:srgbClr val="FF9300"/>
          </a:solidFill>
        </p:grpSpPr>
        <p:sp>
          <p:nvSpPr>
            <p:cNvPr id="126" name="下矢印 125">
              <a:extLst>
                <a:ext uri="{FF2B5EF4-FFF2-40B4-BE49-F238E27FC236}">
                  <a16:creationId xmlns:a16="http://schemas.microsoft.com/office/drawing/2014/main" id="{D8DBF177-53E1-CBFD-7F52-F5815A6D2D3E}"/>
                </a:ext>
              </a:extLst>
            </p:cNvPr>
            <p:cNvSpPr/>
            <p:nvPr/>
          </p:nvSpPr>
          <p:spPr>
            <a:xfrm>
              <a:off x="1943708" y="5997747"/>
              <a:ext cx="432048" cy="566067"/>
            </a:xfrm>
            <a:prstGeom prst="downArrow">
              <a:avLst>
                <a:gd name="adj1" fmla="val 50000"/>
                <a:gd name="adj2"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127" name="正方形/長方形 126">
              <a:extLst>
                <a:ext uri="{FF2B5EF4-FFF2-40B4-BE49-F238E27FC236}">
                  <a16:creationId xmlns:a16="http://schemas.microsoft.com/office/drawing/2014/main" id="{9DE593DC-DFAB-051F-23E9-C88047DCA7A6}"/>
                </a:ext>
              </a:extLst>
            </p:cNvPr>
            <p:cNvSpPr/>
            <p:nvPr/>
          </p:nvSpPr>
          <p:spPr>
            <a:xfrm>
              <a:off x="2051720" y="5445115"/>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sp>
          <p:nvSpPr>
            <p:cNvPr id="128" name="正方形/長方形 127">
              <a:extLst>
                <a:ext uri="{FF2B5EF4-FFF2-40B4-BE49-F238E27FC236}">
                  <a16:creationId xmlns:a16="http://schemas.microsoft.com/office/drawing/2014/main" id="{1CB0B80A-B9A1-ACCD-1506-596E1B384EAB}"/>
                </a:ext>
              </a:extLst>
            </p:cNvPr>
            <p:cNvSpPr/>
            <p:nvPr/>
          </p:nvSpPr>
          <p:spPr>
            <a:xfrm>
              <a:off x="2051720" y="5149645"/>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sp>
          <p:nvSpPr>
            <p:cNvPr id="129" name="正方形/長方形 128">
              <a:extLst>
                <a:ext uri="{FF2B5EF4-FFF2-40B4-BE49-F238E27FC236}">
                  <a16:creationId xmlns:a16="http://schemas.microsoft.com/office/drawing/2014/main" id="{F6756322-964E-5476-6748-A17E8BD6B6D6}"/>
                </a:ext>
              </a:extLst>
            </p:cNvPr>
            <p:cNvSpPr/>
            <p:nvPr/>
          </p:nvSpPr>
          <p:spPr>
            <a:xfrm>
              <a:off x="2051720" y="5720778"/>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grpSp>
      <p:cxnSp>
        <p:nvCxnSpPr>
          <p:cNvPr id="146" name="直線矢印コネクタ 145">
            <a:extLst>
              <a:ext uri="{FF2B5EF4-FFF2-40B4-BE49-F238E27FC236}">
                <a16:creationId xmlns:a16="http://schemas.microsoft.com/office/drawing/2014/main" id="{40D6339C-D0C0-3F12-8AED-6E9A2D59F1FB}"/>
              </a:ext>
            </a:extLst>
          </p:cNvPr>
          <p:cNvCxnSpPr>
            <a:cxnSpLocks/>
          </p:cNvCxnSpPr>
          <p:nvPr/>
        </p:nvCxnSpPr>
        <p:spPr bwMode="auto">
          <a:xfrm>
            <a:off x="3948907" y="4398312"/>
            <a:ext cx="4491140" cy="0"/>
          </a:xfrm>
          <a:prstGeom prst="straightConnector1">
            <a:avLst/>
          </a:prstGeom>
          <a:solidFill>
            <a:schemeClr val="bg1"/>
          </a:solidFill>
          <a:ln w="38100" cap="flat" cmpd="sng" algn="ctr">
            <a:solidFill>
              <a:srgbClr val="FF0000"/>
            </a:solidFill>
            <a:prstDash val="solid"/>
            <a:round/>
            <a:headEnd type="none" w="med" len="med"/>
            <a:tailEnd type="triangle"/>
          </a:ln>
          <a:effectLst/>
        </p:spPr>
      </p:cxnSp>
      <p:sp>
        <p:nvSpPr>
          <p:cNvPr id="54" name="下矢印 53">
            <a:extLst>
              <a:ext uri="{FF2B5EF4-FFF2-40B4-BE49-F238E27FC236}">
                <a16:creationId xmlns:a16="http://schemas.microsoft.com/office/drawing/2014/main" id="{7B538E19-679B-914E-958D-D9F05459BF1E}"/>
              </a:ext>
            </a:extLst>
          </p:cNvPr>
          <p:cNvSpPr/>
          <p:nvPr/>
        </p:nvSpPr>
        <p:spPr>
          <a:xfrm>
            <a:off x="7365435" y="4365357"/>
            <a:ext cx="468052" cy="472468"/>
          </a:xfrm>
          <a:prstGeom prst="downArrow">
            <a:avLst>
              <a:gd name="adj1" fmla="val 50000"/>
              <a:gd name="adj2" fmla="val 25033"/>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cxnSp>
        <p:nvCxnSpPr>
          <p:cNvPr id="24" name="直線矢印コネクタ 23">
            <a:extLst>
              <a:ext uri="{FF2B5EF4-FFF2-40B4-BE49-F238E27FC236}">
                <a16:creationId xmlns:a16="http://schemas.microsoft.com/office/drawing/2014/main" id="{530C60C6-8597-02CF-A30D-202B8CA81631}"/>
              </a:ext>
            </a:extLst>
          </p:cNvPr>
          <p:cNvCxnSpPr>
            <a:cxnSpLocks/>
          </p:cNvCxnSpPr>
          <p:nvPr/>
        </p:nvCxnSpPr>
        <p:spPr>
          <a:xfrm>
            <a:off x="5582986" y="2311845"/>
            <a:ext cx="0" cy="181049"/>
          </a:xfrm>
          <a:prstGeom prst="straightConnector1">
            <a:avLst/>
          </a:prstGeom>
          <a:ln w="444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タイトル 1">
            <a:extLst>
              <a:ext uri="{FF2B5EF4-FFF2-40B4-BE49-F238E27FC236}">
                <a16:creationId xmlns:a16="http://schemas.microsoft.com/office/drawing/2014/main" id="{008EBAF5-8B23-EA98-06A8-7D5613EB7AAD}"/>
              </a:ext>
            </a:extLst>
          </p:cNvPr>
          <p:cNvSpPr txBox="1">
            <a:spLocks/>
          </p:cNvSpPr>
          <p:nvPr/>
        </p:nvSpPr>
        <p:spPr>
          <a:xfrm>
            <a:off x="5879406" y="5267248"/>
            <a:ext cx="1053360" cy="327155"/>
          </a:xfrm>
          <a:prstGeom prst="rect">
            <a:avLst/>
          </a:prstGeom>
          <a:ln>
            <a:noFill/>
          </a:ln>
        </p:spPr>
        <p:txBody>
          <a:bodyPr vert="horz" lIns="91440" tIns="45720" rIns="91440" bIns="45720" rtlCol="0" anchor="t" anchorCtr="0">
            <a:noAutofit/>
          </a:bodyPr>
          <a:lstStyle/>
          <a:p>
            <a:pPr>
              <a:defRPr/>
            </a:pPr>
            <a:r>
              <a:rPr lang="ja-JP" altLang="en-US" sz="1600" spc="-200">
                <a:solidFill>
                  <a:prstClr val="black"/>
                </a:solidFill>
              </a:rPr>
              <a:t>（</a:t>
            </a:r>
            <a:r>
              <a:rPr lang="en-US" altLang="ja-JP" sz="1600" dirty="0">
                <a:solidFill>
                  <a:prstClr val="black"/>
                </a:solidFill>
              </a:rPr>
              <a:t>R</a:t>
            </a:r>
            <a:r>
              <a:rPr lang="ja-JP" altLang="en-US" sz="1600" spc="-200">
                <a:solidFill>
                  <a:prstClr val="black"/>
                </a:solidFill>
              </a:rPr>
              <a:t>３．９）</a:t>
            </a:r>
            <a:endParaRPr lang="ja-JP" altLang="en-US" sz="1600" spc="-200" dirty="0">
              <a:solidFill>
                <a:prstClr val="black"/>
              </a:solidFill>
            </a:endParaRPr>
          </a:p>
        </p:txBody>
      </p:sp>
      <p:sp>
        <p:nvSpPr>
          <p:cNvPr id="73" name="タイトル 1">
            <a:extLst>
              <a:ext uri="{FF2B5EF4-FFF2-40B4-BE49-F238E27FC236}">
                <a16:creationId xmlns:a16="http://schemas.microsoft.com/office/drawing/2014/main" id="{0F9F24C8-AD64-A544-A8B7-E67018914850}"/>
              </a:ext>
            </a:extLst>
          </p:cNvPr>
          <p:cNvSpPr txBox="1">
            <a:spLocks/>
          </p:cNvSpPr>
          <p:nvPr/>
        </p:nvSpPr>
        <p:spPr>
          <a:xfrm>
            <a:off x="8409682" y="6256403"/>
            <a:ext cx="1668356" cy="721826"/>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第三次障害児福祉計画</a:t>
            </a:r>
            <a:endParaRPr lang="en-US" altLang="ja-JP" sz="1600" dirty="0">
              <a:solidFill>
                <a:prstClr val="black"/>
              </a:solidFill>
            </a:endParaRPr>
          </a:p>
        </p:txBody>
      </p:sp>
      <p:sp>
        <p:nvSpPr>
          <p:cNvPr id="69" name="タイトル 1">
            <a:extLst>
              <a:ext uri="{FF2B5EF4-FFF2-40B4-BE49-F238E27FC236}">
                <a16:creationId xmlns:a16="http://schemas.microsoft.com/office/drawing/2014/main" id="{F234F406-BDA4-06B3-9A4A-BB41B89E1EEB}"/>
              </a:ext>
            </a:extLst>
          </p:cNvPr>
          <p:cNvSpPr txBox="1">
            <a:spLocks/>
          </p:cNvSpPr>
          <p:nvPr/>
        </p:nvSpPr>
        <p:spPr>
          <a:xfrm>
            <a:off x="-21332" y="402753"/>
            <a:ext cx="9581040" cy="504056"/>
          </a:xfrm>
          <a:prstGeom prst="rect">
            <a:avLst/>
          </a:prstGeom>
          <a:ln>
            <a:noFill/>
          </a:ln>
        </p:spPr>
        <p:txBody>
          <a:bodyPr vert="horz" lIns="91440" tIns="45720" rIns="91440" bIns="45720" rtlCol="0" anchor="t" anchorCtr="0">
            <a:noAutofit/>
          </a:bodyPr>
          <a:lstStyle/>
          <a:p>
            <a:pPr>
              <a:defRPr/>
            </a:pPr>
            <a:r>
              <a:rPr lang="en-US" altLang="ja-JP" sz="2500" dirty="0">
                <a:solidFill>
                  <a:prstClr val="black"/>
                </a:solidFill>
              </a:rPr>
              <a:t>H18.4</a:t>
            </a:r>
            <a:r>
              <a:rPr lang="ja-JP" altLang="en-US" sz="2500" dirty="0">
                <a:solidFill>
                  <a:prstClr val="black"/>
                </a:solidFill>
              </a:rPr>
              <a:t>　　障害者</a:t>
            </a:r>
            <a:r>
              <a:rPr lang="ja-JP" altLang="en-US" sz="2500">
                <a:solidFill>
                  <a:prstClr val="black"/>
                </a:solidFill>
              </a:rPr>
              <a:t>自立支援法成立 </a:t>
            </a:r>
            <a:r>
              <a:rPr lang="ja-JP" altLang="en-US" sz="2500" dirty="0">
                <a:solidFill>
                  <a:prstClr val="black"/>
                </a:solidFill>
              </a:rPr>
              <a:t>、改正</a:t>
            </a:r>
            <a:r>
              <a:rPr lang="ja-JP" altLang="en-US" sz="2500">
                <a:solidFill>
                  <a:prstClr val="black"/>
                </a:solidFill>
              </a:rPr>
              <a:t>児童福祉法</a:t>
            </a:r>
            <a:r>
              <a:rPr lang="en-US" altLang="ja-JP" sz="2500" dirty="0">
                <a:solidFill>
                  <a:prstClr val="black"/>
                </a:solidFill>
              </a:rPr>
              <a:t> </a:t>
            </a:r>
            <a:r>
              <a:rPr lang="ja-JP" altLang="en-US" sz="2000">
                <a:solidFill>
                  <a:prstClr val="black"/>
                </a:solidFill>
              </a:rPr>
              <a:t>（</a:t>
            </a:r>
            <a:r>
              <a:rPr lang="ja-JP" altLang="en-US" sz="2000" dirty="0">
                <a:solidFill>
                  <a:prstClr val="black"/>
                </a:solidFill>
              </a:rPr>
              <a:t>利用</a:t>
            </a:r>
            <a:r>
              <a:rPr lang="ja-JP" altLang="en-US" sz="2000">
                <a:solidFill>
                  <a:prstClr val="black"/>
                </a:solidFill>
              </a:rPr>
              <a:t>契約導入）　</a:t>
            </a:r>
            <a:endParaRPr lang="ja-JP" altLang="en-US" sz="2500" dirty="0">
              <a:solidFill>
                <a:prstClr val="black"/>
              </a:solidFill>
            </a:endParaRPr>
          </a:p>
        </p:txBody>
      </p:sp>
      <p:sp>
        <p:nvSpPr>
          <p:cNvPr id="72" name="下矢印 71">
            <a:extLst>
              <a:ext uri="{FF2B5EF4-FFF2-40B4-BE49-F238E27FC236}">
                <a16:creationId xmlns:a16="http://schemas.microsoft.com/office/drawing/2014/main" id="{C0A74FA4-61AE-7FD8-C7A7-1632B89B0BAD}"/>
              </a:ext>
            </a:extLst>
          </p:cNvPr>
          <p:cNvSpPr/>
          <p:nvPr/>
        </p:nvSpPr>
        <p:spPr>
          <a:xfrm>
            <a:off x="1972645" y="829145"/>
            <a:ext cx="468052" cy="91943"/>
          </a:xfrm>
          <a:prstGeom prst="downArrow">
            <a:avLst/>
          </a:prstGeom>
          <a:solidFill>
            <a:srgbClr val="FF9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49" name="正方形/長方形 48">
            <a:extLst>
              <a:ext uri="{FF2B5EF4-FFF2-40B4-BE49-F238E27FC236}">
                <a16:creationId xmlns:a16="http://schemas.microsoft.com/office/drawing/2014/main" id="{5A62D531-6133-353A-9F95-051A51E552FA}"/>
              </a:ext>
            </a:extLst>
          </p:cNvPr>
          <p:cNvSpPr/>
          <p:nvPr/>
        </p:nvSpPr>
        <p:spPr bwMode="auto">
          <a:xfrm>
            <a:off x="3220227" y="5289150"/>
            <a:ext cx="2722466" cy="302494"/>
          </a:xfrm>
          <a:prstGeom prst="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46" name="タイトル 1">
            <a:extLst>
              <a:ext uri="{FF2B5EF4-FFF2-40B4-BE49-F238E27FC236}">
                <a16:creationId xmlns:a16="http://schemas.microsoft.com/office/drawing/2014/main" id="{B7854090-5788-9734-9EB5-80DD44F31EBA}"/>
              </a:ext>
            </a:extLst>
          </p:cNvPr>
          <p:cNvSpPr txBox="1">
            <a:spLocks/>
          </p:cNvSpPr>
          <p:nvPr/>
        </p:nvSpPr>
        <p:spPr>
          <a:xfrm>
            <a:off x="3196305" y="5244477"/>
            <a:ext cx="3108421" cy="367138"/>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障害児入所施設運営指針</a:t>
            </a:r>
            <a:endParaRPr lang="en-US" altLang="ja-JP" sz="1600" dirty="0">
              <a:solidFill>
                <a:prstClr val="black"/>
              </a:solidFill>
            </a:endParaRPr>
          </a:p>
        </p:txBody>
      </p:sp>
      <p:grpSp>
        <p:nvGrpSpPr>
          <p:cNvPr id="27" name="グループ化 26">
            <a:extLst>
              <a:ext uri="{FF2B5EF4-FFF2-40B4-BE49-F238E27FC236}">
                <a16:creationId xmlns:a16="http://schemas.microsoft.com/office/drawing/2014/main" id="{4DE6F842-5E5A-A750-06A1-FEC1EF2DAAF4}"/>
              </a:ext>
            </a:extLst>
          </p:cNvPr>
          <p:cNvGrpSpPr/>
          <p:nvPr/>
        </p:nvGrpSpPr>
        <p:grpSpPr>
          <a:xfrm>
            <a:off x="1247415" y="5604083"/>
            <a:ext cx="4258525" cy="428404"/>
            <a:chOff x="1216267" y="5219735"/>
            <a:chExt cx="4258525" cy="428404"/>
          </a:xfrm>
        </p:grpSpPr>
        <p:sp>
          <p:nvSpPr>
            <p:cNvPr id="32" name="角丸四角形 31">
              <a:extLst>
                <a:ext uri="{FF2B5EF4-FFF2-40B4-BE49-F238E27FC236}">
                  <a16:creationId xmlns:a16="http://schemas.microsoft.com/office/drawing/2014/main" id="{3F0015E6-A5E0-801D-DB28-FCFCEDD896FF}"/>
                </a:ext>
              </a:extLst>
            </p:cNvPr>
            <p:cNvSpPr/>
            <p:nvPr/>
          </p:nvSpPr>
          <p:spPr bwMode="auto">
            <a:xfrm>
              <a:off x="1233162" y="5258754"/>
              <a:ext cx="4241630" cy="324013"/>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35" name="タイトル 1">
              <a:extLst>
                <a:ext uri="{FF2B5EF4-FFF2-40B4-BE49-F238E27FC236}">
                  <a16:creationId xmlns:a16="http://schemas.microsoft.com/office/drawing/2014/main" id="{2A38DF5D-CCC3-7869-5917-8F52922B381B}"/>
                </a:ext>
              </a:extLst>
            </p:cNvPr>
            <p:cNvSpPr txBox="1">
              <a:spLocks/>
            </p:cNvSpPr>
            <p:nvPr/>
          </p:nvSpPr>
          <p:spPr>
            <a:xfrm>
              <a:off x="1216267" y="5219735"/>
              <a:ext cx="4105279" cy="428404"/>
            </a:xfrm>
            <a:prstGeom prst="rect">
              <a:avLst/>
            </a:prstGeom>
            <a:noFill/>
            <a:ln>
              <a:noFill/>
            </a:ln>
          </p:spPr>
          <p:txBody>
            <a:bodyPr vert="horz" lIns="91440" tIns="45720" rIns="91440" bIns="45720" rtlCol="0" anchor="t" anchorCtr="0">
              <a:noAutofit/>
            </a:bodyPr>
            <a:lstStyle/>
            <a:p>
              <a:pPr>
                <a:defRPr/>
              </a:pPr>
              <a:r>
                <a:rPr lang="en-US" altLang="ja-JP" sz="2000" i="1" dirty="0"/>
                <a:t>⑨</a:t>
              </a:r>
              <a:r>
                <a:rPr lang="ja-JP" altLang="en-US" sz="2000" i="1"/>
                <a:t>障害児通所支援に関する検討会</a:t>
              </a:r>
              <a:r>
                <a:rPr lang="en-US" altLang="ja-JP" sz="2000" i="1" dirty="0"/>
                <a:t> </a:t>
              </a:r>
            </a:p>
          </p:txBody>
        </p:sp>
      </p:grpSp>
      <p:sp>
        <p:nvSpPr>
          <p:cNvPr id="36" name="テキスト ボックス 35">
            <a:extLst>
              <a:ext uri="{FF2B5EF4-FFF2-40B4-BE49-F238E27FC236}">
                <a16:creationId xmlns:a16="http://schemas.microsoft.com/office/drawing/2014/main" id="{677FDBC3-BC77-2864-4813-E7C0D077AB00}"/>
              </a:ext>
            </a:extLst>
          </p:cNvPr>
          <p:cNvSpPr txBox="1"/>
          <p:nvPr/>
        </p:nvSpPr>
        <p:spPr>
          <a:xfrm>
            <a:off x="76307" y="5570173"/>
            <a:ext cx="902811" cy="477054"/>
          </a:xfrm>
          <a:prstGeom prst="rect">
            <a:avLst/>
          </a:prstGeom>
          <a:noFill/>
        </p:spPr>
        <p:txBody>
          <a:bodyPr wrap="none" rtlCol="0">
            <a:spAutoFit/>
          </a:bodyPr>
          <a:lstStyle/>
          <a:p>
            <a:r>
              <a:rPr kumimoji="1" lang="en-US" altLang="ja-JP" sz="2500" dirty="0"/>
              <a:t>R5.</a:t>
            </a:r>
            <a:r>
              <a:rPr kumimoji="1" lang="ja-JP" altLang="en-US" sz="2500"/>
              <a:t>３</a:t>
            </a:r>
          </a:p>
        </p:txBody>
      </p:sp>
      <p:sp>
        <p:nvSpPr>
          <p:cNvPr id="75" name="正方形/長方形 74">
            <a:extLst>
              <a:ext uri="{FF2B5EF4-FFF2-40B4-BE49-F238E27FC236}">
                <a16:creationId xmlns:a16="http://schemas.microsoft.com/office/drawing/2014/main" id="{86CE9A4C-9B4B-0888-DC8A-E25F6D09A7E9}"/>
              </a:ext>
            </a:extLst>
          </p:cNvPr>
          <p:cNvSpPr/>
          <p:nvPr/>
        </p:nvSpPr>
        <p:spPr bwMode="auto">
          <a:xfrm>
            <a:off x="132638" y="6044208"/>
            <a:ext cx="5877805" cy="298706"/>
          </a:xfrm>
          <a:prstGeom prst="rect">
            <a:avLst/>
          </a:prstGeom>
          <a:solidFill>
            <a:schemeClr val="bg1"/>
          </a:solidFill>
          <a:ln w="9525" cap="flat" cmpd="sng" algn="ctr">
            <a:noFill/>
            <a:prstDash val="solid"/>
            <a:round/>
            <a:headEnd type="none" w="med" len="med"/>
            <a:tailEnd type="none" w="med" len="med"/>
          </a:ln>
          <a:effectLst/>
        </p:spPr>
        <p:txBody>
          <a:bodyPr vert="horz" wrap="square" lIns="36804" tIns="0" rIns="36804" bIns="0" numCol="1" rtlCol="0" anchor="ctr" anchorCtr="0" compatLnSpc="1">
            <a:prstTxWarp prst="textNoShape">
              <a:avLst/>
            </a:prstTxWarp>
          </a:bodyPr>
          <a:lstStyle/>
          <a:p>
            <a:pPr marL="119063" indent="-119063" defTabSz="873125"/>
            <a:r>
              <a:rPr lang="en-US" altLang="ja-JP" sz="2500" dirty="0">
                <a:solidFill>
                  <a:prstClr val="black"/>
                </a:solidFill>
              </a:rPr>
              <a:t>R</a:t>
            </a:r>
            <a:r>
              <a:rPr lang="ja-JP" altLang="en-US" sz="2500">
                <a:solidFill>
                  <a:prstClr val="black"/>
                </a:solidFill>
              </a:rPr>
              <a:t>５</a:t>
            </a:r>
            <a:r>
              <a:rPr lang="en-US" altLang="ja-JP" sz="2500" dirty="0">
                <a:solidFill>
                  <a:prstClr val="black"/>
                </a:solidFill>
              </a:rPr>
              <a:t>.4</a:t>
            </a:r>
            <a:r>
              <a:rPr lang="ja-JP" altLang="en-US" sz="2500">
                <a:solidFill>
                  <a:prstClr val="black"/>
                </a:solidFill>
              </a:rPr>
              <a:t>　</a:t>
            </a:r>
            <a:r>
              <a:rPr lang="en-US" altLang="ja-JP" sz="2500" dirty="0">
                <a:solidFill>
                  <a:prstClr val="black"/>
                </a:solidFill>
              </a:rPr>
              <a:t>   </a:t>
            </a:r>
            <a:r>
              <a:rPr lang="ja-JP" altLang="en-US" sz="2500" u="sng">
                <a:solidFill>
                  <a:srgbClr val="FF0000"/>
                </a:solidFill>
                <a:ea typeface="ＭＳ Ｐゴシック" pitchFamily="50" charset="-128"/>
              </a:rPr>
              <a:t>こども家庭庁発足</a:t>
            </a:r>
            <a:r>
              <a:rPr lang="ja-JP" altLang="en-US" sz="2000">
                <a:solidFill>
                  <a:srgbClr val="000000"/>
                </a:solidFill>
                <a:ea typeface="ＭＳ Ｐゴシック" pitchFamily="50" charset="-128"/>
              </a:rPr>
              <a:t>（障害児支援も編入）</a:t>
            </a:r>
            <a:endParaRPr lang="ja-JP" altLang="en-US" sz="2600" dirty="0">
              <a:solidFill>
                <a:srgbClr val="000000"/>
              </a:solidFill>
              <a:ea typeface="ＭＳ Ｐゴシック" pitchFamily="50" charset="-128"/>
            </a:endParaRPr>
          </a:p>
        </p:txBody>
      </p:sp>
      <p:sp>
        <p:nvSpPr>
          <p:cNvPr id="3" name="円/楕円 2">
            <a:extLst>
              <a:ext uri="{FF2B5EF4-FFF2-40B4-BE49-F238E27FC236}">
                <a16:creationId xmlns:a16="http://schemas.microsoft.com/office/drawing/2014/main" id="{D5800E49-5496-A0D0-10A8-2DFAB3FD5B9C}"/>
              </a:ext>
            </a:extLst>
          </p:cNvPr>
          <p:cNvSpPr/>
          <p:nvPr/>
        </p:nvSpPr>
        <p:spPr bwMode="auto">
          <a:xfrm>
            <a:off x="3854522" y="1329921"/>
            <a:ext cx="5683846" cy="1985683"/>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4" name="円/楕円 13">
            <a:extLst>
              <a:ext uri="{FF2B5EF4-FFF2-40B4-BE49-F238E27FC236}">
                <a16:creationId xmlns:a16="http://schemas.microsoft.com/office/drawing/2014/main" id="{CB88B6D5-73A3-5319-6B61-F09BABF917A1}"/>
              </a:ext>
            </a:extLst>
          </p:cNvPr>
          <p:cNvSpPr/>
          <p:nvPr/>
        </p:nvSpPr>
        <p:spPr bwMode="auto">
          <a:xfrm>
            <a:off x="1025862" y="757183"/>
            <a:ext cx="2288449" cy="1779054"/>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22" name="円/楕円 21">
            <a:extLst>
              <a:ext uri="{FF2B5EF4-FFF2-40B4-BE49-F238E27FC236}">
                <a16:creationId xmlns:a16="http://schemas.microsoft.com/office/drawing/2014/main" id="{FA7BA3BF-07E6-C5F3-092D-7D3CE15DDCD6}"/>
              </a:ext>
            </a:extLst>
          </p:cNvPr>
          <p:cNvSpPr/>
          <p:nvPr/>
        </p:nvSpPr>
        <p:spPr bwMode="auto">
          <a:xfrm>
            <a:off x="2416038" y="2514978"/>
            <a:ext cx="4332296" cy="1680965"/>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67" name="円/楕円 66">
            <a:extLst>
              <a:ext uri="{FF2B5EF4-FFF2-40B4-BE49-F238E27FC236}">
                <a16:creationId xmlns:a16="http://schemas.microsoft.com/office/drawing/2014/main" id="{3E296419-F3C5-3E61-64EF-103F90AA5064}"/>
              </a:ext>
            </a:extLst>
          </p:cNvPr>
          <p:cNvSpPr/>
          <p:nvPr/>
        </p:nvSpPr>
        <p:spPr bwMode="auto">
          <a:xfrm>
            <a:off x="1437" y="3444264"/>
            <a:ext cx="3415687" cy="1269048"/>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70" name="円/楕円 69">
            <a:extLst>
              <a:ext uri="{FF2B5EF4-FFF2-40B4-BE49-F238E27FC236}">
                <a16:creationId xmlns:a16="http://schemas.microsoft.com/office/drawing/2014/main" id="{00CF9C44-D7A3-F23D-E7AD-8D95A90721A9}"/>
              </a:ext>
            </a:extLst>
          </p:cNvPr>
          <p:cNvSpPr/>
          <p:nvPr/>
        </p:nvSpPr>
        <p:spPr bwMode="auto">
          <a:xfrm>
            <a:off x="6565648" y="3974228"/>
            <a:ext cx="2059997" cy="1429092"/>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71" name="円/楕円 70">
            <a:extLst>
              <a:ext uri="{FF2B5EF4-FFF2-40B4-BE49-F238E27FC236}">
                <a16:creationId xmlns:a16="http://schemas.microsoft.com/office/drawing/2014/main" id="{4FF710D4-F8CC-4C4B-9064-2BABF4E34EE0}"/>
              </a:ext>
            </a:extLst>
          </p:cNvPr>
          <p:cNvSpPr/>
          <p:nvPr/>
        </p:nvSpPr>
        <p:spPr bwMode="auto">
          <a:xfrm>
            <a:off x="1902562" y="4637484"/>
            <a:ext cx="3846490" cy="2236595"/>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76" name="テキスト ボックス 75">
            <a:extLst>
              <a:ext uri="{FF2B5EF4-FFF2-40B4-BE49-F238E27FC236}">
                <a16:creationId xmlns:a16="http://schemas.microsoft.com/office/drawing/2014/main" id="{866B3FD0-B50D-5311-BB55-E2F574EACFFF}"/>
              </a:ext>
            </a:extLst>
          </p:cNvPr>
          <p:cNvSpPr txBox="1"/>
          <p:nvPr/>
        </p:nvSpPr>
        <p:spPr>
          <a:xfrm>
            <a:off x="80921" y="981276"/>
            <a:ext cx="3111749" cy="830997"/>
          </a:xfrm>
          <a:prstGeom prst="rect">
            <a:avLst/>
          </a:prstGeom>
          <a:solidFill>
            <a:srgbClr val="0432FF"/>
          </a:solidFill>
          <a:ln>
            <a:solidFill>
              <a:srgbClr val="FF0000"/>
            </a:solidFill>
          </a:ln>
        </p:spPr>
        <p:txBody>
          <a:bodyPr wrap="none" rtlCol="0">
            <a:spAutoFit/>
          </a:bodyPr>
          <a:lstStyle/>
          <a:p>
            <a:r>
              <a:rPr kumimoji="1" lang="ja-JP" altLang="en-US" sz="1600">
                <a:solidFill>
                  <a:schemeClr val="bg1"/>
                </a:solidFill>
              </a:rPr>
              <a:t>障害児施策は、</a:t>
            </a:r>
            <a:r>
              <a:rPr lang="ja-JP" altLang="en-US" sz="1600">
                <a:solidFill>
                  <a:schemeClr val="bg1"/>
                </a:solidFill>
              </a:rPr>
              <a:t>子ども施策として</a:t>
            </a:r>
            <a:endParaRPr lang="en-US" altLang="ja-JP" sz="1600" dirty="0">
              <a:solidFill>
                <a:schemeClr val="bg1"/>
              </a:solidFill>
            </a:endParaRPr>
          </a:p>
          <a:p>
            <a:r>
              <a:rPr lang="ja-JP" altLang="en-US" sz="1600">
                <a:solidFill>
                  <a:schemeClr val="bg1"/>
                </a:solidFill>
              </a:rPr>
              <a:t>障害者自立支援法</a:t>
            </a:r>
            <a:r>
              <a:rPr kumimoji="1" lang="ja-JP" altLang="en-US" sz="1600">
                <a:solidFill>
                  <a:schemeClr val="bg1"/>
                </a:solidFill>
              </a:rPr>
              <a:t>と決別（連続性</a:t>
            </a:r>
            <a:endParaRPr kumimoji="1" lang="en-US" altLang="ja-JP" sz="1600" dirty="0">
              <a:solidFill>
                <a:schemeClr val="bg1"/>
              </a:solidFill>
            </a:endParaRPr>
          </a:p>
          <a:p>
            <a:r>
              <a:rPr kumimoji="1" lang="ja-JP" altLang="en-US" sz="1600">
                <a:solidFill>
                  <a:schemeClr val="bg1"/>
                </a:solidFill>
              </a:rPr>
              <a:t>を考慮して仕組みは同様に）</a:t>
            </a:r>
          </a:p>
        </p:txBody>
      </p:sp>
      <p:sp>
        <p:nvSpPr>
          <p:cNvPr id="81" name="テキスト ボックス 80">
            <a:extLst>
              <a:ext uri="{FF2B5EF4-FFF2-40B4-BE49-F238E27FC236}">
                <a16:creationId xmlns:a16="http://schemas.microsoft.com/office/drawing/2014/main" id="{02D8B1BA-2444-6D0F-3524-95EE69E60BDE}"/>
              </a:ext>
            </a:extLst>
          </p:cNvPr>
          <p:cNvSpPr txBox="1"/>
          <p:nvPr/>
        </p:nvSpPr>
        <p:spPr>
          <a:xfrm>
            <a:off x="6279416" y="1951482"/>
            <a:ext cx="3550582" cy="830997"/>
          </a:xfrm>
          <a:prstGeom prst="rect">
            <a:avLst/>
          </a:prstGeom>
          <a:solidFill>
            <a:srgbClr val="0432FF"/>
          </a:solidFill>
          <a:ln>
            <a:solidFill>
              <a:srgbClr val="FF0000"/>
            </a:solidFill>
          </a:ln>
        </p:spPr>
        <p:txBody>
          <a:bodyPr wrap="square" rtlCol="0">
            <a:spAutoFit/>
          </a:bodyPr>
          <a:lstStyle/>
          <a:p>
            <a:r>
              <a:rPr kumimoji="1" lang="ja-JP" altLang="en-US" sz="1600">
                <a:solidFill>
                  <a:schemeClr val="bg1"/>
                </a:solidFill>
              </a:rPr>
              <a:t>障害者としての権利擁護の視点の導入</a:t>
            </a:r>
            <a:endParaRPr kumimoji="1" lang="en-US" altLang="ja-JP" sz="1600" dirty="0">
              <a:solidFill>
                <a:schemeClr val="bg1"/>
              </a:solidFill>
            </a:endParaRPr>
          </a:p>
          <a:p>
            <a:r>
              <a:rPr lang="ja-JP" altLang="en-US" sz="1600">
                <a:solidFill>
                  <a:schemeClr val="bg1"/>
                </a:solidFill>
              </a:rPr>
              <a:t>　・「療育」を受ける権利の明文化</a:t>
            </a:r>
            <a:endParaRPr kumimoji="1" lang="en-US" altLang="ja-JP" sz="1600" dirty="0">
              <a:solidFill>
                <a:schemeClr val="bg1"/>
              </a:solidFill>
            </a:endParaRPr>
          </a:p>
          <a:p>
            <a:r>
              <a:rPr lang="ja-JP" altLang="en-US" sz="1600">
                <a:solidFill>
                  <a:schemeClr val="bg1"/>
                </a:solidFill>
              </a:rPr>
              <a:t>　・</a:t>
            </a:r>
            <a:r>
              <a:rPr kumimoji="1" lang="ja-JP" altLang="en-US" sz="1600">
                <a:solidFill>
                  <a:schemeClr val="bg1"/>
                </a:solidFill>
              </a:rPr>
              <a:t>インクルージョン推進と合理的配慮</a:t>
            </a:r>
          </a:p>
        </p:txBody>
      </p:sp>
      <p:sp>
        <p:nvSpPr>
          <p:cNvPr id="90" name="テキスト ボックス 89">
            <a:extLst>
              <a:ext uri="{FF2B5EF4-FFF2-40B4-BE49-F238E27FC236}">
                <a16:creationId xmlns:a16="http://schemas.microsoft.com/office/drawing/2014/main" id="{823C2AFF-4073-29B4-832E-FE7A789BFF7C}"/>
              </a:ext>
            </a:extLst>
          </p:cNvPr>
          <p:cNvSpPr txBox="1"/>
          <p:nvPr/>
        </p:nvSpPr>
        <p:spPr>
          <a:xfrm>
            <a:off x="3416305" y="3418014"/>
            <a:ext cx="3635252" cy="584775"/>
          </a:xfrm>
          <a:prstGeom prst="rect">
            <a:avLst/>
          </a:prstGeom>
          <a:solidFill>
            <a:srgbClr val="0432FF"/>
          </a:solidFill>
          <a:ln>
            <a:solidFill>
              <a:srgbClr val="FF0000"/>
            </a:solidFill>
          </a:ln>
        </p:spPr>
        <p:txBody>
          <a:bodyPr wrap="square" rtlCol="0">
            <a:spAutoFit/>
          </a:bodyPr>
          <a:lstStyle/>
          <a:p>
            <a:r>
              <a:rPr lang="ja-JP" altLang="en-US" sz="1600">
                <a:solidFill>
                  <a:schemeClr val="bg1"/>
                </a:solidFill>
              </a:rPr>
              <a:t>一般子ども施策と同等の指針の導入</a:t>
            </a:r>
            <a:endParaRPr lang="en-US" altLang="ja-JP" sz="1600" dirty="0">
              <a:solidFill>
                <a:schemeClr val="bg1"/>
              </a:solidFill>
            </a:endParaRPr>
          </a:p>
          <a:p>
            <a:r>
              <a:rPr kumimoji="1" lang="ja-JP" altLang="en-US" sz="1600">
                <a:solidFill>
                  <a:schemeClr val="bg1"/>
                </a:solidFill>
              </a:rPr>
              <a:t>　</a:t>
            </a:r>
            <a:r>
              <a:rPr lang="ja-JP" altLang="en-US" sz="1600">
                <a:solidFill>
                  <a:schemeClr val="bg1"/>
                </a:solidFill>
              </a:rPr>
              <a:t>・支援の質の確保・向上の具体的方策</a:t>
            </a:r>
            <a:endParaRPr kumimoji="1" lang="ja-JP" altLang="en-US" sz="1600">
              <a:solidFill>
                <a:schemeClr val="bg1"/>
              </a:solidFill>
            </a:endParaRPr>
          </a:p>
        </p:txBody>
      </p:sp>
      <p:sp>
        <p:nvSpPr>
          <p:cNvPr id="91" name="テキスト ボックス 90">
            <a:extLst>
              <a:ext uri="{FF2B5EF4-FFF2-40B4-BE49-F238E27FC236}">
                <a16:creationId xmlns:a16="http://schemas.microsoft.com/office/drawing/2014/main" id="{F593509D-7DC5-C883-C6FC-EEFDA0ADDDB3}"/>
              </a:ext>
            </a:extLst>
          </p:cNvPr>
          <p:cNvSpPr txBox="1"/>
          <p:nvPr/>
        </p:nvSpPr>
        <p:spPr>
          <a:xfrm>
            <a:off x="7021170" y="4467532"/>
            <a:ext cx="2796267" cy="1077218"/>
          </a:xfrm>
          <a:prstGeom prst="rect">
            <a:avLst/>
          </a:prstGeom>
          <a:solidFill>
            <a:srgbClr val="0432FF"/>
          </a:solidFill>
          <a:ln>
            <a:solidFill>
              <a:srgbClr val="FF0000"/>
            </a:solidFill>
          </a:ln>
        </p:spPr>
        <p:txBody>
          <a:bodyPr wrap="square" rtlCol="0">
            <a:spAutoFit/>
          </a:bodyPr>
          <a:lstStyle/>
          <a:p>
            <a:r>
              <a:rPr lang="ja-JP" altLang="en-US" sz="1600">
                <a:solidFill>
                  <a:schemeClr val="bg1"/>
                </a:solidFill>
              </a:rPr>
              <a:t>子どもに指標（区分）の導入</a:t>
            </a:r>
            <a:endParaRPr lang="en-US" altLang="ja-JP" sz="1600" dirty="0">
              <a:solidFill>
                <a:schemeClr val="bg1"/>
              </a:solidFill>
            </a:endParaRPr>
          </a:p>
          <a:p>
            <a:pPr marL="273050" indent="-273050"/>
            <a:r>
              <a:rPr kumimoji="1" lang="ja-JP" altLang="en-US" sz="1600">
                <a:solidFill>
                  <a:schemeClr val="bg1"/>
                </a:solidFill>
              </a:rPr>
              <a:t>　</a:t>
            </a:r>
            <a:r>
              <a:rPr lang="ja-JP" altLang="en-US" sz="1600">
                <a:solidFill>
                  <a:schemeClr val="bg1"/>
                </a:solidFill>
              </a:rPr>
              <a:t>・支援ニーズを客観的に評価。報酬に反映させ、専門職の配置等を促進し質を向上</a:t>
            </a:r>
            <a:endParaRPr lang="en-US" altLang="ja-JP" sz="1600" dirty="0">
              <a:solidFill>
                <a:schemeClr val="bg1"/>
              </a:solidFill>
            </a:endParaRPr>
          </a:p>
        </p:txBody>
      </p:sp>
      <p:sp>
        <p:nvSpPr>
          <p:cNvPr id="92" name="テキスト ボックス 91">
            <a:extLst>
              <a:ext uri="{FF2B5EF4-FFF2-40B4-BE49-F238E27FC236}">
                <a16:creationId xmlns:a16="http://schemas.microsoft.com/office/drawing/2014/main" id="{CA75BE2A-9F10-0883-8D93-5F30D7089425}"/>
              </a:ext>
            </a:extLst>
          </p:cNvPr>
          <p:cNvSpPr txBox="1"/>
          <p:nvPr/>
        </p:nvSpPr>
        <p:spPr>
          <a:xfrm>
            <a:off x="2142541" y="5426923"/>
            <a:ext cx="3593767" cy="1077218"/>
          </a:xfrm>
          <a:prstGeom prst="rect">
            <a:avLst/>
          </a:prstGeom>
          <a:solidFill>
            <a:srgbClr val="0432FF"/>
          </a:solidFill>
          <a:ln>
            <a:solidFill>
              <a:srgbClr val="FF0000"/>
            </a:solidFill>
          </a:ln>
        </p:spPr>
        <p:txBody>
          <a:bodyPr wrap="square" rtlCol="0">
            <a:spAutoFit/>
          </a:bodyPr>
          <a:lstStyle/>
          <a:p>
            <a:r>
              <a:rPr lang="ja-JP" altLang="en-US" sz="1600">
                <a:solidFill>
                  <a:schemeClr val="bg1"/>
                </a:solidFill>
              </a:rPr>
              <a:t>障害児支援の原点回帰</a:t>
            </a:r>
            <a:endParaRPr lang="en-US" altLang="ja-JP" sz="1600" dirty="0">
              <a:solidFill>
                <a:schemeClr val="bg1"/>
              </a:solidFill>
            </a:endParaRPr>
          </a:p>
          <a:p>
            <a:r>
              <a:rPr kumimoji="1" lang="ja-JP" altLang="en-US" sz="1600">
                <a:solidFill>
                  <a:schemeClr val="bg1"/>
                </a:solidFill>
              </a:rPr>
              <a:t>　</a:t>
            </a:r>
            <a:r>
              <a:rPr lang="ja-JP" altLang="en-US" sz="1600">
                <a:solidFill>
                  <a:schemeClr val="bg1"/>
                </a:solidFill>
              </a:rPr>
              <a:t>・入所支援の機能の整理と移行促進</a:t>
            </a:r>
            <a:endParaRPr lang="en-US" altLang="ja-JP" sz="1600" dirty="0">
              <a:solidFill>
                <a:schemeClr val="bg1"/>
              </a:solidFill>
            </a:endParaRPr>
          </a:p>
          <a:p>
            <a:pPr marL="273050" indent="-273050"/>
            <a:r>
              <a:rPr lang="ja-JP" altLang="en-US" sz="1600">
                <a:solidFill>
                  <a:schemeClr val="bg1"/>
                </a:solidFill>
              </a:rPr>
              <a:t>　・</a:t>
            </a:r>
            <a:r>
              <a:rPr kumimoji="1" lang="ja-JP" altLang="en-US" sz="1600">
                <a:solidFill>
                  <a:schemeClr val="bg1"/>
                </a:solidFill>
              </a:rPr>
              <a:t>多様化する通所支援の類型化と手続きの適正化（見直し）</a:t>
            </a:r>
          </a:p>
        </p:txBody>
      </p:sp>
      <p:sp>
        <p:nvSpPr>
          <p:cNvPr id="87" name="テキスト ボックス 86">
            <a:extLst>
              <a:ext uri="{FF2B5EF4-FFF2-40B4-BE49-F238E27FC236}">
                <a16:creationId xmlns:a16="http://schemas.microsoft.com/office/drawing/2014/main" id="{08290E4C-41FA-89C2-F0DA-CEE0402B3243}"/>
              </a:ext>
            </a:extLst>
          </p:cNvPr>
          <p:cNvSpPr txBox="1"/>
          <p:nvPr/>
        </p:nvSpPr>
        <p:spPr>
          <a:xfrm>
            <a:off x="81871" y="3970417"/>
            <a:ext cx="3550582" cy="830997"/>
          </a:xfrm>
          <a:prstGeom prst="rect">
            <a:avLst/>
          </a:prstGeom>
          <a:solidFill>
            <a:srgbClr val="0432FF"/>
          </a:solidFill>
          <a:ln>
            <a:solidFill>
              <a:srgbClr val="FF0000"/>
            </a:solidFill>
          </a:ln>
        </p:spPr>
        <p:txBody>
          <a:bodyPr wrap="square" rtlCol="0">
            <a:spAutoFit/>
          </a:bodyPr>
          <a:lstStyle/>
          <a:p>
            <a:r>
              <a:rPr kumimoji="1" lang="ja-JP" altLang="en-US" sz="1600">
                <a:solidFill>
                  <a:schemeClr val="bg1"/>
                </a:solidFill>
              </a:rPr>
              <a:t>子どもとしての権利擁護の視点の導入</a:t>
            </a:r>
            <a:endParaRPr kumimoji="1" lang="en-US" altLang="ja-JP" sz="1600" dirty="0">
              <a:solidFill>
                <a:schemeClr val="bg1"/>
              </a:solidFill>
            </a:endParaRPr>
          </a:p>
          <a:p>
            <a:r>
              <a:rPr lang="ja-JP" altLang="en-US" sz="1600">
                <a:solidFill>
                  <a:schemeClr val="bg1"/>
                </a:solidFill>
              </a:rPr>
              <a:t>　・最善の利益の保障</a:t>
            </a:r>
            <a:endParaRPr lang="en-US" altLang="ja-JP" sz="1600" dirty="0">
              <a:solidFill>
                <a:schemeClr val="bg1"/>
              </a:solidFill>
            </a:endParaRPr>
          </a:p>
          <a:p>
            <a:r>
              <a:rPr lang="ja-JP" altLang="en-US" sz="1600">
                <a:solidFill>
                  <a:schemeClr val="bg1"/>
                </a:solidFill>
              </a:rPr>
              <a:t>　・意見表明権、子どもの主体性の尊重</a:t>
            </a:r>
            <a:endParaRPr kumimoji="1" lang="ja-JP" altLang="en-US" sz="1600">
              <a:solidFill>
                <a:schemeClr val="bg1"/>
              </a:solidFill>
            </a:endParaRPr>
          </a:p>
        </p:txBody>
      </p:sp>
    </p:spTree>
    <p:extLst>
      <p:ext uri="{BB962C8B-B14F-4D97-AF65-F5344CB8AC3E}">
        <p14:creationId xmlns:p14="http://schemas.microsoft.com/office/powerpoint/2010/main" val="188288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p:cTn id="11" dur="500" fill="hold"/>
                                        <p:tgtEl>
                                          <p:spTgt spid="76"/>
                                        </p:tgtEl>
                                        <p:attrNameLst>
                                          <p:attrName>ppt_w</p:attrName>
                                        </p:attrNameLst>
                                      </p:cBhvr>
                                      <p:tavLst>
                                        <p:tav tm="0">
                                          <p:val>
                                            <p:fltVal val="0"/>
                                          </p:val>
                                        </p:tav>
                                        <p:tav tm="100000">
                                          <p:val>
                                            <p:strVal val="#ppt_w"/>
                                          </p:val>
                                        </p:tav>
                                      </p:tavLst>
                                    </p:anim>
                                    <p:anim calcmode="lin" valueType="num">
                                      <p:cBhvr>
                                        <p:cTn id="12" dur="500" fill="hold"/>
                                        <p:tgtEl>
                                          <p:spTgt spid="76"/>
                                        </p:tgtEl>
                                        <p:attrNameLst>
                                          <p:attrName>ppt_h</p:attrName>
                                        </p:attrNameLst>
                                      </p:cBhvr>
                                      <p:tavLst>
                                        <p:tav tm="0">
                                          <p:val>
                                            <p:fltVal val="0"/>
                                          </p:val>
                                        </p:tav>
                                        <p:tav tm="100000">
                                          <p:val>
                                            <p:strVal val="#ppt_h"/>
                                          </p:val>
                                        </p:tav>
                                      </p:tavLst>
                                    </p:anim>
                                    <p:animEffect transition="in" filter="fade">
                                      <p:cBhvr>
                                        <p:cTn id="13" dur="500"/>
                                        <p:tgtEl>
                                          <p:spTgt spid="7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cBhvr>
                                        <p:cTn id="22" dur="500" fill="hold"/>
                                        <p:tgtEl>
                                          <p:spTgt spid="81"/>
                                        </p:tgtEl>
                                        <p:attrNameLst>
                                          <p:attrName>ppt_w</p:attrName>
                                        </p:attrNameLst>
                                      </p:cBhvr>
                                      <p:tavLst>
                                        <p:tav tm="0">
                                          <p:val>
                                            <p:fltVal val="0"/>
                                          </p:val>
                                        </p:tav>
                                        <p:tav tm="100000">
                                          <p:val>
                                            <p:strVal val="#ppt_w"/>
                                          </p:val>
                                        </p:tav>
                                      </p:tavLst>
                                    </p:anim>
                                    <p:anim calcmode="lin" valueType="num">
                                      <p:cBhvr>
                                        <p:cTn id="23" dur="500" fill="hold"/>
                                        <p:tgtEl>
                                          <p:spTgt spid="81"/>
                                        </p:tgtEl>
                                        <p:attrNameLst>
                                          <p:attrName>ppt_h</p:attrName>
                                        </p:attrNameLst>
                                      </p:cBhvr>
                                      <p:tavLst>
                                        <p:tav tm="0">
                                          <p:val>
                                            <p:fltVal val="0"/>
                                          </p:val>
                                        </p:tav>
                                        <p:tav tm="100000">
                                          <p:val>
                                            <p:strVal val="#ppt_h"/>
                                          </p:val>
                                        </p:tav>
                                      </p:tavLst>
                                    </p:anim>
                                    <p:animEffect transition="in" filter="fade">
                                      <p:cBhvr>
                                        <p:cTn id="24" dur="500"/>
                                        <p:tgtEl>
                                          <p:spTgt spid="8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heel(1)">
                                      <p:cBhvr>
                                        <p:cTn id="29" dur="2000"/>
                                        <p:tgtEl>
                                          <p:spTgt spid="22"/>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heel(1)">
                                      <p:cBhvr>
                                        <p:cTn id="40" dur="2000"/>
                                        <p:tgtEl>
                                          <p:spTgt spid="67"/>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87"/>
                                        </p:tgtEl>
                                        <p:attrNameLst>
                                          <p:attrName>style.visibility</p:attrName>
                                        </p:attrNameLst>
                                      </p:cBhvr>
                                      <p:to>
                                        <p:strVal val="visible"/>
                                      </p:to>
                                    </p:set>
                                    <p:anim calcmode="lin" valueType="num">
                                      <p:cBhvr>
                                        <p:cTn id="44" dur="500" fill="hold"/>
                                        <p:tgtEl>
                                          <p:spTgt spid="87"/>
                                        </p:tgtEl>
                                        <p:attrNameLst>
                                          <p:attrName>ppt_w</p:attrName>
                                        </p:attrNameLst>
                                      </p:cBhvr>
                                      <p:tavLst>
                                        <p:tav tm="0">
                                          <p:val>
                                            <p:fltVal val="0"/>
                                          </p:val>
                                        </p:tav>
                                        <p:tav tm="100000">
                                          <p:val>
                                            <p:strVal val="#ppt_w"/>
                                          </p:val>
                                        </p:tav>
                                      </p:tavLst>
                                    </p:anim>
                                    <p:anim calcmode="lin" valueType="num">
                                      <p:cBhvr>
                                        <p:cTn id="45" dur="500" fill="hold"/>
                                        <p:tgtEl>
                                          <p:spTgt spid="87"/>
                                        </p:tgtEl>
                                        <p:attrNameLst>
                                          <p:attrName>ppt_h</p:attrName>
                                        </p:attrNameLst>
                                      </p:cBhvr>
                                      <p:tavLst>
                                        <p:tav tm="0">
                                          <p:val>
                                            <p:fltVal val="0"/>
                                          </p:val>
                                        </p:tav>
                                        <p:tav tm="100000">
                                          <p:val>
                                            <p:strVal val="#ppt_h"/>
                                          </p:val>
                                        </p:tav>
                                      </p:tavLst>
                                    </p:anim>
                                    <p:animEffect transition="in" filter="fade">
                                      <p:cBhvr>
                                        <p:cTn id="46" dur="500"/>
                                        <p:tgtEl>
                                          <p:spTgt spid="87"/>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wheel(1)">
                                      <p:cBhvr>
                                        <p:cTn id="51" dur="2000"/>
                                        <p:tgtEl>
                                          <p:spTgt spid="70"/>
                                        </p:tgtEl>
                                      </p:cBhvr>
                                    </p:animEffect>
                                  </p:childTnLst>
                                </p:cTn>
                              </p:par>
                            </p:childTnLst>
                          </p:cTn>
                        </p:par>
                        <p:par>
                          <p:cTn id="52" fill="hold">
                            <p:stCondLst>
                              <p:cond delay="2000"/>
                            </p:stCondLst>
                            <p:childTnLst>
                              <p:par>
                                <p:cTn id="53" presetID="53" presetClass="entr" presetSubtype="16" fill="hold" grpId="0" nodeType="afterEffect">
                                  <p:stCondLst>
                                    <p:cond delay="0"/>
                                  </p:stCondLst>
                                  <p:childTnLst>
                                    <p:set>
                                      <p:cBhvr>
                                        <p:cTn id="54" dur="1" fill="hold">
                                          <p:stCondLst>
                                            <p:cond delay="0"/>
                                          </p:stCondLst>
                                        </p:cTn>
                                        <p:tgtEl>
                                          <p:spTgt spid="91"/>
                                        </p:tgtEl>
                                        <p:attrNameLst>
                                          <p:attrName>style.visibility</p:attrName>
                                        </p:attrNameLst>
                                      </p:cBhvr>
                                      <p:to>
                                        <p:strVal val="visible"/>
                                      </p:to>
                                    </p:set>
                                    <p:anim calcmode="lin" valueType="num">
                                      <p:cBhvr>
                                        <p:cTn id="55" dur="500" fill="hold"/>
                                        <p:tgtEl>
                                          <p:spTgt spid="91"/>
                                        </p:tgtEl>
                                        <p:attrNameLst>
                                          <p:attrName>ppt_w</p:attrName>
                                        </p:attrNameLst>
                                      </p:cBhvr>
                                      <p:tavLst>
                                        <p:tav tm="0">
                                          <p:val>
                                            <p:fltVal val="0"/>
                                          </p:val>
                                        </p:tav>
                                        <p:tav tm="100000">
                                          <p:val>
                                            <p:strVal val="#ppt_w"/>
                                          </p:val>
                                        </p:tav>
                                      </p:tavLst>
                                    </p:anim>
                                    <p:anim calcmode="lin" valueType="num">
                                      <p:cBhvr>
                                        <p:cTn id="56" dur="500" fill="hold"/>
                                        <p:tgtEl>
                                          <p:spTgt spid="91"/>
                                        </p:tgtEl>
                                        <p:attrNameLst>
                                          <p:attrName>ppt_h</p:attrName>
                                        </p:attrNameLst>
                                      </p:cBhvr>
                                      <p:tavLst>
                                        <p:tav tm="0">
                                          <p:val>
                                            <p:fltVal val="0"/>
                                          </p:val>
                                        </p:tav>
                                        <p:tav tm="100000">
                                          <p:val>
                                            <p:strVal val="#ppt_h"/>
                                          </p:val>
                                        </p:tav>
                                      </p:tavLst>
                                    </p:anim>
                                    <p:animEffect transition="in" filter="fade">
                                      <p:cBhvr>
                                        <p:cTn id="57" dur="500"/>
                                        <p:tgtEl>
                                          <p:spTgt spid="91"/>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heel(1)">
                                      <p:cBhvr>
                                        <p:cTn id="62" dur="2000"/>
                                        <p:tgtEl>
                                          <p:spTgt spid="71"/>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92"/>
                                        </p:tgtEl>
                                        <p:attrNameLst>
                                          <p:attrName>style.visibility</p:attrName>
                                        </p:attrNameLst>
                                      </p:cBhvr>
                                      <p:to>
                                        <p:strVal val="visible"/>
                                      </p:to>
                                    </p:set>
                                    <p:anim calcmode="lin" valueType="num">
                                      <p:cBhvr>
                                        <p:cTn id="66" dur="500" fill="hold"/>
                                        <p:tgtEl>
                                          <p:spTgt spid="92"/>
                                        </p:tgtEl>
                                        <p:attrNameLst>
                                          <p:attrName>ppt_w</p:attrName>
                                        </p:attrNameLst>
                                      </p:cBhvr>
                                      <p:tavLst>
                                        <p:tav tm="0">
                                          <p:val>
                                            <p:fltVal val="0"/>
                                          </p:val>
                                        </p:tav>
                                        <p:tav tm="100000">
                                          <p:val>
                                            <p:strVal val="#ppt_w"/>
                                          </p:val>
                                        </p:tav>
                                      </p:tavLst>
                                    </p:anim>
                                    <p:anim calcmode="lin" valueType="num">
                                      <p:cBhvr>
                                        <p:cTn id="67" dur="500" fill="hold"/>
                                        <p:tgtEl>
                                          <p:spTgt spid="92"/>
                                        </p:tgtEl>
                                        <p:attrNameLst>
                                          <p:attrName>ppt_h</p:attrName>
                                        </p:attrNameLst>
                                      </p:cBhvr>
                                      <p:tavLst>
                                        <p:tav tm="0">
                                          <p:val>
                                            <p:fltVal val="0"/>
                                          </p:val>
                                        </p:tav>
                                        <p:tav tm="100000">
                                          <p:val>
                                            <p:strVal val="#ppt_h"/>
                                          </p:val>
                                        </p:tav>
                                      </p:tavLst>
                                    </p:anim>
                                    <p:animEffect transition="in" filter="fade">
                                      <p:cBhvr>
                                        <p:cTn id="6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22" grpId="0" animBg="1"/>
      <p:bldP spid="67" grpId="0" animBg="1"/>
      <p:bldP spid="70" grpId="0" animBg="1"/>
      <p:bldP spid="71" grpId="0" animBg="1"/>
      <p:bldP spid="76" grpId="0" animBg="1"/>
      <p:bldP spid="81" grpId="0" animBg="1"/>
      <p:bldP spid="90" grpId="0" animBg="1"/>
      <p:bldP spid="91" grpId="0" animBg="1"/>
      <p:bldP spid="92" grpId="0" animBg="1"/>
      <p:bldP spid="8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グループ化 36">
            <a:extLst>
              <a:ext uri="{FF2B5EF4-FFF2-40B4-BE49-F238E27FC236}">
                <a16:creationId xmlns:a16="http://schemas.microsoft.com/office/drawing/2014/main" id="{F763C37A-E488-AAE5-2D09-6C1A52A86C29}"/>
              </a:ext>
            </a:extLst>
          </p:cNvPr>
          <p:cNvGrpSpPr/>
          <p:nvPr/>
        </p:nvGrpSpPr>
        <p:grpSpPr>
          <a:xfrm>
            <a:off x="2485006" y="5190103"/>
            <a:ext cx="468052" cy="1337866"/>
            <a:chOff x="1951898" y="5608167"/>
            <a:chExt cx="432048" cy="629102"/>
          </a:xfrm>
        </p:grpSpPr>
        <p:sp>
          <p:nvSpPr>
            <p:cNvPr id="78" name="下矢印 77">
              <a:extLst>
                <a:ext uri="{FF2B5EF4-FFF2-40B4-BE49-F238E27FC236}">
                  <a16:creationId xmlns:a16="http://schemas.microsoft.com/office/drawing/2014/main" id="{9011D092-F90B-FF04-E127-DF8FB42DCFDE}"/>
                </a:ext>
              </a:extLst>
            </p:cNvPr>
            <p:cNvSpPr/>
            <p:nvPr/>
          </p:nvSpPr>
          <p:spPr>
            <a:xfrm>
              <a:off x="1951898" y="6034753"/>
              <a:ext cx="432048" cy="202516"/>
            </a:xfrm>
            <a:prstGeom prst="downArrow">
              <a:avLst>
                <a:gd name="adj1" fmla="val 50000"/>
                <a:gd name="adj2" fmla="val 2344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79" name="正方形/長方形 78">
              <a:extLst>
                <a:ext uri="{FF2B5EF4-FFF2-40B4-BE49-F238E27FC236}">
                  <a16:creationId xmlns:a16="http://schemas.microsoft.com/office/drawing/2014/main" id="{4B6CEEC6-FDAD-1992-24D9-52A1338193D9}"/>
                </a:ext>
              </a:extLst>
            </p:cNvPr>
            <p:cNvSpPr/>
            <p:nvPr/>
          </p:nvSpPr>
          <p:spPr>
            <a:xfrm>
              <a:off x="2063599" y="5608167"/>
              <a:ext cx="216024" cy="14539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80" name="正方形/長方形 79">
              <a:extLst>
                <a:ext uri="{FF2B5EF4-FFF2-40B4-BE49-F238E27FC236}">
                  <a16:creationId xmlns:a16="http://schemas.microsoft.com/office/drawing/2014/main" id="{B00B507E-FD00-15D3-A8B2-BB2D6CCCDD5D}"/>
                </a:ext>
              </a:extLst>
            </p:cNvPr>
            <p:cNvSpPr/>
            <p:nvPr/>
          </p:nvSpPr>
          <p:spPr>
            <a:xfrm>
              <a:off x="2059910" y="5781938"/>
              <a:ext cx="207170" cy="19240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grpSp>
      <p:grpSp>
        <p:nvGrpSpPr>
          <p:cNvPr id="68" name="グループ化 67">
            <a:extLst>
              <a:ext uri="{FF2B5EF4-FFF2-40B4-BE49-F238E27FC236}">
                <a16:creationId xmlns:a16="http://schemas.microsoft.com/office/drawing/2014/main" id="{8C6A2FC5-07A8-108C-F0D4-54F9251707CB}"/>
              </a:ext>
            </a:extLst>
          </p:cNvPr>
          <p:cNvGrpSpPr/>
          <p:nvPr/>
        </p:nvGrpSpPr>
        <p:grpSpPr>
          <a:xfrm>
            <a:off x="1582236" y="4745566"/>
            <a:ext cx="468052" cy="1782403"/>
            <a:chOff x="1211253" y="5668712"/>
            <a:chExt cx="468052" cy="961630"/>
          </a:xfrm>
        </p:grpSpPr>
        <p:sp>
          <p:nvSpPr>
            <p:cNvPr id="82" name="下矢印 81">
              <a:extLst>
                <a:ext uri="{FF2B5EF4-FFF2-40B4-BE49-F238E27FC236}">
                  <a16:creationId xmlns:a16="http://schemas.microsoft.com/office/drawing/2014/main" id="{94D48764-6703-AD89-7C19-5847AE5B96B2}"/>
                </a:ext>
              </a:extLst>
            </p:cNvPr>
            <p:cNvSpPr/>
            <p:nvPr/>
          </p:nvSpPr>
          <p:spPr>
            <a:xfrm>
              <a:off x="1211253" y="6389522"/>
              <a:ext cx="468052" cy="240820"/>
            </a:xfrm>
            <a:prstGeom prst="downArrow">
              <a:avLst>
                <a:gd name="adj1" fmla="val 50000"/>
                <a:gd name="adj2" fmla="val 246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86" name="正方形/長方形 85">
              <a:extLst>
                <a:ext uri="{FF2B5EF4-FFF2-40B4-BE49-F238E27FC236}">
                  <a16:creationId xmlns:a16="http://schemas.microsoft.com/office/drawing/2014/main" id="{1A7B87BF-E5B6-F89B-FA0D-4B6FCACA77A3}"/>
                </a:ext>
              </a:extLst>
            </p:cNvPr>
            <p:cNvSpPr/>
            <p:nvPr/>
          </p:nvSpPr>
          <p:spPr>
            <a:xfrm>
              <a:off x="1326666" y="5668712"/>
              <a:ext cx="234026" cy="17125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88" name="正方形/長方形 87">
              <a:extLst>
                <a:ext uri="{FF2B5EF4-FFF2-40B4-BE49-F238E27FC236}">
                  <a16:creationId xmlns:a16="http://schemas.microsoft.com/office/drawing/2014/main" id="{659963A8-B6CF-EC4C-0CAB-E8671163251F}"/>
                </a:ext>
              </a:extLst>
            </p:cNvPr>
            <p:cNvSpPr/>
            <p:nvPr/>
          </p:nvSpPr>
          <p:spPr>
            <a:xfrm>
              <a:off x="1332262" y="5943006"/>
              <a:ext cx="224434" cy="1323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89" name="正方形/長方形 88">
              <a:extLst>
                <a:ext uri="{FF2B5EF4-FFF2-40B4-BE49-F238E27FC236}">
                  <a16:creationId xmlns:a16="http://schemas.microsoft.com/office/drawing/2014/main" id="{39F5ECC2-80B7-FCC8-F4EC-57CC7EA4C464}"/>
                </a:ext>
              </a:extLst>
            </p:cNvPr>
            <p:cNvSpPr/>
            <p:nvPr/>
          </p:nvSpPr>
          <p:spPr>
            <a:xfrm>
              <a:off x="1328266" y="6112627"/>
              <a:ext cx="224434" cy="20506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grpSp>
      <p:sp>
        <p:nvSpPr>
          <p:cNvPr id="74" name="正方形/長方形 73">
            <a:extLst>
              <a:ext uri="{FF2B5EF4-FFF2-40B4-BE49-F238E27FC236}">
                <a16:creationId xmlns:a16="http://schemas.microsoft.com/office/drawing/2014/main" id="{6C43E975-C125-FEEC-16FB-687815FD6A00}"/>
              </a:ext>
            </a:extLst>
          </p:cNvPr>
          <p:cNvSpPr/>
          <p:nvPr/>
        </p:nvSpPr>
        <p:spPr bwMode="auto">
          <a:xfrm>
            <a:off x="4769188" y="497887"/>
            <a:ext cx="2309249" cy="367268"/>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33" name="下矢印 32">
            <a:extLst>
              <a:ext uri="{FF2B5EF4-FFF2-40B4-BE49-F238E27FC236}">
                <a16:creationId xmlns:a16="http://schemas.microsoft.com/office/drawing/2014/main" id="{DD6C580D-B3F9-2710-F01D-D30865F1742B}"/>
              </a:ext>
            </a:extLst>
          </p:cNvPr>
          <p:cNvSpPr/>
          <p:nvPr/>
        </p:nvSpPr>
        <p:spPr>
          <a:xfrm>
            <a:off x="4294105" y="4765493"/>
            <a:ext cx="468052" cy="560912"/>
          </a:xfrm>
          <a:prstGeom prst="downArrow">
            <a:avLst>
              <a:gd name="adj1" fmla="val 50000"/>
              <a:gd name="adj2" fmla="val 20808"/>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85" name="正方形/長方形 84">
            <a:extLst>
              <a:ext uri="{FF2B5EF4-FFF2-40B4-BE49-F238E27FC236}">
                <a16:creationId xmlns:a16="http://schemas.microsoft.com/office/drawing/2014/main" id="{3AF2BD00-DA4D-25BA-CB85-A3D5DBA88A50}"/>
              </a:ext>
            </a:extLst>
          </p:cNvPr>
          <p:cNvSpPr/>
          <p:nvPr/>
        </p:nvSpPr>
        <p:spPr bwMode="auto">
          <a:xfrm>
            <a:off x="2584107" y="3722917"/>
            <a:ext cx="2684615" cy="270624"/>
          </a:xfrm>
          <a:prstGeom prst="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84" name="正方形/長方形 83">
            <a:extLst>
              <a:ext uri="{FF2B5EF4-FFF2-40B4-BE49-F238E27FC236}">
                <a16:creationId xmlns:a16="http://schemas.microsoft.com/office/drawing/2014/main" id="{16611A00-562C-0006-B469-23A97AE2FD77}"/>
              </a:ext>
            </a:extLst>
          </p:cNvPr>
          <p:cNvSpPr/>
          <p:nvPr/>
        </p:nvSpPr>
        <p:spPr bwMode="auto">
          <a:xfrm>
            <a:off x="4151722" y="3421255"/>
            <a:ext cx="1837250" cy="252542"/>
          </a:xfrm>
          <a:prstGeom prst="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53" name="正方形/長方形 52">
            <a:extLst>
              <a:ext uri="{FF2B5EF4-FFF2-40B4-BE49-F238E27FC236}">
                <a16:creationId xmlns:a16="http://schemas.microsoft.com/office/drawing/2014/main" id="{F72F18C1-4A87-4730-6DFA-C69911766497}"/>
              </a:ext>
            </a:extLst>
          </p:cNvPr>
          <p:cNvSpPr/>
          <p:nvPr/>
        </p:nvSpPr>
        <p:spPr bwMode="auto">
          <a:xfrm>
            <a:off x="1289000" y="6531609"/>
            <a:ext cx="2687363" cy="32639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42" name="角丸四角形 41">
            <a:extLst>
              <a:ext uri="{FF2B5EF4-FFF2-40B4-BE49-F238E27FC236}">
                <a16:creationId xmlns:a16="http://schemas.microsoft.com/office/drawing/2014/main" id="{5B59C56E-EAEF-6D47-6D24-568D13C8EE02}"/>
              </a:ext>
            </a:extLst>
          </p:cNvPr>
          <p:cNvSpPr/>
          <p:nvPr/>
        </p:nvSpPr>
        <p:spPr bwMode="auto">
          <a:xfrm>
            <a:off x="1214490" y="4501887"/>
            <a:ext cx="4989412" cy="293008"/>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61" name="正方形/長方形 60">
            <a:extLst>
              <a:ext uri="{FF2B5EF4-FFF2-40B4-BE49-F238E27FC236}">
                <a16:creationId xmlns:a16="http://schemas.microsoft.com/office/drawing/2014/main" id="{A8458976-8DE5-6D42-9636-6F3AE09EF3AE}"/>
              </a:ext>
            </a:extLst>
          </p:cNvPr>
          <p:cNvSpPr/>
          <p:nvPr/>
        </p:nvSpPr>
        <p:spPr bwMode="auto">
          <a:xfrm>
            <a:off x="1213753" y="4110192"/>
            <a:ext cx="2745655" cy="34862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50" name="角丸四角形 49"/>
          <p:cNvSpPr/>
          <p:nvPr/>
        </p:nvSpPr>
        <p:spPr bwMode="auto">
          <a:xfrm>
            <a:off x="1302833" y="3027902"/>
            <a:ext cx="8127022" cy="301214"/>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15" name="角丸四角形 14"/>
          <p:cNvSpPr/>
          <p:nvPr/>
        </p:nvSpPr>
        <p:spPr bwMode="auto">
          <a:xfrm>
            <a:off x="1262326" y="923170"/>
            <a:ext cx="5990677" cy="304880"/>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6" name="正方形/長方形 5"/>
          <p:cNvSpPr/>
          <p:nvPr/>
        </p:nvSpPr>
        <p:spPr bwMode="auto">
          <a:xfrm>
            <a:off x="1352048" y="2064648"/>
            <a:ext cx="2694185" cy="33609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2" name="タイトル 1"/>
          <p:cNvSpPr>
            <a:spLocks noGrp="1"/>
          </p:cNvSpPr>
          <p:nvPr>
            <p:ph type="title"/>
          </p:nvPr>
        </p:nvSpPr>
        <p:spPr>
          <a:xfrm>
            <a:off x="1308858" y="857051"/>
            <a:ext cx="6051451" cy="411511"/>
          </a:xfrm>
          <a:noFill/>
          <a:ln>
            <a:noFill/>
          </a:ln>
        </p:spPr>
        <p:txBody>
          <a:bodyPr anchor="t" anchorCtr="0">
            <a:noAutofit/>
          </a:bodyPr>
          <a:lstStyle/>
          <a:p>
            <a:pPr algn="l"/>
            <a:r>
              <a:rPr lang="en-US" altLang="ja-JP" sz="2200" i="1" dirty="0"/>
              <a:t>① </a:t>
            </a:r>
            <a:r>
              <a:rPr lang="ja-JP" altLang="en-US" sz="2200" i="1"/>
              <a:t>障害児</a:t>
            </a:r>
            <a:r>
              <a:rPr lang="ja-JP" altLang="en-US" sz="2200" i="1" dirty="0"/>
              <a:t>支援の見直しに関する検討会報告書</a:t>
            </a:r>
            <a:endParaRPr kumimoji="1" lang="ja-JP" altLang="en-US" sz="2200" i="1" dirty="0"/>
          </a:p>
        </p:txBody>
      </p:sp>
      <p:sp>
        <p:nvSpPr>
          <p:cNvPr id="8" name="タイトル 1"/>
          <p:cNvSpPr txBox="1">
            <a:spLocks/>
          </p:cNvSpPr>
          <p:nvPr/>
        </p:nvSpPr>
        <p:spPr>
          <a:xfrm>
            <a:off x="-27205" y="857051"/>
            <a:ext cx="1326146" cy="504056"/>
          </a:xfrm>
          <a:prstGeom prst="rect">
            <a:avLst/>
          </a:prstGeom>
          <a:ln>
            <a:noFill/>
          </a:ln>
        </p:spPr>
        <p:txBody>
          <a:bodyPr vert="horz" lIns="91440" tIns="45720" rIns="91440" bIns="45720" rtlCol="0" anchor="t" anchorCtr="0">
            <a:noAutofit/>
          </a:bodyPr>
          <a:lstStyle/>
          <a:p>
            <a:pPr>
              <a:defRPr/>
            </a:pPr>
            <a:r>
              <a:rPr lang="en-US" altLang="ja-JP" sz="2500" dirty="0">
                <a:solidFill>
                  <a:prstClr val="black"/>
                </a:solidFill>
              </a:rPr>
              <a:t>H20.7</a:t>
            </a:r>
            <a:endParaRPr lang="ja-JP" altLang="en-US" sz="2500" dirty="0">
              <a:solidFill>
                <a:prstClr val="black"/>
              </a:solidFill>
            </a:endParaRPr>
          </a:p>
        </p:txBody>
      </p:sp>
      <p:sp>
        <p:nvSpPr>
          <p:cNvPr id="11" name="下矢印 10"/>
          <p:cNvSpPr/>
          <p:nvPr/>
        </p:nvSpPr>
        <p:spPr>
          <a:xfrm>
            <a:off x="1975183" y="1257006"/>
            <a:ext cx="468052" cy="755833"/>
          </a:xfrm>
          <a:prstGeom prst="downArrow">
            <a:avLst>
              <a:gd name="adj1" fmla="val 50000"/>
              <a:gd name="adj2" fmla="val 31613"/>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13" name="タイトル 1"/>
          <p:cNvSpPr txBox="1">
            <a:spLocks/>
          </p:cNvSpPr>
          <p:nvPr/>
        </p:nvSpPr>
        <p:spPr>
          <a:xfrm>
            <a:off x="12846" y="-58176"/>
            <a:ext cx="9308801" cy="504056"/>
          </a:xfrm>
          <a:prstGeom prst="rect">
            <a:avLst/>
          </a:prstGeom>
          <a:ln>
            <a:noFill/>
          </a:ln>
        </p:spPr>
        <p:txBody>
          <a:bodyPr vert="horz" lIns="91440" tIns="45720" rIns="91440" bIns="45720" rtlCol="0" anchor="t" anchorCtr="0">
            <a:noAutofit/>
          </a:bodyPr>
          <a:lstStyle/>
          <a:p>
            <a:pPr algn="ctr">
              <a:defRPr/>
            </a:pPr>
            <a:r>
              <a:rPr lang="ja-JP" altLang="en-US" sz="3200" u="sng">
                <a:solidFill>
                  <a:prstClr val="black"/>
                </a:solidFill>
              </a:rPr>
              <a:t>（２）</a:t>
            </a:r>
            <a:r>
              <a:rPr lang="en-US" altLang="ja-JP" sz="3200" u="sng" dirty="0">
                <a:solidFill>
                  <a:prstClr val="black"/>
                </a:solidFill>
              </a:rPr>
              <a:t> </a:t>
            </a:r>
            <a:r>
              <a:rPr lang="ja-JP" altLang="en-US" sz="3200" u="sng">
                <a:solidFill>
                  <a:prstClr val="black"/>
                </a:solidFill>
              </a:rPr>
              <a:t>障害児支援に係る法令改正等の変遷</a:t>
            </a:r>
            <a:endParaRPr lang="ja-JP" altLang="en-US" sz="3200" u="sng" dirty="0">
              <a:solidFill>
                <a:prstClr val="black"/>
              </a:solidFill>
            </a:endParaRPr>
          </a:p>
        </p:txBody>
      </p:sp>
      <p:grpSp>
        <p:nvGrpSpPr>
          <p:cNvPr id="10" name="グループ化 9">
            <a:extLst>
              <a:ext uri="{FF2B5EF4-FFF2-40B4-BE49-F238E27FC236}">
                <a16:creationId xmlns:a16="http://schemas.microsoft.com/office/drawing/2014/main" id="{A734D49B-A9EC-E84F-1E85-9E5C0D6AA327}"/>
              </a:ext>
            </a:extLst>
          </p:cNvPr>
          <p:cNvGrpSpPr/>
          <p:nvPr/>
        </p:nvGrpSpPr>
        <p:grpSpPr>
          <a:xfrm>
            <a:off x="3834123" y="1442789"/>
            <a:ext cx="4820432" cy="458258"/>
            <a:chOff x="4369616" y="1212032"/>
            <a:chExt cx="4820432" cy="458258"/>
          </a:xfrm>
        </p:grpSpPr>
        <p:sp>
          <p:nvSpPr>
            <p:cNvPr id="48" name="角丸四角形 47"/>
            <p:cNvSpPr/>
            <p:nvPr/>
          </p:nvSpPr>
          <p:spPr bwMode="auto">
            <a:xfrm>
              <a:off x="4369616" y="1268760"/>
              <a:ext cx="4820432" cy="271111"/>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18" name="タイトル 1"/>
            <p:cNvSpPr txBox="1">
              <a:spLocks/>
            </p:cNvSpPr>
            <p:nvPr/>
          </p:nvSpPr>
          <p:spPr>
            <a:xfrm>
              <a:off x="4424128" y="1212032"/>
              <a:ext cx="4639566" cy="458258"/>
            </a:xfrm>
            <a:prstGeom prst="rect">
              <a:avLst/>
            </a:prstGeom>
            <a:noFill/>
            <a:ln>
              <a:noFill/>
            </a:ln>
          </p:spPr>
          <p:txBody>
            <a:bodyPr vert="horz" lIns="91440" tIns="45720" rIns="0" bIns="45720" rtlCol="0" anchor="t" anchorCtr="0">
              <a:noAutofit/>
            </a:bodyPr>
            <a:lstStyle/>
            <a:p>
              <a:pPr>
                <a:defRPr/>
              </a:pPr>
              <a:r>
                <a:rPr lang="ja-JP" altLang="en-US" sz="2000" i="1" dirty="0">
                  <a:solidFill>
                    <a:prstClr val="black"/>
                  </a:solidFill>
                </a:rPr>
                <a:t>「障害児支援」合同作業チーム報告書</a:t>
              </a:r>
            </a:p>
          </p:txBody>
        </p:sp>
      </p:grpSp>
      <p:sp>
        <p:nvSpPr>
          <p:cNvPr id="19" name="タイトル 1"/>
          <p:cNvSpPr txBox="1">
            <a:spLocks/>
          </p:cNvSpPr>
          <p:nvPr/>
        </p:nvSpPr>
        <p:spPr>
          <a:xfrm>
            <a:off x="2991466" y="1445614"/>
            <a:ext cx="1170130" cy="504056"/>
          </a:xfrm>
          <a:prstGeom prst="rect">
            <a:avLst/>
          </a:prstGeom>
          <a:ln>
            <a:noFill/>
          </a:ln>
        </p:spPr>
        <p:txBody>
          <a:bodyPr vert="horz" lIns="91440" tIns="45720" rIns="91440" bIns="45720" rtlCol="0" anchor="t" anchorCtr="0">
            <a:noAutofit/>
          </a:bodyPr>
          <a:lstStyle/>
          <a:p>
            <a:pPr>
              <a:defRPr/>
            </a:pPr>
            <a:r>
              <a:rPr lang="en-US" altLang="ja-JP" sz="2000" dirty="0">
                <a:solidFill>
                  <a:prstClr val="black"/>
                </a:solidFill>
              </a:rPr>
              <a:t>H23.6</a:t>
            </a:r>
            <a:endParaRPr lang="ja-JP" altLang="en-US" sz="2000" dirty="0">
              <a:solidFill>
                <a:prstClr val="black"/>
              </a:solidFill>
            </a:endParaRPr>
          </a:p>
        </p:txBody>
      </p:sp>
      <p:sp>
        <p:nvSpPr>
          <p:cNvPr id="20" name="タイトル 1"/>
          <p:cNvSpPr txBox="1">
            <a:spLocks/>
          </p:cNvSpPr>
          <p:nvPr/>
        </p:nvSpPr>
        <p:spPr>
          <a:xfrm>
            <a:off x="2979180" y="1168348"/>
            <a:ext cx="6365572" cy="504056"/>
          </a:xfrm>
          <a:prstGeom prst="rect">
            <a:avLst/>
          </a:prstGeom>
          <a:ln>
            <a:noFill/>
          </a:ln>
        </p:spPr>
        <p:txBody>
          <a:bodyPr vert="horz" lIns="91440" tIns="45720" rIns="91440" bIns="45720" rtlCol="0" anchor="t" anchorCtr="0">
            <a:noAutofit/>
          </a:bodyPr>
          <a:lstStyle/>
          <a:p>
            <a:pPr>
              <a:defRPr/>
            </a:pPr>
            <a:r>
              <a:rPr lang="en-US" altLang="ja-JP" sz="1800" dirty="0">
                <a:solidFill>
                  <a:prstClr val="black"/>
                </a:solidFill>
              </a:rPr>
              <a:t>H22.4</a:t>
            </a:r>
            <a:r>
              <a:rPr lang="ja-JP" altLang="en-US" sz="1800" dirty="0">
                <a:solidFill>
                  <a:prstClr val="black"/>
                </a:solidFill>
              </a:rPr>
              <a:t>　</a:t>
            </a:r>
            <a:r>
              <a:rPr lang="ja-JP" altLang="en-US" sz="1800" spc="-200" dirty="0" err="1">
                <a:solidFill>
                  <a:prstClr val="black"/>
                </a:solidFill>
              </a:rPr>
              <a:t>障がい</a:t>
            </a:r>
            <a:r>
              <a:rPr lang="ja-JP" altLang="en-US" sz="1800" spc="-200" dirty="0">
                <a:solidFill>
                  <a:prstClr val="black"/>
                </a:solidFill>
              </a:rPr>
              <a:t>者制度改革推進会議 総合福祉部会</a:t>
            </a:r>
          </a:p>
        </p:txBody>
      </p:sp>
      <p:sp>
        <p:nvSpPr>
          <p:cNvPr id="23" name="タイトル 1"/>
          <p:cNvSpPr txBox="1">
            <a:spLocks/>
          </p:cNvSpPr>
          <p:nvPr/>
        </p:nvSpPr>
        <p:spPr>
          <a:xfrm>
            <a:off x="3067423" y="2365813"/>
            <a:ext cx="4177332" cy="470380"/>
          </a:xfrm>
          <a:prstGeom prst="rect">
            <a:avLst/>
          </a:prstGeom>
          <a:ln>
            <a:noFill/>
          </a:ln>
        </p:spPr>
        <p:txBody>
          <a:bodyPr vert="horz" lIns="91440" tIns="45720" rIns="91440" bIns="45720" rtlCol="0" anchor="t" anchorCtr="0">
            <a:noAutofit/>
          </a:bodyPr>
          <a:lstStyle/>
          <a:p>
            <a:r>
              <a:rPr lang="en-US" altLang="ja-JP" sz="1800" dirty="0">
                <a:solidFill>
                  <a:prstClr val="black"/>
                </a:solidFill>
              </a:rPr>
              <a:t>H25.4</a:t>
            </a:r>
            <a:r>
              <a:rPr lang="ja-JP" altLang="en-US" sz="1800">
                <a:solidFill>
                  <a:prstClr val="black"/>
                </a:solidFill>
              </a:rPr>
              <a:t>　</a:t>
            </a:r>
            <a:r>
              <a:rPr lang="ja-JP" altLang="en-US" sz="1800" u="sng">
                <a:solidFill>
                  <a:prstClr val="black"/>
                </a:solidFill>
              </a:rPr>
              <a:t>障害者総合支援法</a:t>
            </a:r>
            <a:endParaRPr lang="en-US" altLang="ja-JP" sz="1800" u="sng" dirty="0">
              <a:solidFill>
                <a:prstClr val="black"/>
              </a:solidFill>
            </a:endParaRPr>
          </a:p>
          <a:p>
            <a:r>
              <a:rPr lang="ja-JP" altLang="en-US" sz="1400" dirty="0">
                <a:solidFill>
                  <a:prstClr val="black"/>
                </a:solidFill>
              </a:rPr>
              <a:t>　　</a:t>
            </a:r>
            <a:r>
              <a:rPr lang="ja-JP" altLang="en-US" sz="1050" dirty="0">
                <a:solidFill>
                  <a:prstClr val="black"/>
                </a:solidFill>
              </a:rPr>
              <a:t>　　</a:t>
            </a:r>
            <a:r>
              <a:rPr lang="ja-JP" altLang="en-US" sz="1000" dirty="0">
                <a:solidFill>
                  <a:prstClr val="black"/>
                </a:solidFill>
              </a:rPr>
              <a:t>　　　　　　　　　　　　　　　　　　　　　　</a:t>
            </a:r>
            <a:endParaRPr lang="en-US" altLang="ja-JP" sz="1000" dirty="0">
              <a:solidFill>
                <a:prstClr val="black"/>
              </a:solidFill>
            </a:endParaRPr>
          </a:p>
          <a:p>
            <a:endParaRPr lang="en-US" altLang="ja-JP" sz="1050" dirty="0">
              <a:solidFill>
                <a:prstClr val="black"/>
              </a:solidFill>
            </a:endParaRPr>
          </a:p>
          <a:p>
            <a:endParaRPr lang="en-US" altLang="ja-JP" sz="1000" dirty="0">
              <a:solidFill>
                <a:prstClr val="black"/>
              </a:solidFill>
            </a:endParaRPr>
          </a:p>
        </p:txBody>
      </p:sp>
      <p:grpSp>
        <p:nvGrpSpPr>
          <p:cNvPr id="9" name="グループ化 8"/>
          <p:cNvGrpSpPr/>
          <p:nvPr/>
        </p:nvGrpSpPr>
        <p:grpSpPr>
          <a:xfrm>
            <a:off x="24673" y="2935098"/>
            <a:ext cx="7293732" cy="471280"/>
            <a:chOff x="259095" y="5047463"/>
            <a:chExt cx="6838132" cy="504056"/>
          </a:xfrm>
          <a:noFill/>
        </p:grpSpPr>
        <p:sp>
          <p:nvSpPr>
            <p:cNvPr id="29" name="タイトル 1"/>
            <p:cNvSpPr txBox="1">
              <a:spLocks/>
            </p:cNvSpPr>
            <p:nvPr/>
          </p:nvSpPr>
          <p:spPr>
            <a:xfrm>
              <a:off x="1463064" y="5069299"/>
              <a:ext cx="5634163" cy="458197"/>
            </a:xfrm>
            <a:prstGeom prst="rect">
              <a:avLst/>
            </a:prstGeom>
            <a:grpFill/>
            <a:ln>
              <a:noFill/>
            </a:ln>
          </p:spPr>
          <p:txBody>
            <a:bodyPr vert="horz" lIns="91440" tIns="45720" rIns="91440" bIns="45720" rtlCol="0" anchor="t" anchorCtr="0">
              <a:noAutofit/>
            </a:bodyPr>
            <a:lstStyle/>
            <a:p>
              <a:pPr>
                <a:defRPr/>
              </a:pPr>
              <a:r>
                <a:rPr lang="ja-JP" altLang="en-US" sz="2200" i="1">
                  <a:solidFill>
                    <a:prstClr val="black"/>
                  </a:solidFill>
                </a:rPr>
                <a:t>③障害児</a:t>
              </a:r>
              <a:r>
                <a:rPr lang="ja-JP" altLang="en-US" sz="2200" i="1" dirty="0">
                  <a:solidFill>
                    <a:prstClr val="black"/>
                  </a:solidFill>
                </a:rPr>
                <a:t>支援の在り方に関する検討会報告書</a:t>
              </a:r>
            </a:p>
          </p:txBody>
        </p:sp>
        <p:sp>
          <p:nvSpPr>
            <p:cNvPr id="30" name="タイトル 1"/>
            <p:cNvSpPr txBox="1">
              <a:spLocks/>
            </p:cNvSpPr>
            <p:nvPr/>
          </p:nvSpPr>
          <p:spPr>
            <a:xfrm>
              <a:off x="259095" y="5047463"/>
              <a:ext cx="1326147" cy="504056"/>
            </a:xfrm>
            <a:prstGeom prst="rect">
              <a:avLst/>
            </a:prstGeom>
            <a:grpFill/>
            <a:ln>
              <a:noFill/>
            </a:ln>
          </p:spPr>
          <p:txBody>
            <a:bodyPr vert="horz" lIns="91440" tIns="45720" rIns="91440" bIns="45720" rtlCol="0" anchor="t" anchorCtr="0">
              <a:noAutofit/>
            </a:bodyPr>
            <a:lstStyle/>
            <a:p>
              <a:pPr>
                <a:defRPr/>
              </a:pPr>
              <a:r>
                <a:rPr lang="en-US" altLang="ja-JP" sz="2500" dirty="0">
                  <a:solidFill>
                    <a:prstClr val="black"/>
                  </a:solidFill>
                </a:rPr>
                <a:t>H26.7</a:t>
              </a:r>
              <a:endParaRPr lang="ja-JP" altLang="en-US" sz="2500" dirty="0">
                <a:solidFill>
                  <a:prstClr val="black"/>
                </a:solidFill>
              </a:endParaRPr>
            </a:p>
          </p:txBody>
        </p:sp>
      </p:grpSp>
      <p:sp>
        <p:nvSpPr>
          <p:cNvPr id="44" name="下矢印 43"/>
          <p:cNvSpPr/>
          <p:nvPr/>
        </p:nvSpPr>
        <p:spPr>
          <a:xfrm>
            <a:off x="7379263" y="3308106"/>
            <a:ext cx="468052" cy="240456"/>
          </a:xfrm>
          <a:prstGeom prst="downArrow">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45" name="下矢印 44"/>
          <p:cNvSpPr/>
          <p:nvPr/>
        </p:nvSpPr>
        <p:spPr>
          <a:xfrm>
            <a:off x="1974463" y="3338332"/>
            <a:ext cx="468052" cy="746265"/>
          </a:xfrm>
          <a:prstGeom prst="downArrow">
            <a:avLst>
              <a:gd name="adj1" fmla="val 50000"/>
              <a:gd name="adj2" fmla="val 27087"/>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31" name="タイトル 1"/>
          <p:cNvSpPr txBox="1">
            <a:spLocks/>
          </p:cNvSpPr>
          <p:nvPr/>
        </p:nvSpPr>
        <p:spPr>
          <a:xfrm>
            <a:off x="3059967" y="2657020"/>
            <a:ext cx="5298737" cy="504056"/>
          </a:xfrm>
          <a:prstGeom prst="rect">
            <a:avLst/>
          </a:prstGeom>
          <a:ln>
            <a:noFill/>
          </a:ln>
        </p:spPr>
        <p:txBody>
          <a:bodyPr vert="horz" lIns="91440" tIns="45720" rIns="91440" bIns="45720" rtlCol="0" anchor="t" anchorCtr="0">
            <a:noAutofit/>
          </a:bodyPr>
          <a:lstStyle/>
          <a:p>
            <a:pPr>
              <a:defRPr/>
            </a:pPr>
            <a:r>
              <a:rPr lang="en-US" altLang="ja-JP" sz="1800" dirty="0">
                <a:solidFill>
                  <a:prstClr val="black"/>
                </a:solidFill>
              </a:rPr>
              <a:t>H26.2 </a:t>
            </a:r>
            <a:r>
              <a:rPr lang="ja-JP" altLang="en-US" sz="1800" u="sng" spc="-200">
                <a:solidFill>
                  <a:prstClr val="black"/>
                </a:solidFill>
              </a:rPr>
              <a:t>障害者の権利に関する条約に批准</a:t>
            </a:r>
            <a:endParaRPr lang="ja-JP" altLang="en-US" sz="1800" u="sng" spc="-200" dirty="0">
              <a:solidFill>
                <a:prstClr val="black"/>
              </a:solidFill>
            </a:endParaRPr>
          </a:p>
        </p:txBody>
      </p:sp>
      <p:cxnSp>
        <p:nvCxnSpPr>
          <p:cNvPr id="38" name="直線矢印コネクタ 37"/>
          <p:cNvCxnSpPr>
            <a:cxnSpLocks/>
          </p:cNvCxnSpPr>
          <p:nvPr/>
        </p:nvCxnSpPr>
        <p:spPr>
          <a:xfrm>
            <a:off x="6965504" y="2826492"/>
            <a:ext cx="0" cy="281992"/>
          </a:xfrm>
          <a:prstGeom prst="straightConnector1">
            <a:avLst/>
          </a:prstGeom>
          <a:ln w="508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下矢印 36"/>
          <p:cNvSpPr/>
          <p:nvPr/>
        </p:nvSpPr>
        <p:spPr>
          <a:xfrm>
            <a:off x="5366344" y="3302742"/>
            <a:ext cx="468052" cy="153049"/>
          </a:xfrm>
          <a:prstGeom prst="downArrow">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28" name="下矢印 27"/>
          <p:cNvSpPr/>
          <p:nvPr/>
        </p:nvSpPr>
        <p:spPr>
          <a:xfrm>
            <a:off x="1972645" y="2456173"/>
            <a:ext cx="468052" cy="556128"/>
          </a:xfrm>
          <a:prstGeom prst="downArrow">
            <a:avLst>
              <a:gd name="adj1" fmla="val 50000"/>
              <a:gd name="adj2" fmla="val 31579"/>
            </a:avLst>
          </a:prstGeom>
          <a:solidFill>
            <a:srgbClr val="FF9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41" name="タイトル 1"/>
          <p:cNvSpPr txBox="1">
            <a:spLocks/>
          </p:cNvSpPr>
          <p:nvPr/>
        </p:nvSpPr>
        <p:spPr>
          <a:xfrm>
            <a:off x="5912144" y="3353052"/>
            <a:ext cx="1053360" cy="327155"/>
          </a:xfrm>
          <a:prstGeom prst="rect">
            <a:avLst/>
          </a:prstGeom>
          <a:ln>
            <a:noFill/>
          </a:ln>
        </p:spPr>
        <p:txBody>
          <a:bodyPr vert="horz" lIns="91440" tIns="45720" rIns="91440" bIns="45720" rtlCol="0" anchor="t" anchorCtr="0">
            <a:noAutofit/>
          </a:bodyPr>
          <a:lstStyle/>
          <a:p>
            <a:pPr>
              <a:defRPr/>
            </a:pPr>
            <a:r>
              <a:rPr lang="ja-JP" altLang="en-US" sz="1600" spc="-200">
                <a:solidFill>
                  <a:prstClr val="black"/>
                </a:solidFill>
              </a:rPr>
              <a:t>（Ｈ２７．</a:t>
            </a:r>
            <a:r>
              <a:rPr lang="ja-JP" altLang="en-US" sz="1600" spc="-200" dirty="0">
                <a:solidFill>
                  <a:prstClr val="black"/>
                </a:solidFill>
              </a:rPr>
              <a:t>４）</a:t>
            </a:r>
          </a:p>
        </p:txBody>
      </p:sp>
      <p:sp>
        <p:nvSpPr>
          <p:cNvPr id="7" name="正方形/長方形 6"/>
          <p:cNvSpPr/>
          <p:nvPr/>
        </p:nvSpPr>
        <p:spPr bwMode="auto">
          <a:xfrm>
            <a:off x="82716" y="2036800"/>
            <a:ext cx="8190447" cy="380301"/>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r>
              <a:rPr lang="en-US" altLang="ja-JP" sz="2500" dirty="0">
                <a:solidFill>
                  <a:prstClr val="black"/>
                </a:solidFill>
              </a:rPr>
              <a:t>H24.4</a:t>
            </a:r>
            <a:r>
              <a:rPr lang="ja-JP" altLang="en-US" sz="2500">
                <a:solidFill>
                  <a:prstClr val="black"/>
                </a:solidFill>
              </a:rPr>
              <a:t>　　②</a:t>
            </a:r>
            <a:r>
              <a:rPr lang="ja-JP" altLang="en-US" sz="2500">
                <a:solidFill>
                  <a:srgbClr val="000000"/>
                </a:solidFill>
                <a:ea typeface="ＭＳ Ｐゴシック" pitchFamily="50" charset="-128"/>
              </a:rPr>
              <a:t>改正</a:t>
            </a:r>
            <a:r>
              <a:rPr lang="ja-JP" altLang="en-US" sz="2500" dirty="0">
                <a:solidFill>
                  <a:srgbClr val="000000"/>
                </a:solidFill>
                <a:ea typeface="ＭＳ Ｐゴシック" pitchFamily="50" charset="-128"/>
              </a:rPr>
              <a:t>児童</a:t>
            </a:r>
            <a:r>
              <a:rPr lang="ja-JP" altLang="en-US" sz="2500">
                <a:solidFill>
                  <a:srgbClr val="000000"/>
                </a:solidFill>
                <a:ea typeface="ＭＳ Ｐゴシック" pitchFamily="50" charset="-128"/>
              </a:rPr>
              <a:t>福祉法 </a:t>
            </a:r>
            <a:r>
              <a:rPr lang="en-US" altLang="ja-JP" sz="2500" dirty="0">
                <a:solidFill>
                  <a:srgbClr val="000000"/>
                </a:solidFill>
                <a:ea typeface="ＭＳ Ｐゴシック" pitchFamily="50" charset="-128"/>
              </a:rPr>
              <a:t> </a:t>
            </a:r>
            <a:r>
              <a:rPr lang="ja-JP" altLang="en-US" sz="2500">
                <a:solidFill>
                  <a:srgbClr val="000000"/>
                </a:solidFill>
                <a:ea typeface="ＭＳ Ｐゴシック" pitchFamily="50" charset="-128"/>
              </a:rPr>
              <a:t>、改正</a:t>
            </a:r>
            <a:r>
              <a:rPr lang="ja-JP" altLang="en-US" sz="2500" dirty="0">
                <a:solidFill>
                  <a:srgbClr val="000000"/>
                </a:solidFill>
                <a:ea typeface="ＭＳ Ｐゴシック" pitchFamily="50" charset="-128"/>
              </a:rPr>
              <a:t>障害者自立支援法</a:t>
            </a:r>
          </a:p>
        </p:txBody>
      </p:sp>
      <p:sp>
        <p:nvSpPr>
          <p:cNvPr id="51" name="下矢印 50"/>
          <p:cNvSpPr/>
          <p:nvPr/>
        </p:nvSpPr>
        <p:spPr>
          <a:xfrm>
            <a:off x="3148954" y="3315605"/>
            <a:ext cx="468052" cy="402700"/>
          </a:xfrm>
          <a:prstGeom prst="downArrow">
            <a:avLst>
              <a:gd name="adj1" fmla="val 50000"/>
              <a:gd name="adj2" fmla="val 31613"/>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52" name="下矢印 51"/>
          <p:cNvSpPr/>
          <p:nvPr/>
        </p:nvSpPr>
        <p:spPr>
          <a:xfrm>
            <a:off x="7376118" y="3830973"/>
            <a:ext cx="468052" cy="267227"/>
          </a:xfrm>
          <a:prstGeom prst="downArrow">
            <a:avLst>
              <a:gd name="adj1" fmla="val 50000"/>
              <a:gd name="adj2" fmla="val 44768"/>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grpSp>
        <p:nvGrpSpPr>
          <p:cNvPr id="26" name="グループ化 25">
            <a:extLst>
              <a:ext uri="{FF2B5EF4-FFF2-40B4-BE49-F238E27FC236}">
                <a16:creationId xmlns:a16="http://schemas.microsoft.com/office/drawing/2014/main" id="{49634797-514A-C96B-FF25-6183282CAA01}"/>
              </a:ext>
            </a:extLst>
          </p:cNvPr>
          <p:cNvGrpSpPr/>
          <p:nvPr/>
        </p:nvGrpSpPr>
        <p:grpSpPr>
          <a:xfrm>
            <a:off x="1207507" y="4828666"/>
            <a:ext cx="4996321" cy="428404"/>
            <a:chOff x="1219343" y="5219304"/>
            <a:chExt cx="4996321" cy="428404"/>
          </a:xfrm>
        </p:grpSpPr>
        <p:sp>
          <p:nvSpPr>
            <p:cNvPr id="55" name="角丸四角形 54">
              <a:extLst>
                <a:ext uri="{FF2B5EF4-FFF2-40B4-BE49-F238E27FC236}">
                  <a16:creationId xmlns:a16="http://schemas.microsoft.com/office/drawing/2014/main" id="{8FA95720-346A-8C4E-8A4B-5FCD0A4F551C}"/>
                </a:ext>
              </a:extLst>
            </p:cNvPr>
            <p:cNvSpPr/>
            <p:nvPr/>
          </p:nvSpPr>
          <p:spPr bwMode="auto">
            <a:xfrm>
              <a:off x="1233162" y="5258755"/>
              <a:ext cx="4982502" cy="323868"/>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57" name="タイトル 1">
              <a:extLst>
                <a:ext uri="{FF2B5EF4-FFF2-40B4-BE49-F238E27FC236}">
                  <a16:creationId xmlns:a16="http://schemas.microsoft.com/office/drawing/2014/main" id="{9B3863F8-19E3-E94B-ACE6-3EE96FFD6617}"/>
                </a:ext>
              </a:extLst>
            </p:cNvPr>
            <p:cNvSpPr txBox="1">
              <a:spLocks/>
            </p:cNvSpPr>
            <p:nvPr/>
          </p:nvSpPr>
          <p:spPr>
            <a:xfrm>
              <a:off x="1219343" y="5219304"/>
              <a:ext cx="4894748" cy="428404"/>
            </a:xfrm>
            <a:prstGeom prst="rect">
              <a:avLst/>
            </a:prstGeom>
            <a:noFill/>
            <a:ln>
              <a:noFill/>
            </a:ln>
          </p:spPr>
          <p:txBody>
            <a:bodyPr vert="horz" lIns="91440" tIns="45720" rIns="91440" bIns="45720" rtlCol="0" anchor="t" anchorCtr="0">
              <a:noAutofit/>
            </a:bodyPr>
            <a:lstStyle/>
            <a:p>
              <a:pPr>
                <a:defRPr/>
              </a:pPr>
              <a:r>
                <a:rPr lang="ja-JP" altLang="en-US" sz="2000" i="1"/>
                <a:t>⑧障害児通所支援</a:t>
              </a:r>
              <a:r>
                <a:rPr lang="ja-JP" altLang="en-US" sz="2000" i="1" dirty="0"/>
                <a:t>の在り方に</a:t>
              </a:r>
              <a:r>
                <a:rPr lang="ja-JP" altLang="en-US" sz="2000" i="1"/>
                <a:t>関する検討会</a:t>
              </a:r>
              <a:r>
                <a:rPr lang="en-US" altLang="ja-JP" sz="2000" i="1" dirty="0"/>
                <a:t> </a:t>
              </a:r>
            </a:p>
          </p:txBody>
        </p:sp>
      </p:grpSp>
      <p:sp>
        <p:nvSpPr>
          <p:cNvPr id="58" name="タイトル 1">
            <a:extLst>
              <a:ext uri="{FF2B5EF4-FFF2-40B4-BE49-F238E27FC236}">
                <a16:creationId xmlns:a16="http://schemas.microsoft.com/office/drawing/2014/main" id="{1AAB39E0-3F22-824F-8BC2-60D040A2AE77}"/>
              </a:ext>
            </a:extLst>
          </p:cNvPr>
          <p:cNvSpPr txBox="1">
            <a:spLocks/>
          </p:cNvSpPr>
          <p:nvPr/>
        </p:nvSpPr>
        <p:spPr>
          <a:xfrm>
            <a:off x="52147" y="4813845"/>
            <a:ext cx="1279695" cy="471280"/>
          </a:xfrm>
          <a:prstGeom prst="rect">
            <a:avLst/>
          </a:prstGeom>
          <a:noFill/>
          <a:ln>
            <a:noFill/>
          </a:ln>
        </p:spPr>
        <p:txBody>
          <a:bodyPr vert="horz" lIns="91440" tIns="45720" rIns="91440" bIns="45720" rtlCol="0" anchor="t" anchorCtr="0">
            <a:noAutofit/>
          </a:bodyPr>
          <a:lstStyle/>
          <a:p>
            <a:pPr>
              <a:defRPr/>
            </a:pPr>
            <a:r>
              <a:rPr lang="en-US" altLang="ja-JP" sz="2600" dirty="0">
                <a:solidFill>
                  <a:prstClr val="black"/>
                </a:solidFill>
              </a:rPr>
              <a:t>R3.6</a:t>
            </a:r>
            <a:endParaRPr lang="ja-JP" altLang="en-US" sz="2600" dirty="0">
              <a:solidFill>
                <a:prstClr val="black"/>
              </a:solidFill>
            </a:endParaRPr>
          </a:p>
        </p:txBody>
      </p:sp>
      <p:sp>
        <p:nvSpPr>
          <p:cNvPr id="59" name="正方形/長方形 58">
            <a:extLst>
              <a:ext uri="{FF2B5EF4-FFF2-40B4-BE49-F238E27FC236}">
                <a16:creationId xmlns:a16="http://schemas.microsoft.com/office/drawing/2014/main" id="{7454CAF2-1054-1A4A-889C-0D84584E039C}"/>
              </a:ext>
            </a:extLst>
          </p:cNvPr>
          <p:cNvSpPr/>
          <p:nvPr/>
        </p:nvSpPr>
        <p:spPr bwMode="auto">
          <a:xfrm>
            <a:off x="88563" y="4076275"/>
            <a:ext cx="3960154" cy="380301"/>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r>
              <a:rPr lang="en-US" altLang="ja-JP" sz="2500" dirty="0">
                <a:solidFill>
                  <a:prstClr val="black"/>
                </a:solidFill>
              </a:rPr>
              <a:t>H30.</a:t>
            </a:r>
            <a:r>
              <a:rPr lang="ja-JP" altLang="en-US" sz="2500">
                <a:solidFill>
                  <a:prstClr val="black"/>
                </a:solidFill>
              </a:rPr>
              <a:t>４</a:t>
            </a:r>
            <a:r>
              <a:rPr lang="en-US" altLang="ja-JP" sz="2500" dirty="0">
                <a:solidFill>
                  <a:prstClr val="black"/>
                </a:solidFill>
              </a:rPr>
              <a:t> </a:t>
            </a:r>
            <a:r>
              <a:rPr lang="ja-JP" altLang="en-US" sz="2500">
                <a:solidFill>
                  <a:prstClr val="black"/>
                </a:solidFill>
              </a:rPr>
              <a:t>　④</a:t>
            </a:r>
            <a:r>
              <a:rPr lang="ja-JP" altLang="en-US" sz="2500">
                <a:solidFill>
                  <a:srgbClr val="000000"/>
                </a:solidFill>
                <a:ea typeface="ＭＳ Ｐゴシック" pitchFamily="50" charset="-128"/>
              </a:rPr>
              <a:t>改正児童福祉法</a:t>
            </a:r>
            <a:endParaRPr lang="ja-JP" altLang="en-US" sz="2500" dirty="0">
              <a:solidFill>
                <a:srgbClr val="000000"/>
              </a:solidFill>
              <a:ea typeface="ＭＳ Ｐゴシック" pitchFamily="50" charset="-128"/>
            </a:endParaRPr>
          </a:p>
        </p:txBody>
      </p:sp>
      <p:grpSp>
        <p:nvGrpSpPr>
          <p:cNvPr id="5" name="グループ化 4">
            <a:extLst>
              <a:ext uri="{FF2B5EF4-FFF2-40B4-BE49-F238E27FC236}">
                <a16:creationId xmlns:a16="http://schemas.microsoft.com/office/drawing/2014/main" id="{F05D4CDD-16A9-705F-F0DA-7F56611B1344}"/>
              </a:ext>
            </a:extLst>
          </p:cNvPr>
          <p:cNvGrpSpPr/>
          <p:nvPr/>
        </p:nvGrpSpPr>
        <p:grpSpPr>
          <a:xfrm>
            <a:off x="5468260" y="1747042"/>
            <a:ext cx="2736604" cy="284466"/>
            <a:chOff x="6249144" y="1678104"/>
            <a:chExt cx="2565407" cy="251321"/>
          </a:xfrm>
        </p:grpSpPr>
        <p:cxnSp>
          <p:nvCxnSpPr>
            <p:cNvPr id="16" name="直線コネクタ 15"/>
            <p:cNvCxnSpPr>
              <a:cxnSpLocks/>
            </p:cNvCxnSpPr>
            <p:nvPr/>
          </p:nvCxnSpPr>
          <p:spPr bwMode="auto">
            <a:xfrm>
              <a:off x="8814551" y="1678104"/>
              <a:ext cx="0" cy="188084"/>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2" name="直線矢印コネクタ 11">
              <a:extLst>
                <a:ext uri="{FF2B5EF4-FFF2-40B4-BE49-F238E27FC236}">
                  <a16:creationId xmlns:a16="http://schemas.microsoft.com/office/drawing/2014/main" id="{50F57381-2A65-92F9-F4BF-E172ED8B75F0}"/>
                </a:ext>
              </a:extLst>
            </p:cNvPr>
            <p:cNvCxnSpPr>
              <a:cxnSpLocks/>
            </p:cNvCxnSpPr>
            <p:nvPr/>
          </p:nvCxnSpPr>
          <p:spPr bwMode="auto">
            <a:xfrm flipH="1">
              <a:off x="6249144" y="1858169"/>
              <a:ext cx="2555511" cy="0"/>
            </a:xfrm>
            <a:prstGeom prst="straightConnector1">
              <a:avLst/>
            </a:prstGeom>
            <a:solidFill>
              <a:schemeClr val="bg1"/>
            </a:solidFill>
            <a:ln w="28575" cap="flat" cmpd="sng" algn="ctr">
              <a:solidFill>
                <a:srgbClr val="FF0000"/>
              </a:solidFill>
              <a:prstDash val="solid"/>
              <a:round/>
              <a:headEnd type="none" w="med" len="med"/>
              <a:tailEnd type="arrow"/>
            </a:ln>
            <a:effectLst/>
          </p:spPr>
        </p:cxnSp>
        <p:sp>
          <p:nvSpPr>
            <p:cNvPr id="4" name="正方形/長方形 3"/>
            <p:cNvSpPr/>
            <p:nvPr/>
          </p:nvSpPr>
          <p:spPr>
            <a:xfrm>
              <a:off x="6702451" y="1739084"/>
              <a:ext cx="1751525" cy="190341"/>
            </a:xfrm>
            <a:prstGeom prst="rect">
              <a:avLst/>
            </a:prstGeom>
            <a:solidFill>
              <a:schemeClr val="bg1"/>
            </a:solidFill>
          </p:spPr>
          <p:txBody>
            <a:bodyPr wrap="square" lIns="0" tIns="0" rIns="0" bIns="0">
              <a:spAutoFit/>
            </a:bodyPr>
            <a:lstStyle/>
            <a:p>
              <a:pPr indent="9525"/>
              <a:r>
                <a:rPr lang="ja-JP" altLang="en-US" sz="1400">
                  <a:solidFill>
                    <a:srgbClr val="FF0000"/>
                  </a:solidFill>
                </a:rPr>
                <a:t>（第</a:t>
              </a:r>
              <a:r>
                <a:rPr lang="en-US" altLang="ja-JP" sz="1400" dirty="0">
                  <a:solidFill>
                    <a:srgbClr val="FF0000"/>
                  </a:solidFill>
                </a:rPr>
                <a:t>17</a:t>
              </a:r>
              <a:r>
                <a:rPr lang="ja-JP" altLang="en-US" sz="1400">
                  <a:solidFill>
                    <a:srgbClr val="FF0000"/>
                  </a:solidFill>
                </a:rPr>
                <a:t>条「療育」の新設）</a:t>
              </a:r>
              <a:endParaRPr lang="en-US" altLang="ja-JP" sz="1400" dirty="0">
                <a:solidFill>
                  <a:srgbClr val="FF0000"/>
                </a:solidFill>
              </a:endParaRPr>
            </a:p>
          </p:txBody>
        </p:sp>
      </p:grpSp>
      <p:sp>
        <p:nvSpPr>
          <p:cNvPr id="39" name="タイトル 1">
            <a:extLst>
              <a:ext uri="{FF2B5EF4-FFF2-40B4-BE49-F238E27FC236}">
                <a16:creationId xmlns:a16="http://schemas.microsoft.com/office/drawing/2014/main" id="{FB2CCBC1-4575-E540-6830-CC19DEEEC406}"/>
              </a:ext>
            </a:extLst>
          </p:cNvPr>
          <p:cNvSpPr txBox="1">
            <a:spLocks/>
          </p:cNvSpPr>
          <p:nvPr/>
        </p:nvSpPr>
        <p:spPr>
          <a:xfrm>
            <a:off x="1208996" y="4446272"/>
            <a:ext cx="4893203" cy="428404"/>
          </a:xfrm>
          <a:prstGeom prst="rect">
            <a:avLst/>
          </a:prstGeom>
          <a:noFill/>
          <a:ln>
            <a:noFill/>
          </a:ln>
        </p:spPr>
        <p:txBody>
          <a:bodyPr vert="horz" lIns="91440" tIns="45720" rIns="91440" bIns="45720" rtlCol="0" anchor="t" anchorCtr="0">
            <a:noAutofit/>
          </a:bodyPr>
          <a:lstStyle/>
          <a:p>
            <a:pPr>
              <a:defRPr/>
            </a:pPr>
            <a:r>
              <a:rPr lang="ja-JP" altLang="en-US" sz="2000" i="1"/>
              <a:t>⑦障害児入所施設の</a:t>
            </a:r>
            <a:r>
              <a:rPr lang="ja-JP" altLang="en-US" sz="2000" i="1" dirty="0"/>
              <a:t>在り方に</a:t>
            </a:r>
            <a:r>
              <a:rPr lang="ja-JP" altLang="en-US" sz="2000" i="1"/>
              <a:t>関する検討会</a:t>
            </a:r>
            <a:r>
              <a:rPr lang="en-US" altLang="ja-JP" sz="2000" i="1" dirty="0"/>
              <a:t> </a:t>
            </a:r>
          </a:p>
        </p:txBody>
      </p:sp>
      <p:sp>
        <p:nvSpPr>
          <p:cNvPr id="40" name="タイトル 1">
            <a:extLst>
              <a:ext uri="{FF2B5EF4-FFF2-40B4-BE49-F238E27FC236}">
                <a16:creationId xmlns:a16="http://schemas.microsoft.com/office/drawing/2014/main" id="{9ECFAC3E-3AF2-B3CC-B415-B4D7205EFA80}"/>
              </a:ext>
            </a:extLst>
          </p:cNvPr>
          <p:cNvSpPr txBox="1">
            <a:spLocks/>
          </p:cNvSpPr>
          <p:nvPr/>
        </p:nvSpPr>
        <p:spPr>
          <a:xfrm>
            <a:off x="40439" y="4449320"/>
            <a:ext cx="995150" cy="471280"/>
          </a:xfrm>
          <a:prstGeom prst="rect">
            <a:avLst/>
          </a:prstGeom>
          <a:noFill/>
          <a:ln>
            <a:noFill/>
          </a:ln>
        </p:spPr>
        <p:txBody>
          <a:bodyPr vert="horz" lIns="91440" tIns="45720" rIns="91440" bIns="45720" rtlCol="0" anchor="t" anchorCtr="0">
            <a:noAutofit/>
          </a:bodyPr>
          <a:lstStyle/>
          <a:p>
            <a:pPr>
              <a:defRPr/>
            </a:pPr>
            <a:r>
              <a:rPr lang="en-US" altLang="ja-JP" sz="2600" dirty="0">
                <a:solidFill>
                  <a:prstClr val="black"/>
                </a:solidFill>
              </a:rPr>
              <a:t>R2.2</a:t>
            </a:r>
            <a:endParaRPr lang="ja-JP" altLang="en-US" sz="2600" dirty="0">
              <a:solidFill>
                <a:prstClr val="black"/>
              </a:solidFill>
            </a:endParaRPr>
          </a:p>
        </p:txBody>
      </p:sp>
      <p:sp>
        <p:nvSpPr>
          <p:cNvPr id="47" name="タイトル 1">
            <a:extLst>
              <a:ext uri="{FF2B5EF4-FFF2-40B4-BE49-F238E27FC236}">
                <a16:creationId xmlns:a16="http://schemas.microsoft.com/office/drawing/2014/main" id="{DDF81E74-CD17-2AA0-860B-4BBF3EB4016C}"/>
              </a:ext>
            </a:extLst>
          </p:cNvPr>
          <p:cNvSpPr txBox="1">
            <a:spLocks/>
          </p:cNvSpPr>
          <p:nvPr/>
        </p:nvSpPr>
        <p:spPr>
          <a:xfrm>
            <a:off x="5244051" y="3670167"/>
            <a:ext cx="1053360" cy="430238"/>
          </a:xfrm>
          <a:prstGeom prst="rect">
            <a:avLst/>
          </a:prstGeom>
          <a:ln>
            <a:noFill/>
          </a:ln>
        </p:spPr>
        <p:txBody>
          <a:bodyPr vert="horz" lIns="91440" tIns="45720" rIns="91440" bIns="45720" rtlCol="0" anchor="t" anchorCtr="0">
            <a:noAutofit/>
          </a:bodyPr>
          <a:lstStyle/>
          <a:p>
            <a:pPr>
              <a:defRPr/>
            </a:pPr>
            <a:r>
              <a:rPr lang="ja-JP" altLang="en-US" sz="1600" spc="-200">
                <a:solidFill>
                  <a:prstClr val="black"/>
                </a:solidFill>
              </a:rPr>
              <a:t>（Ｈ２９．</a:t>
            </a:r>
            <a:r>
              <a:rPr lang="en-US" altLang="ja-JP" sz="1600" spc="-200" dirty="0">
                <a:solidFill>
                  <a:prstClr val="black"/>
                </a:solidFill>
              </a:rPr>
              <a:t>7</a:t>
            </a:r>
            <a:r>
              <a:rPr lang="ja-JP" altLang="en-US" sz="1600" spc="-200">
                <a:solidFill>
                  <a:prstClr val="black"/>
                </a:solidFill>
              </a:rPr>
              <a:t>）</a:t>
            </a:r>
            <a:endParaRPr lang="ja-JP" altLang="en-US" sz="1600" spc="-200" dirty="0">
              <a:solidFill>
                <a:prstClr val="black"/>
              </a:solidFill>
            </a:endParaRPr>
          </a:p>
        </p:txBody>
      </p:sp>
      <p:sp>
        <p:nvSpPr>
          <p:cNvPr id="62" name="正方形/長方形 61">
            <a:extLst>
              <a:ext uri="{FF2B5EF4-FFF2-40B4-BE49-F238E27FC236}">
                <a16:creationId xmlns:a16="http://schemas.microsoft.com/office/drawing/2014/main" id="{086D80DF-B62D-52C8-6544-2A900EA826CC}"/>
              </a:ext>
            </a:extLst>
          </p:cNvPr>
          <p:cNvSpPr/>
          <p:nvPr/>
        </p:nvSpPr>
        <p:spPr bwMode="auto">
          <a:xfrm>
            <a:off x="139373" y="6481339"/>
            <a:ext cx="4112694" cy="380301"/>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r>
              <a:rPr lang="en-US" altLang="ja-JP" sz="2500" dirty="0">
                <a:solidFill>
                  <a:prstClr val="black"/>
                </a:solidFill>
              </a:rPr>
              <a:t>R6.4</a:t>
            </a:r>
            <a:r>
              <a:rPr lang="ja-JP" altLang="en-US" sz="2500">
                <a:solidFill>
                  <a:prstClr val="black"/>
                </a:solidFill>
              </a:rPr>
              <a:t>　</a:t>
            </a:r>
            <a:r>
              <a:rPr lang="en-US" altLang="ja-JP" sz="2500" dirty="0">
                <a:solidFill>
                  <a:prstClr val="black"/>
                </a:solidFill>
              </a:rPr>
              <a:t>    </a:t>
            </a:r>
            <a:r>
              <a:rPr lang="ja-JP" altLang="en-US" sz="2500">
                <a:solidFill>
                  <a:prstClr val="black"/>
                </a:solidFill>
              </a:rPr>
              <a:t>⑩</a:t>
            </a:r>
            <a:r>
              <a:rPr lang="ja-JP" altLang="en-US" sz="2500">
                <a:solidFill>
                  <a:srgbClr val="000000"/>
                </a:solidFill>
                <a:ea typeface="ＭＳ Ｐゴシック" pitchFamily="50" charset="-128"/>
              </a:rPr>
              <a:t>改正児童福祉法</a:t>
            </a:r>
            <a:endParaRPr lang="ja-JP" altLang="en-US" sz="2500" dirty="0">
              <a:solidFill>
                <a:srgbClr val="000000"/>
              </a:solidFill>
              <a:ea typeface="ＭＳ Ｐゴシック" pitchFamily="50" charset="-128"/>
            </a:endParaRPr>
          </a:p>
        </p:txBody>
      </p:sp>
      <p:sp>
        <p:nvSpPr>
          <p:cNvPr id="63" name="テキスト ボックス 62">
            <a:extLst>
              <a:ext uri="{FF2B5EF4-FFF2-40B4-BE49-F238E27FC236}">
                <a16:creationId xmlns:a16="http://schemas.microsoft.com/office/drawing/2014/main" id="{E4E71AF1-0F85-0791-48FC-E418249DACB1}"/>
              </a:ext>
            </a:extLst>
          </p:cNvPr>
          <p:cNvSpPr txBox="1"/>
          <p:nvPr/>
        </p:nvSpPr>
        <p:spPr>
          <a:xfrm>
            <a:off x="6712573" y="4759452"/>
            <a:ext cx="1697901" cy="369332"/>
          </a:xfrm>
          <a:prstGeom prst="rect">
            <a:avLst/>
          </a:prstGeom>
          <a:noFill/>
        </p:spPr>
        <p:txBody>
          <a:bodyPr wrap="none" rtlCol="0">
            <a:spAutoFit/>
          </a:bodyPr>
          <a:lstStyle/>
          <a:p>
            <a:r>
              <a:rPr lang="ja-JP" altLang="en-US" sz="1800" u="sng"/>
              <a:t>⑥</a:t>
            </a:r>
            <a:r>
              <a:rPr kumimoji="1" lang="en-US" altLang="ja-JP" sz="1800" u="sng" dirty="0"/>
              <a:t>R</a:t>
            </a:r>
            <a:r>
              <a:rPr lang="en-US" altLang="ja-JP" sz="1800" u="sng" dirty="0"/>
              <a:t>3 </a:t>
            </a:r>
            <a:r>
              <a:rPr kumimoji="1" lang="ja-JP" altLang="en-US" sz="1800" u="sng"/>
              <a:t>報酬改定</a:t>
            </a:r>
          </a:p>
        </p:txBody>
      </p:sp>
      <p:sp>
        <p:nvSpPr>
          <p:cNvPr id="64" name="テキスト ボックス 63">
            <a:extLst>
              <a:ext uri="{FF2B5EF4-FFF2-40B4-BE49-F238E27FC236}">
                <a16:creationId xmlns:a16="http://schemas.microsoft.com/office/drawing/2014/main" id="{E387B31E-D8DE-2BB9-E3D8-15EB8D03D9BB}"/>
              </a:ext>
            </a:extLst>
          </p:cNvPr>
          <p:cNvSpPr txBox="1"/>
          <p:nvPr/>
        </p:nvSpPr>
        <p:spPr>
          <a:xfrm>
            <a:off x="6588039" y="4028980"/>
            <a:ext cx="1826141" cy="369332"/>
          </a:xfrm>
          <a:prstGeom prst="rect">
            <a:avLst/>
          </a:prstGeom>
          <a:noFill/>
        </p:spPr>
        <p:txBody>
          <a:bodyPr wrap="none" rtlCol="0">
            <a:spAutoFit/>
          </a:bodyPr>
          <a:lstStyle/>
          <a:p>
            <a:r>
              <a:rPr kumimoji="1" lang="ja-JP" altLang="en-US" sz="1800" u="sng"/>
              <a:t>⑤</a:t>
            </a:r>
            <a:r>
              <a:rPr kumimoji="1" lang="en-US" altLang="ja-JP" sz="1800" u="sng" dirty="0"/>
              <a:t>H30</a:t>
            </a:r>
            <a:r>
              <a:rPr lang="en-US" altLang="ja-JP" sz="1800" u="sng" dirty="0"/>
              <a:t> </a:t>
            </a:r>
            <a:r>
              <a:rPr kumimoji="1" lang="ja-JP" altLang="en-US" sz="1800" u="sng"/>
              <a:t>報酬改定</a:t>
            </a:r>
          </a:p>
        </p:txBody>
      </p:sp>
      <p:sp>
        <p:nvSpPr>
          <p:cNvPr id="65" name="テキスト ボックス 64">
            <a:extLst>
              <a:ext uri="{FF2B5EF4-FFF2-40B4-BE49-F238E27FC236}">
                <a16:creationId xmlns:a16="http://schemas.microsoft.com/office/drawing/2014/main" id="{DFF05453-7871-4178-414B-784AFE150CC8}"/>
              </a:ext>
            </a:extLst>
          </p:cNvPr>
          <p:cNvSpPr txBox="1"/>
          <p:nvPr/>
        </p:nvSpPr>
        <p:spPr>
          <a:xfrm>
            <a:off x="6836237" y="3486086"/>
            <a:ext cx="1595309" cy="369332"/>
          </a:xfrm>
          <a:prstGeom prst="rect">
            <a:avLst/>
          </a:prstGeom>
          <a:noFill/>
        </p:spPr>
        <p:txBody>
          <a:bodyPr wrap="none" rtlCol="0">
            <a:spAutoFit/>
          </a:bodyPr>
          <a:lstStyle/>
          <a:p>
            <a:r>
              <a:rPr kumimoji="1" lang="en-US" altLang="ja-JP" sz="1800" dirty="0"/>
              <a:t>H27</a:t>
            </a:r>
            <a:r>
              <a:rPr lang="en-US" altLang="ja-JP" sz="1800" dirty="0"/>
              <a:t> </a:t>
            </a:r>
            <a:r>
              <a:rPr kumimoji="1" lang="ja-JP" altLang="en-US" sz="1800"/>
              <a:t>報酬改定</a:t>
            </a:r>
          </a:p>
        </p:txBody>
      </p:sp>
      <p:sp>
        <p:nvSpPr>
          <p:cNvPr id="66" name="タイトル 1">
            <a:extLst>
              <a:ext uri="{FF2B5EF4-FFF2-40B4-BE49-F238E27FC236}">
                <a16:creationId xmlns:a16="http://schemas.microsoft.com/office/drawing/2014/main" id="{7D358785-5C69-12A5-FED9-8D2E8BC7DB89}"/>
              </a:ext>
            </a:extLst>
          </p:cNvPr>
          <p:cNvSpPr txBox="1">
            <a:spLocks/>
          </p:cNvSpPr>
          <p:nvPr/>
        </p:nvSpPr>
        <p:spPr>
          <a:xfrm>
            <a:off x="4082912" y="3351311"/>
            <a:ext cx="2154106" cy="367138"/>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放デイガイドライン</a:t>
            </a:r>
            <a:endParaRPr lang="en-US" altLang="ja-JP" sz="1600" dirty="0">
              <a:solidFill>
                <a:prstClr val="black"/>
              </a:solidFill>
            </a:endParaRPr>
          </a:p>
        </p:txBody>
      </p:sp>
      <p:grpSp>
        <p:nvGrpSpPr>
          <p:cNvPr id="17" name="グループ化 36">
            <a:extLst>
              <a:ext uri="{FF2B5EF4-FFF2-40B4-BE49-F238E27FC236}">
                <a16:creationId xmlns:a16="http://schemas.microsoft.com/office/drawing/2014/main" id="{DE740669-E8C4-E6A2-1C5C-B0631681E806}"/>
              </a:ext>
            </a:extLst>
          </p:cNvPr>
          <p:cNvGrpSpPr/>
          <p:nvPr/>
        </p:nvGrpSpPr>
        <p:grpSpPr>
          <a:xfrm>
            <a:off x="7365435" y="5193971"/>
            <a:ext cx="468052" cy="1098454"/>
            <a:chOff x="1943708" y="5149645"/>
            <a:chExt cx="432048" cy="1414169"/>
          </a:xfrm>
          <a:solidFill>
            <a:srgbClr val="FF9300"/>
          </a:solidFill>
        </p:grpSpPr>
        <p:sp>
          <p:nvSpPr>
            <p:cNvPr id="21" name="下矢印 20">
              <a:extLst>
                <a:ext uri="{FF2B5EF4-FFF2-40B4-BE49-F238E27FC236}">
                  <a16:creationId xmlns:a16="http://schemas.microsoft.com/office/drawing/2014/main" id="{BA38DD4C-569E-4981-A8D6-DFC794CD4E38}"/>
                </a:ext>
              </a:extLst>
            </p:cNvPr>
            <p:cNvSpPr/>
            <p:nvPr/>
          </p:nvSpPr>
          <p:spPr>
            <a:xfrm>
              <a:off x="1943708" y="5997747"/>
              <a:ext cx="432048" cy="566067"/>
            </a:xfrm>
            <a:prstGeom prst="downArrow">
              <a:avLst>
                <a:gd name="adj1" fmla="val 50000"/>
                <a:gd name="adj2" fmla="val 34737"/>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25" name="正方形/長方形 24">
              <a:extLst>
                <a:ext uri="{FF2B5EF4-FFF2-40B4-BE49-F238E27FC236}">
                  <a16:creationId xmlns:a16="http://schemas.microsoft.com/office/drawing/2014/main" id="{60FA09C2-14AD-BA0E-3E0C-270A50067AFE}"/>
                </a:ext>
              </a:extLst>
            </p:cNvPr>
            <p:cNvSpPr/>
            <p:nvPr/>
          </p:nvSpPr>
          <p:spPr>
            <a:xfrm>
              <a:off x="2051720" y="5445115"/>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sp>
          <p:nvSpPr>
            <p:cNvPr id="43" name="正方形/長方形 42">
              <a:extLst>
                <a:ext uri="{FF2B5EF4-FFF2-40B4-BE49-F238E27FC236}">
                  <a16:creationId xmlns:a16="http://schemas.microsoft.com/office/drawing/2014/main" id="{7F6C9056-8A34-F7C7-41DD-3FAA2922A6B7}"/>
                </a:ext>
              </a:extLst>
            </p:cNvPr>
            <p:cNvSpPr/>
            <p:nvPr/>
          </p:nvSpPr>
          <p:spPr>
            <a:xfrm>
              <a:off x="2051720" y="5149645"/>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sp>
          <p:nvSpPr>
            <p:cNvPr id="56" name="正方形/長方形 55">
              <a:extLst>
                <a:ext uri="{FF2B5EF4-FFF2-40B4-BE49-F238E27FC236}">
                  <a16:creationId xmlns:a16="http://schemas.microsoft.com/office/drawing/2014/main" id="{CF1AE0E8-C182-D252-E8D1-6F2FF6857A04}"/>
                </a:ext>
              </a:extLst>
            </p:cNvPr>
            <p:cNvSpPr/>
            <p:nvPr/>
          </p:nvSpPr>
          <p:spPr>
            <a:xfrm>
              <a:off x="2051720" y="5720778"/>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grpSp>
      <p:sp>
        <p:nvSpPr>
          <p:cNvPr id="60" name="テキスト ボックス 59">
            <a:extLst>
              <a:ext uri="{FF2B5EF4-FFF2-40B4-BE49-F238E27FC236}">
                <a16:creationId xmlns:a16="http://schemas.microsoft.com/office/drawing/2014/main" id="{C063E844-93C6-2678-92B6-69AEB5463FC1}"/>
              </a:ext>
            </a:extLst>
          </p:cNvPr>
          <p:cNvSpPr txBox="1"/>
          <p:nvPr/>
        </p:nvSpPr>
        <p:spPr>
          <a:xfrm>
            <a:off x="6677580" y="6327914"/>
            <a:ext cx="1609736" cy="400110"/>
          </a:xfrm>
          <a:prstGeom prst="rect">
            <a:avLst/>
          </a:prstGeom>
          <a:noFill/>
        </p:spPr>
        <p:txBody>
          <a:bodyPr wrap="none" rtlCol="0">
            <a:spAutoFit/>
          </a:bodyPr>
          <a:lstStyle/>
          <a:p>
            <a:r>
              <a:rPr kumimoji="1" lang="en-US" altLang="ja-JP" sz="2000" dirty="0"/>
              <a:t>R</a:t>
            </a:r>
            <a:r>
              <a:rPr lang="en-US" altLang="ja-JP" sz="2000" dirty="0"/>
              <a:t>6 </a:t>
            </a:r>
            <a:r>
              <a:rPr kumimoji="1" lang="ja-JP" altLang="en-US" sz="2000"/>
              <a:t>報酬改定</a:t>
            </a:r>
          </a:p>
        </p:txBody>
      </p:sp>
      <p:cxnSp>
        <p:nvCxnSpPr>
          <p:cNvPr id="83" name="直線矢印コネクタ 82">
            <a:extLst>
              <a:ext uri="{FF2B5EF4-FFF2-40B4-BE49-F238E27FC236}">
                <a16:creationId xmlns:a16="http://schemas.microsoft.com/office/drawing/2014/main" id="{2ACFDED4-142D-A509-1B90-8EC46DC8AF3F}"/>
              </a:ext>
            </a:extLst>
          </p:cNvPr>
          <p:cNvCxnSpPr>
            <a:cxnSpLocks/>
          </p:cNvCxnSpPr>
          <p:nvPr/>
        </p:nvCxnSpPr>
        <p:spPr bwMode="auto">
          <a:xfrm flipV="1">
            <a:off x="6367647" y="5783205"/>
            <a:ext cx="992662" cy="10131"/>
          </a:xfrm>
          <a:prstGeom prst="straightConnector1">
            <a:avLst/>
          </a:prstGeom>
          <a:solidFill>
            <a:schemeClr val="bg1"/>
          </a:solidFill>
          <a:ln w="38100" cap="flat" cmpd="sng" algn="ctr">
            <a:solidFill>
              <a:srgbClr val="FF0000"/>
            </a:solidFill>
            <a:prstDash val="sysDash"/>
            <a:round/>
            <a:headEnd type="none" w="med" len="med"/>
            <a:tailEnd type="triangle"/>
          </a:ln>
          <a:effectLst/>
        </p:spPr>
      </p:cxnSp>
      <p:sp>
        <p:nvSpPr>
          <p:cNvPr id="95" name="テキスト ボックス 94">
            <a:extLst>
              <a:ext uri="{FF2B5EF4-FFF2-40B4-BE49-F238E27FC236}">
                <a16:creationId xmlns:a16="http://schemas.microsoft.com/office/drawing/2014/main" id="{2C8B0823-8CE0-DD88-96EA-BF05652E9EB2}"/>
              </a:ext>
            </a:extLst>
          </p:cNvPr>
          <p:cNvSpPr txBox="1"/>
          <p:nvPr/>
        </p:nvSpPr>
        <p:spPr>
          <a:xfrm>
            <a:off x="12846" y="3428247"/>
            <a:ext cx="2117887" cy="523220"/>
          </a:xfrm>
          <a:prstGeom prst="rect">
            <a:avLst/>
          </a:prstGeom>
          <a:noFill/>
        </p:spPr>
        <p:txBody>
          <a:bodyPr wrap="none" rtlCol="0">
            <a:spAutoFit/>
          </a:bodyPr>
          <a:lstStyle/>
          <a:p>
            <a:pPr algn="r"/>
            <a:r>
              <a:rPr lang="ja-JP" altLang="en-US" sz="1400" u="sng"/>
              <a:t>児童の権利に関する条約</a:t>
            </a:r>
            <a:endParaRPr lang="en-US" altLang="ja-JP" sz="1400" u="sng" dirty="0"/>
          </a:p>
          <a:p>
            <a:pPr algn="r"/>
            <a:r>
              <a:rPr kumimoji="1" lang="ja-JP" altLang="en-US" sz="1400"/>
              <a:t>（</a:t>
            </a:r>
            <a:r>
              <a:rPr kumimoji="1" lang="en-US" altLang="ja-JP" sz="1400" dirty="0"/>
              <a:t>1994</a:t>
            </a:r>
            <a:r>
              <a:rPr kumimoji="1" lang="ja-JP" altLang="en-US" sz="1400"/>
              <a:t>年</a:t>
            </a:r>
            <a:r>
              <a:rPr kumimoji="1" lang="en-US" altLang="ja-JP" sz="1400" dirty="0"/>
              <a:t>4</a:t>
            </a:r>
            <a:r>
              <a:rPr kumimoji="1" lang="ja-JP" altLang="en-US" sz="1400"/>
              <a:t>月批准）</a:t>
            </a:r>
            <a:endParaRPr kumimoji="1" lang="en-US" altLang="ja-JP" sz="1400" dirty="0"/>
          </a:p>
        </p:txBody>
      </p:sp>
      <p:cxnSp>
        <p:nvCxnSpPr>
          <p:cNvPr id="96" name="直線矢印コネクタ 95">
            <a:extLst>
              <a:ext uri="{FF2B5EF4-FFF2-40B4-BE49-F238E27FC236}">
                <a16:creationId xmlns:a16="http://schemas.microsoft.com/office/drawing/2014/main" id="{9E324D67-9658-EFF1-1B61-E8810B6210E3}"/>
              </a:ext>
            </a:extLst>
          </p:cNvPr>
          <p:cNvCxnSpPr>
            <a:cxnSpLocks/>
          </p:cNvCxnSpPr>
          <p:nvPr/>
        </p:nvCxnSpPr>
        <p:spPr>
          <a:xfrm>
            <a:off x="1547479" y="3903583"/>
            <a:ext cx="0" cy="207921"/>
          </a:xfrm>
          <a:prstGeom prst="straightConnector1">
            <a:avLst/>
          </a:prstGeom>
          <a:ln w="508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4B93FF5D-237F-90E8-B94F-95EE61493FFB}"/>
              </a:ext>
            </a:extLst>
          </p:cNvPr>
          <p:cNvSpPr txBox="1"/>
          <p:nvPr/>
        </p:nvSpPr>
        <p:spPr>
          <a:xfrm>
            <a:off x="7221779" y="2403228"/>
            <a:ext cx="2606804" cy="553998"/>
          </a:xfrm>
          <a:prstGeom prst="rect">
            <a:avLst/>
          </a:prstGeom>
          <a:noFill/>
        </p:spPr>
        <p:txBody>
          <a:bodyPr wrap="none" rtlCol="0">
            <a:spAutoFit/>
          </a:bodyPr>
          <a:lstStyle/>
          <a:p>
            <a:r>
              <a:rPr lang="en-US" altLang="ja-JP" sz="1400" dirty="0"/>
              <a:t>H24.10 </a:t>
            </a:r>
            <a:r>
              <a:rPr lang="ja-JP" altLang="en-US" sz="1400"/>
              <a:t>障害者虐待防止法施行</a:t>
            </a:r>
          </a:p>
          <a:p>
            <a:r>
              <a:rPr kumimoji="1" lang="en-US" altLang="ja-JP" sz="1400" dirty="0"/>
              <a:t>H28.4 </a:t>
            </a:r>
            <a:r>
              <a:rPr kumimoji="1" lang="ja-JP" altLang="en-US" sz="1400"/>
              <a:t>障害者</a:t>
            </a:r>
            <a:r>
              <a:rPr kumimoji="1" lang="ja-JP" altLang="en-US" sz="1600"/>
              <a:t>差別</a:t>
            </a:r>
            <a:r>
              <a:rPr kumimoji="1" lang="ja-JP" altLang="en-US" sz="1400"/>
              <a:t>解消法施行</a:t>
            </a:r>
            <a:endParaRPr kumimoji="1" lang="en-US" altLang="ja-JP" sz="1400" dirty="0"/>
          </a:p>
        </p:txBody>
      </p:sp>
      <p:sp>
        <p:nvSpPr>
          <p:cNvPr id="102" name="タイトル 1">
            <a:extLst>
              <a:ext uri="{FF2B5EF4-FFF2-40B4-BE49-F238E27FC236}">
                <a16:creationId xmlns:a16="http://schemas.microsoft.com/office/drawing/2014/main" id="{2DB7D8CF-D55B-83D6-6529-EBDE9F874D61}"/>
              </a:ext>
            </a:extLst>
          </p:cNvPr>
          <p:cNvSpPr txBox="1">
            <a:spLocks/>
          </p:cNvSpPr>
          <p:nvPr/>
        </p:nvSpPr>
        <p:spPr>
          <a:xfrm>
            <a:off x="8411842" y="4015020"/>
            <a:ext cx="1668356" cy="721826"/>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第一次障害児福祉計画</a:t>
            </a:r>
            <a:endParaRPr lang="en-US" altLang="ja-JP" sz="1600" dirty="0">
              <a:solidFill>
                <a:prstClr val="black"/>
              </a:solidFill>
            </a:endParaRPr>
          </a:p>
        </p:txBody>
      </p:sp>
      <p:sp>
        <p:nvSpPr>
          <p:cNvPr id="103" name="タイトル 1">
            <a:extLst>
              <a:ext uri="{FF2B5EF4-FFF2-40B4-BE49-F238E27FC236}">
                <a16:creationId xmlns:a16="http://schemas.microsoft.com/office/drawing/2014/main" id="{AEE0FCD5-DBE8-916F-C140-2047D95E4519}"/>
              </a:ext>
            </a:extLst>
          </p:cNvPr>
          <p:cNvSpPr txBox="1">
            <a:spLocks/>
          </p:cNvSpPr>
          <p:nvPr/>
        </p:nvSpPr>
        <p:spPr>
          <a:xfrm>
            <a:off x="2554140" y="3680207"/>
            <a:ext cx="3088064" cy="435654"/>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児童</a:t>
            </a:r>
            <a:r>
              <a:rPr lang="ja-JP" altLang="en-US" sz="1800" dirty="0">
                <a:solidFill>
                  <a:prstClr val="black"/>
                </a:solidFill>
              </a:rPr>
              <a:t>発達</a:t>
            </a:r>
            <a:r>
              <a:rPr lang="ja-JP" altLang="en-US" sz="1800">
                <a:solidFill>
                  <a:prstClr val="black"/>
                </a:solidFill>
              </a:rPr>
              <a:t>支援ガイドライン</a:t>
            </a:r>
            <a:endParaRPr lang="en-US" altLang="ja-JP" sz="1600" dirty="0">
              <a:solidFill>
                <a:prstClr val="black"/>
              </a:solidFill>
            </a:endParaRPr>
          </a:p>
        </p:txBody>
      </p:sp>
      <p:sp>
        <p:nvSpPr>
          <p:cNvPr id="107" name="タイトル 1">
            <a:extLst>
              <a:ext uri="{FF2B5EF4-FFF2-40B4-BE49-F238E27FC236}">
                <a16:creationId xmlns:a16="http://schemas.microsoft.com/office/drawing/2014/main" id="{E30E815C-E263-70A6-2453-9B3179E7D17B}"/>
              </a:ext>
            </a:extLst>
          </p:cNvPr>
          <p:cNvSpPr txBox="1">
            <a:spLocks/>
          </p:cNvSpPr>
          <p:nvPr/>
        </p:nvSpPr>
        <p:spPr>
          <a:xfrm>
            <a:off x="8366651" y="4768535"/>
            <a:ext cx="1668356" cy="721826"/>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第二次障害児福祉計画</a:t>
            </a:r>
            <a:endParaRPr lang="en-US" altLang="ja-JP" sz="1600" dirty="0">
              <a:solidFill>
                <a:prstClr val="black"/>
              </a:solidFill>
            </a:endParaRPr>
          </a:p>
        </p:txBody>
      </p:sp>
      <p:sp>
        <p:nvSpPr>
          <p:cNvPr id="108" name="下矢印 107">
            <a:extLst>
              <a:ext uri="{FF2B5EF4-FFF2-40B4-BE49-F238E27FC236}">
                <a16:creationId xmlns:a16="http://schemas.microsoft.com/office/drawing/2014/main" id="{1EC73BEC-11FE-8EBB-6676-99AE9BFFFCE9}"/>
              </a:ext>
            </a:extLst>
          </p:cNvPr>
          <p:cNvSpPr/>
          <p:nvPr/>
        </p:nvSpPr>
        <p:spPr>
          <a:xfrm>
            <a:off x="8762410" y="3344263"/>
            <a:ext cx="468052" cy="753937"/>
          </a:xfrm>
          <a:prstGeom prst="downArrow">
            <a:avLst>
              <a:gd name="adj1" fmla="val 50000"/>
              <a:gd name="adj2" fmla="val 34227"/>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109" name="下矢印 108">
            <a:extLst>
              <a:ext uri="{FF2B5EF4-FFF2-40B4-BE49-F238E27FC236}">
                <a16:creationId xmlns:a16="http://schemas.microsoft.com/office/drawing/2014/main" id="{171F6D1D-52EC-AEF7-354B-B7991CF24962}"/>
              </a:ext>
            </a:extLst>
          </p:cNvPr>
          <p:cNvSpPr/>
          <p:nvPr/>
        </p:nvSpPr>
        <p:spPr>
          <a:xfrm>
            <a:off x="8752479" y="4616227"/>
            <a:ext cx="468052" cy="248015"/>
          </a:xfrm>
          <a:prstGeom prst="downArrow">
            <a:avLst>
              <a:gd name="adj1" fmla="val 50000"/>
              <a:gd name="adj2" fmla="val 40187"/>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113" name="タイトル 1">
            <a:extLst>
              <a:ext uri="{FF2B5EF4-FFF2-40B4-BE49-F238E27FC236}">
                <a16:creationId xmlns:a16="http://schemas.microsoft.com/office/drawing/2014/main" id="{BBA33E5B-4388-F926-1BB1-42D4A86C7E8F}"/>
              </a:ext>
            </a:extLst>
          </p:cNvPr>
          <p:cNvSpPr txBox="1">
            <a:spLocks/>
          </p:cNvSpPr>
          <p:nvPr/>
        </p:nvSpPr>
        <p:spPr>
          <a:xfrm>
            <a:off x="2995016" y="1711824"/>
            <a:ext cx="4177332" cy="357535"/>
          </a:xfrm>
          <a:prstGeom prst="rect">
            <a:avLst/>
          </a:prstGeom>
          <a:ln>
            <a:noFill/>
          </a:ln>
        </p:spPr>
        <p:txBody>
          <a:bodyPr vert="horz" lIns="91440" tIns="45720" rIns="91440" bIns="45720" rtlCol="0" anchor="t" anchorCtr="0">
            <a:noAutofit/>
          </a:bodyPr>
          <a:lstStyle/>
          <a:p>
            <a:r>
              <a:rPr lang="en-US" altLang="ja-JP" sz="1800" dirty="0">
                <a:solidFill>
                  <a:prstClr val="black"/>
                </a:solidFill>
              </a:rPr>
              <a:t>H23.8</a:t>
            </a:r>
            <a:r>
              <a:rPr lang="ja-JP" altLang="en-US" sz="1800">
                <a:solidFill>
                  <a:prstClr val="black"/>
                </a:solidFill>
              </a:rPr>
              <a:t>　</a:t>
            </a:r>
            <a:r>
              <a:rPr lang="ja-JP" altLang="en-US" sz="1800" u="sng">
                <a:solidFill>
                  <a:prstClr val="black"/>
                </a:solidFill>
              </a:rPr>
              <a:t>障害者基本法</a:t>
            </a:r>
            <a:endParaRPr lang="en-US" altLang="ja-JP" sz="1000" dirty="0">
              <a:solidFill>
                <a:prstClr val="black"/>
              </a:solidFill>
            </a:endParaRPr>
          </a:p>
        </p:txBody>
      </p:sp>
      <p:cxnSp>
        <p:nvCxnSpPr>
          <p:cNvPr id="122" name="直線矢印コネクタ 121">
            <a:extLst>
              <a:ext uri="{FF2B5EF4-FFF2-40B4-BE49-F238E27FC236}">
                <a16:creationId xmlns:a16="http://schemas.microsoft.com/office/drawing/2014/main" id="{E00DA1DC-B3FB-E7A2-07D2-D3502016A59C}"/>
              </a:ext>
            </a:extLst>
          </p:cNvPr>
          <p:cNvCxnSpPr>
            <a:cxnSpLocks/>
          </p:cNvCxnSpPr>
          <p:nvPr/>
        </p:nvCxnSpPr>
        <p:spPr bwMode="auto">
          <a:xfrm>
            <a:off x="6319645" y="4637484"/>
            <a:ext cx="1056473" cy="0"/>
          </a:xfrm>
          <a:prstGeom prst="straightConnector1">
            <a:avLst/>
          </a:prstGeom>
          <a:solidFill>
            <a:schemeClr val="bg1"/>
          </a:solidFill>
          <a:ln w="38100" cap="flat" cmpd="sng" algn="ctr">
            <a:solidFill>
              <a:srgbClr val="FF0000"/>
            </a:solidFill>
            <a:prstDash val="sysDash"/>
            <a:round/>
            <a:headEnd type="none" w="med" len="med"/>
            <a:tailEnd type="triangle"/>
          </a:ln>
          <a:effectLst/>
        </p:spPr>
      </p:cxnSp>
      <p:grpSp>
        <p:nvGrpSpPr>
          <p:cNvPr id="125" name="グループ化 36">
            <a:extLst>
              <a:ext uri="{FF2B5EF4-FFF2-40B4-BE49-F238E27FC236}">
                <a16:creationId xmlns:a16="http://schemas.microsoft.com/office/drawing/2014/main" id="{E35F7610-B3A6-7A99-7BDA-79B588D08DF9}"/>
              </a:ext>
            </a:extLst>
          </p:cNvPr>
          <p:cNvGrpSpPr/>
          <p:nvPr/>
        </p:nvGrpSpPr>
        <p:grpSpPr>
          <a:xfrm>
            <a:off x="8748279" y="5382269"/>
            <a:ext cx="468052" cy="874134"/>
            <a:chOff x="1943708" y="5149645"/>
            <a:chExt cx="432048" cy="1414169"/>
          </a:xfrm>
          <a:solidFill>
            <a:srgbClr val="FF9300"/>
          </a:solidFill>
        </p:grpSpPr>
        <p:sp>
          <p:nvSpPr>
            <p:cNvPr id="126" name="下矢印 125">
              <a:extLst>
                <a:ext uri="{FF2B5EF4-FFF2-40B4-BE49-F238E27FC236}">
                  <a16:creationId xmlns:a16="http://schemas.microsoft.com/office/drawing/2014/main" id="{D8DBF177-53E1-CBFD-7F52-F5815A6D2D3E}"/>
                </a:ext>
              </a:extLst>
            </p:cNvPr>
            <p:cNvSpPr/>
            <p:nvPr/>
          </p:nvSpPr>
          <p:spPr>
            <a:xfrm>
              <a:off x="1943708" y="5997747"/>
              <a:ext cx="432048" cy="566067"/>
            </a:xfrm>
            <a:prstGeom prst="downArrow">
              <a:avLst>
                <a:gd name="adj1" fmla="val 50000"/>
                <a:gd name="adj2"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127" name="正方形/長方形 126">
              <a:extLst>
                <a:ext uri="{FF2B5EF4-FFF2-40B4-BE49-F238E27FC236}">
                  <a16:creationId xmlns:a16="http://schemas.microsoft.com/office/drawing/2014/main" id="{9DE593DC-DFAB-051F-23E9-C88047DCA7A6}"/>
                </a:ext>
              </a:extLst>
            </p:cNvPr>
            <p:cNvSpPr/>
            <p:nvPr/>
          </p:nvSpPr>
          <p:spPr>
            <a:xfrm>
              <a:off x="2051720" y="5445115"/>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sp>
          <p:nvSpPr>
            <p:cNvPr id="128" name="正方形/長方形 127">
              <a:extLst>
                <a:ext uri="{FF2B5EF4-FFF2-40B4-BE49-F238E27FC236}">
                  <a16:creationId xmlns:a16="http://schemas.microsoft.com/office/drawing/2014/main" id="{1CB0B80A-B9A1-ACCD-1506-596E1B384EAB}"/>
                </a:ext>
              </a:extLst>
            </p:cNvPr>
            <p:cNvSpPr/>
            <p:nvPr/>
          </p:nvSpPr>
          <p:spPr>
            <a:xfrm>
              <a:off x="2051720" y="5149645"/>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sp>
          <p:nvSpPr>
            <p:cNvPr id="129" name="正方形/長方形 128">
              <a:extLst>
                <a:ext uri="{FF2B5EF4-FFF2-40B4-BE49-F238E27FC236}">
                  <a16:creationId xmlns:a16="http://schemas.microsoft.com/office/drawing/2014/main" id="{F6756322-964E-5476-6748-A17E8BD6B6D6}"/>
                </a:ext>
              </a:extLst>
            </p:cNvPr>
            <p:cNvSpPr/>
            <p:nvPr/>
          </p:nvSpPr>
          <p:spPr>
            <a:xfrm>
              <a:off x="2051720" y="5720778"/>
              <a:ext cx="216024" cy="14401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rgbClr val="FF0000"/>
                </a:solidFill>
              </a:endParaRPr>
            </a:p>
          </p:txBody>
        </p:sp>
      </p:grpSp>
      <p:cxnSp>
        <p:nvCxnSpPr>
          <p:cNvPr id="146" name="直線矢印コネクタ 145">
            <a:extLst>
              <a:ext uri="{FF2B5EF4-FFF2-40B4-BE49-F238E27FC236}">
                <a16:creationId xmlns:a16="http://schemas.microsoft.com/office/drawing/2014/main" id="{40D6339C-D0C0-3F12-8AED-6E9A2D59F1FB}"/>
              </a:ext>
            </a:extLst>
          </p:cNvPr>
          <p:cNvCxnSpPr>
            <a:cxnSpLocks/>
          </p:cNvCxnSpPr>
          <p:nvPr/>
        </p:nvCxnSpPr>
        <p:spPr bwMode="auto">
          <a:xfrm>
            <a:off x="3948907" y="4398312"/>
            <a:ext cx="4491140" cy="0"/>
          </a:xfrm>
          <a:prstGeom prst="straightConnector1">
            <a:avLst/>
          </a:prstGeom>
          <a:solidFill>
            <a:schemeClr val="bg1"/>
          </a:solidFill>
          <a:ln w="38100" cap="flat" cmpd="sng" algn="ctr">
            <a:solidFill>
              <a:srgbClr val="FF0000"/>
            </a:solidFill>
            <a:prstDash val="solid"/>
            <a:round/>
            <a:headEnd type="none" w="med" len="med"/>
            <a:tailEnd type="triangle"/>
          </a:ln>
          <a:effectLst/>
        </p:spPr>
      </p:cxnSp>
      <p:sp>
        <p:nvSpPr>
          <p:cNvPr id="54" name="下矢印 53">
            <a:extLst>
              <a:ext uri="{FF2B5EF4-FFF2-40B4-BE49-F238E27FC236}">
                <a16:creationId xmlns:a16="http://schemas.microsoft.com/office/drawing/2014/main" id="{7B538E19-679B-914E-958D-D9F05459BF1E}"/>
              </a:ext>
            </a:extLst>
          </p:cNvPr>
          <p:cNvSpPr/>
          <p:nvPr/>
        </p:nvSpPr>
        <p:spPr>
          <a:xfrm>
            <a:off x="7365435" y="4365357"/>
            <a:ext cx="468052" cy="472468"/>
          </a:xfrm>
          <a:prstGeom prst="downArrow">
            <a:avLst>
              <a:gd name="adj1" fmla="val 50000"/>
              <a:gd name="adj2" fmla="val 25033"/>
            </a:avLst>
          </a:prstGeom>
          <a:solidFill>
            <a:srgbClr val="FF99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cxnSp>
        <p:nvCxnSpPr>
          <p:cNvPr id="24" name="直線矢印コネクタ 23">
            <a:extLst>
              <a:ext uri="{FF2B5EF4-FFF2-40B4-BE49-F238E27FC236}">
                <a16:creationId xmlns:a16="http://schemas.microsoft.com/office/drawing/2014/main" id="{530C60C6-8597-02CF-A30D-202B8CA81631}"/>
              </a:ext>
            </a:extLst>
          </p:cNvPr>
          <p:cNvCxnSpPr>
            <a:cxnSpLocks/>
          </p:cNvCxnSpPr>
          <p:nvPr/>
        </p:nvCxnSpPr>
        <p:spPr>
          <a:xfrm>
            <a:off x="5582986" y="2311845"/>
            <a:ext cx="0" cy="181049"/>
          </a:xfrm>
          <a:prstGeom prst="straightConnector1">
            <a:avLst/>
          </a:prstGeom>
          <a:ln w="444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タイトル 1">
            <a:extLst>
              <a:ext uri="{FF2B5EF4-FFF2-40B4-BE49-F238E27FC236}">
                <a16:creationId xmlns:a16="http://schemas.microsoft.com/office/drawing/2014/main" id="{008EBAF5-8B23-EA98-06A8-7D5613EB7AAD}"/>
              </a:ext>
            </a:extLst>
          </p:cNvPr>
          <p:cNvSpPr txBox="1">
            <a:spLocks/>
          </p:cNvSpPr>
          <p:nvPr/>
        </p:nvSpPr>
        <p:spPr>
          <a:xfrm>
            <a:off x="5860290" y="5266029"/>
            <a:ext cx="1053360" cy="327155"/>
          </a:xfrm>
          <a:prstGeom prst="rect">
            <a:avLst/>
          </a:prstGeom>
          <a:ln>
            <a:noFill/>
          </a:ln>
        </p:spPr>
        <p:txBody>
          <a:bodyPr vert="horz" lIns="91440" tIns="45720" rIns="91440" bIns="45720" rtlCol="0" anchor="t" anchorCtr="0">
            <a:noAutofit/>
          </a:bodyPr>
          <a:lstStyle/>
          <a:p>
            <a:pPr>
              <a:defRPr/>
            </a:pPr>
            <a:r>
              <a:rPr lang="ja-JP" altLang="en-US" sz="1600" spc="-200">
                <a:solidFill>
                  <a:prstClr val="black"/>
                </a:solidFill>
              </a:rPr>
              <a:t>（</a:t>
            </a:r>
            <a:r>
              <a:rPr lang="en-US" altLang="ja-JP" sz="1600" dirty="0">
                <a:solidFill>
                  <a:prstClr val="black"/>
                </a:solidFill>
              </a:rPr>
              <a:t>R</a:t>
            </a:r>
            <a:r>
              <a:rPr lang="ja-JP" altLang="en-US" sz="1600" spc="-200">
                <a:solidFill>
                  <a:prstClr val="black"/>
                </a:solidFill>
              </a:rPr>
              <a:t>３．９）</a:t>
            </a:r>
            <a:endParaRPr lang="ja-JP" altLang="en-US" sz="1600" spc="-200" dirty="0">
              <a:solidFill>
                <a:prstClr val="black"/>
              </a:solidFill>
            </a:endParaRPr>
          </a:p>
        </p:txBody>
      </p:sp>
      <p:sp>
        <p:nvSpPr>
          <p:cNvPr id="73" name="タイトル 1">
            <a:extLst>
              <a:ext uri="{FF2B5EF4-FFF2-40B4-BE49-F238E27FC236}">
                <a16:creationId xmlns:a16="http://schemas.microsoft.com/office/drawing/2014/main" id="{0F9F24C8-AD64-A544-A8B7-E67018914850}"/>
              </a:ext>
            </a:extLst>
          </p:cNvPr>
          <p:cNvSpPr txBox="1">
            <a:spLocks/>
          </p:cNvSpPr>
          <p:nvPr/>
        </p:nvSpPr>
        <p:spPr>
          <a:xfrm>
            <a:off x="8409682" y="6256403"/>
            <a:ext cx="1668356" cy="721826"/>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第三次障害児福祉計画</a:t>
            </a:r>
            <a:endParaRPr lang="en-US" altLang="ja-JP" sz="1600" dirty="0">
              <a:solidFill>
                <a:prstClr val="black"/>
              </a:solidFill>
            </a:endParaRPr>
          </a:p>
        </p:txBody>
      </p:sp>
      <p:sp>
        <p:nvSpPr>
          <p:cNvPr id="69" name="タイトル 1">
            <a:extLst>
              <a:ext uri="{FF2B5EF4-FFF2-40B4-BE49-F238E27FC236}">
                <a16:creationId xmlns:a16="http://schemas.microsoft.com/office/drawing/2014/main" id="{F234F406-BDA4-06B3-9A4A-BB41B89E1EEB}"/>
              </a:ext>
            </a:extLst>
          </p:cNvPr>
          <p:cNvSpPr txBox="1">
            <a:spLocks/>
          </p:cNvSpPr>
          <p:nvPr/>
        </p:nvSpPr>
        <p:spPr>
          <a:xfrm>
            <a:off x="-21332" y="402753"/>
            <a:ext cx="9581040" cy="504056"/>
          </a:xfrm>
          <a:prstGeom prst="rect">
            <a:avLst/>
          </a:prstGeom>
          <a:ln>
            <a:noFill/>
          </a:ln>
        </p:spPr>
        <p:txBody>
          <a:bodyPr vert="horz" lIns="91440" tIns="45720" rIns="91440" bIns="45720" rtlCol="0" anchor="t" anchorCtr="0">
            <a:noAutofit/>
          </a:bodyPr>
          <a:lstStyle/>
          <a:p>
            <a:pPr>
              <a:defRPr/>
            </a:pPr>
            <a:r>
              <a:rPr lang="en-US" altLang="ja-JP" sz="2500" dirty="0">
                <a:solidFill>
                  <a:prstClr val="black"/>
                </a:solidFill>
              </a:rPr>
              <a:t>H18.4</a:t>
            </a:r>
            <a:r>
              <a:rPr lang="ja-JP" altLang="en-US" sz="2500" dirty="0">
                <a:solidFill>
                  <a:prstClr val="black"/>
                </a:solidFill>
              </a:rPr>
              <a:t>　　障害者</a:t>
            </a:r>
            <a:r>
              <a:rPr lang="ja-JP" altLang="en-US" sz="2500">
                <a:solidFill>
                  <a:prstClr val="black"/>
                </a:solidFill>
              </a:rPr>
              <a:t>自立支援法成立 </a:t>
            </a:r>
            <a:r>
              <a:rPr lang="ja-JP" altLang="en-US" sz="2500" dirty="0">
                <a:solidFill>
                  <a:prstClr val="black"/>
                </a:solidFill>
              </a:rPr>
              <a:t>、改正</a:t>
            </a:r>
            <a:r>
              <a:rPr lang="ja-JP" altLang="en-US" sz="2500">
                <a:solidFill>
                  <a:prstClr val="black"/>
                </a:solidFill>
              </a:rPr>
              <a:t>児童福祉法</a:t>
            </a:r>
            <a:r>
              <a:rPr lang="en-US" altLang="ja-JP" sz="2500" dirty="0">
                <a:solidFill>
                  <a:prstClr val="black"/>
                </a:solidFill>
              </a:rPr>
              <a:t> </a:t>
            </a:r>
            <a:r>
              <a:rPr lang="ja-JP" altLang="en-US" sz="2000">
                <a:solidFill>
                  <a:prstClr val="black"/>
                </a:solidFill>
              </a:rPr>
              <a:t>（</a:t>
            </a:r>
            <a:r>
              <a:rPr lang="ja-JP" altLang="en-US" sz="2000" dirty="0">
                <a:solidFill>
                  <a:prstClr val="black"/>
                </a:solidFill>
              </a:rPr>
              <a:t>利用</a:t>
            </a:r>
            <a:r>
              <a:rPr lang="ja-JP" altLang="en-US" sz="2000">
                <a:solidFill>
                  <a:prstClr val="black"/>
                </a:solidFill>
              </a:rPr>
              <a:t>契約導入）　</a:t>
            </a:r>
            <a:endParaRPr lang="ja-JP" altLang="en-US" sz="2500" dirty="0">
              <a:solidFill>
                <a:prstClr val="black"/>
              </a:solidFill>
            </a:endParaRPr>
          </a:p>
        </p:txBody>
      </p:sp>
      <p:sp>
        <p:nvSpPr>
          <p:cNvPr id="72" name="下矢印 71">
            <a:extLst>
              <a:ext uri="{FF2B5EF4-FFF2-40B4-BE49-F238E27FC236}">
                <a16:creationId xmlns:a16="http://schemas.microsoft.com/office/drawing/2014/main" id="{C0A74FA4-61AE-7FD8-C7A7-1632B89B0BAD}"/>
              </a:ext>
            </a:extLst>
          </p:cNvPr>
          <p:cNvSpPr/>
          <p:nvPr/>
        </p:nvSpPr>
        <p:spPr>
          <a:xfrm>
            <a:off x="1972645" y="829145"/>
            <a:ext cx="468052" cy="91943"/>
          </a:xfrm>
          <a:prstGeom prst="downArrow">
            <a:avLst/>
          </a:prstGeom>
          <a:solidFill>
            <a:srgbClr val="FF9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prstClr val="white"/>
              </a:solidFill>
            </a:endParaRPr>
          </a:p>
        </p:txBody>
      </p:sp>
      <p:sp>
        <p:nvSpPr>
          <p:cNvPr id="49" name="正方形/長方形 48">
            <a:extLst>
              <a:ext uri="{FF2B5EF4-FFF2-40B4-BE49-F238E27FC236}">
                <a16:creationId xmlns:a16="http://schemas.microsoft.com/office/drawing/2014/main" id="{5A62D531-6133-353A-9F95-051A51E552FA}"/>
              </a:ext>
            </a:extLst>
          </p:cNvPr>
          <p:cNvSpPr/>
          <p:nvPr/>
        </p:nvSpPr>
        <p:spPr bwMode="auto">
          <a:xfrm>
            <a:off x="3220227" y="5289150"/>
            <a:ext cx="2722466" cy="286878"/>
          </a:xfrm>
          <a:prstGeom prst="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46" name="タイトル 1">
            <a:extLst>
              <a:ext uri="{FF2B5EF4-FFF2-40B4-BE49-F238E27FC236}">
                <a16:creationId xmlns:a16="http://schemas.microsoft.com/office/drawing/2014/main" id="{B7854090-5788-9734-9EB5-80DD44F31EBA}"/>
              </a:ext>
            </a:extLst>
          </p:cNvPr>
          <p:cNvSpPr txBox="1">
            <a:spLocks/>
          </p:cNvSpPr>
          <p:nvPr/>
        </p:nvSpPr>
        <p:spPr>
          <a:xfrm>
            <a:off x="3196305" y="5244477"/>
            <a:ext cx="3108421" cy="367138"/>
          </a:xfrm>
          <a:prstGeom prst="rect">
            <a:avLst/>
          </a:prstGeom>
          <a:ln>
            <a:noFill/>
          </a:ln>
        </p:spPr>
        <p:txBody>
          <a:bodyPr vert="horz" lIns="91440" tIns="45720" rIns="91440" bIns="45720" rtlCol="0" anchor="t" anchorCtr="0">
            <a:noAutofit/>
          </a:bodyPr>
          <a:lstStyle/>
          <a:p>
            <a:pPr>
              <a:spcBef>
                <a:spcPts val="0"/>
              </a:spcBef>
            </a:pPr>
            <a:r>
              <a:rPr lang="ja-JP" altLang="en-US" sz="1800">
                <a:solidFill>
                  <a:prstClr val="black"/>
                </a:solidFill>
              </a:rPr>
              <a:t>障害児入所施設運営指針</a:t>
            </a:r>
            <a:endParaRPr lang="en-US" altLang="ja-JP" sz="1600" dirty="0">
              <a:solidFill>
                <a:prstClr val="black"/>
              </a:solidFill>
            </a:endParaRPr>
          </a:p>
        </p:txBody>
      </p:sp>
      <p:grpSp>
        <p:nvGrpSpPr>
          <p:cNvPr id="27" name="グループ化 26">
            <a:extLst>
              <a:ext uri="{FF2B5EF4-FFF2-40B4-BE49-F238E27FC236}">
                <a16:creationId xmlns:a16="http://schemas.microsoft.com/office/drawing/2014/main" id="{4DE6F842-5E5A-A750-06A1-FEC1EF2DAAF4}"/>
              </a:ext>
            </a:extLst>
          </p:cNvPr>
          <p:cNvGrpSpPr/>
          <p:nvPr/>
        </p:nvGrpSpPr>
        <p:grpSpPr>
          <a:xfrm>
            <a:off x="1247415" y="5604083"/>
            <a:ext cx="4258525" cy="428404"/>
            <a:chOff x="1216267" y="5219735"/>
            <a:chExt cx="4258525" cy="428404"/>
          </a:xfrm>
        </p:grpSpPr>
        <p:sp>
          <p:nvSpPr>
            <p:cNvPr id="32" name="角丸四角形 31">
              <a:extLst>
                <a:ext uri="{FF2B5EF4-FFF2-40B4-BE49-F238E27FC236}">
                  <a16:creationId xmlns:a16="http://schemas.microsoft.com/office/drawing/2014/main" id="{3F0015E6-A5E0-801D-DB28-FCFCEDD896FF}"/>
                </a:ext>
              </a:extLst>
            </p:cNvPr>
            <p:cNvSpPr/>
            <p:nvPr/>
          </p:nvSpPr>
          <p:spPr bwMode="auto">
            <a:xfrm>
              <a:off x="1233162" y="5258754"/>
              <a:ext cx="4241630" cy="324013"/>
            </a:xfrm>
            <a:prstGeom prst="roundRect">
              <a:avLst>
                <a:gd name="adj" fmla="val 50000"/>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a:solidFill>
                  <a:srgbClr val="000000"/>
                </a:solidFill>
                <a:ea typeface="ＭＳ Ｐゴシック" pitchFamily="50" charset="-128"/>
              </a:endParaRPr>
            </a:p>
          </p:txBody>
        </p:sp>
        <p:sp>
          <p:nvSpPr>
            <p:cNvPr id="35" name="タイトル 1">
              <a:extLst>
                <a:ext uri="{FF2B5EF4-FFF2-40B4-BE49-F238E27FC236}">
                  <a16:creationId xmlns:a16="http://schemas.microsoft.com/office/drawing/2014/main" id="{2A38DF5D-CCC3-7869-5917-8F52922B381B}"/>
                </a:ext>
              </a:extLst>
            </p:cNvPr>
            <p:cNvSpPr txBox="1">
              <a:spLocks/>
            </p:cNvSpPr>
            <p:nvPr/>
          </p:nvSpPr>
          <p:spPr>
            <a:xfrm>
              <a:off x="1216267" y="5219735"/>
              <a:ext cx="4105279" cy="428404"/>
            </a:xfrm>
            <a:prstGeom prst="rect">
              <a:avLst/>
            </a:prstGeom>
            <a:noFill/>
            <a:ln>
              <a:noFill/>
            </a:ln>
          </p:spPr>
          <p:txBody>
            <a:bodyPr vert="horz" lIns="91440" tIns="45720" rIns="91440" bIns="45720" rtlCol="0" anchor="t" anchorCtr="0">
              <a:noAutofit/>
            </a:bodyPr>
            <a:lstStyle/>
            <a:p>
              <a:pPr>
                <a:defRPr/>
              </a:pPr>
              <a:r>
                <a:rPr lang="en-US" altLang="ja-JP" sz="2000" i="1" dirty="0"/>
                <a:t>⑨</a:t>
              </a:r>
              <a:r>
                <a:rPr lang="ja-JP" altLang="en-US" sz="2000" i="1"/>
                <a:t>障害児通所支援に関する検討会</a:t>
              </a:r>
              <a:r>
                <a:rPr lang="en-US" altLang="ja-JP" sz="2000" i="1" dirty="0"/>
                <a:t> </a:t>
              </a:r>
            </a:p>
          </p:txBody>
        </p:sp>
      </p:grpSp>
      <p:sp>
        <p:nvSpPr>
          <p:cNvPr id="36" name="テキスト ボックス 35">
            <a:extLst>
              <a:ext uri="{FF2B5EF4-FFF2-40B4-BE49-F238E27FC236}">
                <a16:creationId xmlns:a16="http://schemas.microsoft.com/office/drawing/2014/main" id="{677FDBC3-BC77-2864-4813-E7C0D077AB00}"/>
              </a:ext>
            </a:extLst>
          </p:cNvPr>
          <p:cNvSpPr txBox="1"/>
          <p:nvPr/>
        </p:nvSpPr>
        <p:spPr>
          <a:xfrm>
            <a:off x="76307" y="5570173"/>
            <a:ext cx="902811" cy="477054"/>
          </a:xfrm>
          <a:prstGeom prst="rect">
            <a:avLst/>
          </a:prstGeom>
          <a:noFill/>
        </p:spPr>
        <p:txBody>
          <a:bodyPr wrap="none" rtlCol="0">
            <a:spAutoFit/>
          </a:bodyPr>
          <a:lstStyle/>
          <a:p>
            <a:r>
              <a:rPr kumimoji="1" lang="en-US" altLang="ja-JP" sz="2500" dirty="0"/>
              <a:t>R5.</a:t>
            </a:r>
            <a:r>
              <a:rPr kumimoji="1" lang="ja-JP" altLang="en-US" sz="2500"/>
              <a:t>３</a:t>
            </a:r>
          </a:p>
        </p:txBody>
      </p:sp>
      <p:sp>
        <p:nvSpPr>
          <p:cNvPr id="75" name="正方形/長方形 74">
            <a:extLst>
              <a:ext uri="{FF2B5EF4-FFF2-40B4-BE49-F238E27FC236}">
                <a16:creationId xmlns:a16="http://schemas.microsoft.com/office/drawing/2014/main" id="{86CE9A4C-9B4B-0888-DC8A-E25F6D09A7E9}"/>
              </a:ext>
            </a:extLst>
          </p:cNvPr>
          <p:cNvSpPr/>
          <p:nvPr/>
        </p:nvSpPr>
        <p:spPr bwMode="auto">
          <a:xfrm>
            <a:off x="132638" y="6044208"/>
            <a:ext cx="5877805" cy="298706"/>
          </a:xfrm>
          <a:prstGeom prst="rect">
            <a:avLst/>
          </a:prstGeom>
          <a:solidFill>
            <a:schemeClr val="bg1"/>
          </a:solidFill>
          <a:ln w="9525" cap="flat" cmpd="sng" algn="ctr">
            <a:noFill/>
            <a:prstDash val="solid"/>
            <a:round/>
            <a:headEnd type="none" w="med" len="med"/>
            <a:tailEnd type="none" w="med" len="med"/>
          </a:ln>
          <a:effectLst/>
        </p:spPr>
        <p:txBody>
          <a:bodyPr vert="horz" wrap="square" lIns="36804" tIns="0" rIns="36804" bIns="0" numCol="1" rtlCol="0" anchor="ctr" anchorCtr="0" compatLnSpc="1">
            <a:prstTxWarp prst="textNoShape">
              <a:avLst/>
            </a:prstTxWarp>
          </a:bodyPr>
          <a:lstStyle/>
          <a:p>
            <a:pPr marL="119063" indent="-119063" defTabSz="873125"/>
            <a:r>
              <a:rPr lang="en-US" altLang="ja-JP" sz="2500" dirty="0">
                <a:solidFill>
                  <a:prstClr val="black"/>
                </a:solidFill>
              </a:rPr>
              <a:t>R</a:t>
            </a:r>
            <a:r>
              <a:rPr lang="ja-JP" altLang="en-US" sz="2500">
                <a:solidFill>
                  <a:prstClr val="black"/>
                </a:solidFill>
              </a:rPr>
              <a:t>５</a:t>
            </a:r>
            <a:r>
              <a:rPr lang="en-US" altLang="ja-JP" sz="2500" dirty="0">
                <a:solidFill>
                  <a:prstClr val="black"/>
                </a:solidFill>
              </a:rPr>
              <a:t>.4</a:t>
            </a:r>
            <a:r>
              <a:rPr lang="ja-JP" altLang="en-US" sz="2500">
                <a:solidFill>
                  <a:prstClr val="black"/>
                </a:solidFill>
              </a:rPr>
              <a:t>　</a:t>
            </a:r>
            <a:r>
              <a:rPr lang="en-US" altLang="ja-JP" sz="2500" dirty="0">
                <a:solidFill>
                  <a:prstClr val="black"/>
                </a:solidFill>
              </a:rPr>
              <a:t>   </a:t>
            </a:r>
            <a:r>
              <a:rPr lang="ja-JP" altLang="en-US" sz="2500" u="sng">
                <a:solidFill>
                  <a:srgbClr val="FF0000"/>
                </a:solidFill>
                <a:ea typeface="ＭＳ Ｐゴシック" pitchFamily="50" charset="-128"/>
              </a:rPr>
              <a:t>こども家庭庁発足</a:t>
            </a:r>
            <a:r>
              <a:rPr lang="ja-JP" altLang="en-US" sz="2000">
                <a:solidFill>
                  <a:srgbClr val="000000"/>
                </a:solidFill>
                <a:ea typeface="ＭＳ Ｐゴシック" pitchFamily="50" charset="-128"/>
              </a:rPr>
              <a:t>（障害児支援も編入）</a:t>
            </a:r>
            <a:endParaRPr lang="ja-JP" altLang="en-US" sz="2600" dirty="0">
              <a:solidFill>
                <a:srgbClr val="000000"/>
              </a:solidFill>
              <a:ea typeface="ＭＳ Ｐゴシック" pitchFamily="50" charset="-128"/>
            </a:endParaRPr>
          </a:p>
        </p:txBody>
      </p:sp>
      <p:sp>
        <p:nvSpPr>
          <p:cNvPr id="3" name="円/楕円 2">
            <a:extLst>
              <a:ext uri="{FF2B5EF4-FFF2-40B4-BE49-F238E27FC236}">
                <a16:creationId xmlns:a16="http://schemas.microsoft.com/office/drawing/2014/main" id="{D5800E49-5496-A0D0-10A8-2DFAB3FD5B9C}"/>
              </a:ext>
            </a:extLst>
          </p:cNvPr>
          <p:cNvSpPr/>
          <p:nvPr/>
        </p:nvSpPr>
        <p:spPr bwMode="auto">
          <a:xfrm>
            <a:off x="3854522" y="1329921"/>
            <a:ext cx="5683846" cy="1985683"/>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4" name="円/楕円 13">
            <a:extLst>
              <a:ext uri="{FF2B5EF4-FFF2-40B4-BE49-F238E27FC236}">
                <a16:creationId xmlns:a16="http://schemas.microsoft.com/office/drawing/2014/main" id="{CB88B6D5-73A3-5319-6B61-F09BABF917A1}"/>
              </a:ext>
            </a:extLst>
          </p:cNvPr>
          <p:cNvSpPr/>
          <p:nvPr/>
        </p:nvSpPr>
        <p:spPr bwMode="auto">
          <a:xfrm>
            <a:off x="1025862" y="757183"/>
            <a:ext cx="2288449" cy="1779054"/>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22" name="円/楕円 21">
            <a:extLst>
              <a:ext uri="{FF2B5EF4-FFF2-40B4-BE49-F238E27FC236}">
                <a16:creationId xmlns:a16="http://schemas.microsoft.com/office/drawing/2014/main" id="{FA7BA3BF-07E6-C5F3-092D-7D3CE15DDCD6}"/>
              </a:ext>
            </a:extLst>
          </p:cNvPr>
          <p:cNvSpPr/>
          <p:nvPr/>
        </p:nvSpPr>
        <p:spPr bwMode="auto">
          <a:xfrm>
            <a:off x="2416038" y="2514978"/>
            <a:ext cx="4332296" cy="1680965"/>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67" name="円/楕円 66">
            <a:extLst>
              <a:ext uri="{FF2B5EF4-FFF2-40B4-BE49-F238E27FC236}">
                <a16:creationId xmlns:a16="http://schemas.microsoft.com/office/drawing/2014/main" id="{3E296419-F3C5-3E61-64EF-103F90AA5064}"/>
              </a:ext>
            </a:extLst>
          </p:cNvPr>
          <p:cNvSpPr/>
          <p:nvPr/>
        </p:nvSpPr>
        <p:spPr bwMode="auto">
          <a:xfrm>
            <a:off x="1437" y="3444264"/>
            <a:ext cx="3415687" cy="1269048"/>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70" name="円/楕円 69">
            <a:extLst>
              <a:ext uri="{FF2B5EF4-FFF2-40B4-BE49-F238E27FC236}">
                <a16:creationId xmlns:a16="http://schemas.microsoft.com/office/drawing/2014/main" id="{00CF9C44-D7A3-F23D-E7AD-8D95A90721A9}"/>
              </a:ext>
            </a:extLst>
          </p:cNvPr>
          <p:cNvSpPr/>
          <p:nvPr/>
        </p:nvSpPr>
        <p:spPr bwMode="auto">
          <a:xfrm>
            <a:off x="6565648" y="3974228"/>
            <a:ext cx="2059997" cy="1429092"/>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71" name="円/楕円 70">
            <a:extLst>
              <a:ext uri="{FF2B5EF4-FFF2-40B4-BE49-F238E27FC236}">
                <a16:creationId xmlns:a16="http://schemas.microsoft.com/office/drawing/2014/main" id="{4FF710D4-F8CC-4C4B-9064-2BABF4E34EE0}"/>
              </a:ext>
            </a:extLst>
          </p:cNvPr>
          <p:cNvSpPr/>
          <p:nvPr/>
        </p:nvSpPr>
        <p:spPr bwMode="auto">
          <a:xfrm>
            <a:off x="1902562" y="4637484"/>
            <a:ext cx="3846490" cy="2236595"/>
          </a:xfrm>
          <a:prstGeom prst="ellipse">
            <a:avLst/>
          </a:prstGeom>
          <a:noFill/>
          <a:ln w="38100" cap="flat" cmpd="sng" algn="ctr">
            <a:solidFill>
              <a:srgbClr val="0432FF"/>
            </a:solidFill>
            <a:prstDash val="sys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76" name="テキスト ボックス 75">
            <a:extLst>
              <a:ext uri="{FF2B5EF4-FFF2-40B4-BE49-F238E27FC236}">
                <a16:creationId xmlns:a16="http://schemas.microsoft.com/office/drawing/2014/main" id="{866B3FD0-B50D-5311-BB55-E2F574EACFFF}"/>
              </a:ext>
            </a:extLst>
          </p:cNvPr>
          <p:cNvSpPr txBox="1"/>
          <p:nvPr/>
        </p:nvSpPr>
        <p:spPr>
          <a:xfrm>
            <a:off x="80921" y="981276"/>
            <a:ext cx="3111749" cy="830997"/>
          </a:xfrm>
          <a:prstGeom prst="rect">
            <a:avLst/>
          </a:prstGeom>
          <a:solidFill>
            <a:srgbClr val="0432FF"/>
          </a:solidFill>
          <a:ln>
            <a:solidFill>
              <a:srgbClr val="FF0000"/>
            </a:solidFill>
          </a:ln>
        </p:spPr>
        <p:txBody>
          <a:bodyPr wrap="none" rtlCol="0">
            <a:spAutoFit/>
          </a:bodyPr>
          <a:lstStyle/>
          <a:p>
            <a:r>
              <a:rPr kumimoji="1" lang="ja-JP" altLang="en-US" sz="1600">
                <a:solidFill>
                  <a:schemeClr val="bg1"/>
                </a:solidFill>
              </a:rPr>
              <a:t>障害児施策は、</a:t>
            </a:r>
            <a:r>
              <a:rPr lang="ja-JP" altLang="en-US" sz="1600">
                <a:solidFill>
                  <a:schemeClr val="bg1"/>
                </a:solidFill>
              </a:rPr>
              <a:t>子ども施策として</a:t>
            </a:r>
            <a:endParaRPr lang="en-US" altLang="ja-JP" sz="1600" dirty="0">
              <a:solidFill>
                <a:schemeClr val="bg1"/>
              </a:solidFill>
            </a:endParaRPr>
          </a:p>
          <a:p>
            <a:r>
              <a:rPr lang="ja-JP" altLang="en-US" sz="1600">
                <a:solidFill>
                  <a:schemeClr val="bg1"/>
                </a:solidFill>
              </a:rPr>
              <a:t>障害者自立支援法</a:t>
            </a:r>
            <a:r>
              <a:rPr kumimoji="1" lang="ja-JP" altLang="en-US" sz="1600">
                <a:solidFill>
                  <a:schemeClr val="bg1"/>
                </a:solidFill>
              </a:rPr>
              <a:t>と決別（連続性</a:t>
            </a:r>
            <a:endParaRPr kumimoji="1" lang="en-US" altLang="ja-JP" sz="1600" dirty="0">
              <a:solidFill>
                <a:schemeClr val="bg1"/>
              </a:solidFill>
            </a:endParaRPr>
          </a:p>
          <a:p>
            <a:r>
              <a:rPr kumimoji="1" lang="ja-JP" altLang="en-US" sz="1600">
                <a:solidFill>
                  <a:schemeClr val="bg1"/>
                </a:solidFill>
              </a:rPr>
              <a:t>を考慮して仕組みは同様に）</a:t>
            </a:r>
          </a:p>
        </p:txBody>
      </p:sp>
      <p:sp>
        <p:nvSpPr>
          <p:cNvPr id="81" name="テキスト ボックス 80">
            <a:extLst>
              <a:ext uri="{FF2B5EF4-FFF2-40B4-BE49-F238E27FC236}">
                <a16:creationId xmlns:a16="http://schemas.microsoft.com/office/drawing/2014/main" id="{02D8B1BA-2444-6D0F-3524-95EE69E60BDE}"/>
              </a:ext>
            </a:extLst>
          </p:cNvPr>
          <p:cNvSpPr txBox="1"/>
          <p:nvPr/>
        </p:nvSpPr>
        <p:spPr>
          <a:xfrm>
            <a:off x="6279416" y="1951482"/>
            <a:ext cx="3550582" cy="830997"/>
          </a:xfrm>
          <a:prstGeom prst="rect">
            <a:avLst/>
          </a:prstGeom>
          <a:solidFill>
            <a:srgbClr val="0432FF"/>
          </a:solidFill>
          <a:ln>
            <a:solidFill>
              <a:srgbClr val="FF0000"/>
            </a:solidFill>
          </a:ln>
        </p:spPr>
        <p:txBody>
          <a:bodyPr wrap="square" rtlCol="0">
            <a:spAutoFit/>
          </a:bodyPr>
          <a:lstStyle/>
          <a:p>
            <a:r>
              <a:rPr kumimoji="1" lang="ja-JP" altLang="en-US" sz="1600">
                <a:solidFill>
                  <a:schemeClr val="bg1"/>
                </a:solidFill>
              </a:rPr>
              <a:t>障害者としての権利擁護の視点の導入</a:t>
            </a:r>
            <a:endParaRPr kumimoji="1" lang="en-US" altLang="ja-JP" sz="1600" dirty="0">
              <a:solidFill>
                <a:schemeClr val="bg1"/>
              </a:solidFill>
            </a:endParaRPr>
          </a:p>
          <a:p>
            <a:r>
              <a:rPr lang="ja-JP" altLang="en-US" sz="1600">
                <a:solidFill>
                  <a:schemeClr val="bg1"/>
                </a:solidFill>
              </a:rPr>
              <a:t>　・「療育」を受ける権利の明文化</a:t>
            </a:r>
            <a:endParaRPr kumimoji="1" lang="en-US" altLang="ja-JP" sz="1600" dirty="0">
              <a:solidFill>
                <a:schemeClr val="bg1"/>
              </a:solidFill>
            </a:endParaRPr>
          </a:p>
          <a:p>
            <a:r>
              <a:rPr lang="ja-JP" altLang="en-US" sz="1600">
                <a:solidFill>
                  <a:schemeClr val="bg1"/>
                </a:solidFill>
              </a:rPr>
              <a:t>　・</a:t>
            </a:r>
            <a:r>
              <a:rPr kumimoji="1" lang="ja-JP" altLang="en-US" sz="1600">
                <a:solidFill>
                  <a:schemeClr val="bg1"/>
                </a:solidFill>
              </a:rPr>
              <a:t>インクルージョン推進と合理的配慮</a:t>
            </a:r>
          </a:p>
        </p:txBody>
      </p:sp>
      <p:sp>
        <p:nvSpPr>
          <p:cNvPr id="90" name="テキスト ボックス 89">
            <a:extLst>
              <a:ext uri="{FF2B5EF4-FFF2-40B4-BE49-F238E27FC236}">
                <a16:creationId xmlns:a16="http://schemas.microsoft.com/office/drawing/2014/main" id="{823C2AFF-4073-29B4-832E-FE7A789BFF7C}"/>
              </a:ext>
            </a:extLst>
          </p:cNvPr>
          <p:cNvSpPr txBox="1"/>
          <p:nvPr/>
        </p:nvSpPr>
        <p:spPr>
          <a:xfrm>
            <a:off x="3416305" y="3418014"/>
            <a:ext cx="3635252" cy="584775"/>
          </a:xfrm>
          <a:prstGeom prst="rect">
            <a:avLst/>
          </a:prstGeom>
          <a:solidFill>
            <a:srgbClr val="0432FF"/>
          </a:solidFill>
          <a:ln>
            <a:solidFill>
              <a:srgbClr val="FF0000"/>
            </a:solidFill>
          </a:ln>
        </p:spPr>
        <p:txBody>
          <a:bodyPr wrap="square" rtlCol="0">
            <a:spAutoFit/>
          </a:bodyPr>
          <a:lstStyle/>
          <a:p>
            <a:r>
              <a:rPr lang="ja-JP" altLang="en-US" sz="1600">
                <a:solidFill>
                  <a:schemeClr val="bg1"/>
                </a:solidFill>
              </a:rPr>
              <a:t>一般子ども施策と同等の指針の導入</a:t>
            </a:r>
            <a:endParaRPr lang="en-US" altLang="ja-JP" sz="1600" dirty="0">
              <a:solidFill>
                <a:schemeClr val="bg1"/>
              </a:solidFill>
            </a:endParaRPr>
          </a:p>
          <a:p>
            <a:r>
              <a:rPr kumimoji="1" lang="ja-JP" altLang="en-US" sz="1600">
                <a:solidFill>
                  <a:schemeClr val="bg1"/>
                </a:solidFill>
              </a:rPr>
              <a:t>　</a:t>
            </a:r>
            <a:r>
              <a:rPr lang="ja-JP" altLang="en-US" sz="1600">
                <a:solidFill>
                  <a:schemeClr val="bg1"/>
                </a:solidFill>
              </a:rPr>
              <a:t>・支援の質の確保・向上の具体的方策</a:t>
            </a:r>
            <a:endParaRPr kumimoji="1" lang="ja-JP" altLang="en-US" sz="1600">
              <a:solidFill>
                <a:schemeClr val="bg1"/>
              </a:solidFill>
            </a:endParaRPr>
          </a:p>
        </p:txBody>
      </p:sp>
      <p:sp>
        <p:nvSpPr>
          <p:cNvPr id="91" name="テキスト ボックス 90">
            <a:extLst>
              <a:ext uri="{FF2B5EF4-FFF2-40B4-BE49-F238E27FC236}">
                <a16:creationId xmlns:a16="http://schemas.microsoft.com/office/drawing/2014/main" id="{F593509D-7DC5-C883-C6FC-EEFDA0ADDDB3}"/>
              </a:ext>
            </a:extLst>
          </p:cNvPr>
          <p:cNvSpPr txBox="1"/>
          <p:nvPr/>
        </p:nvSpPr>
        <p:spPr>
          <a:xfrm>
            <a:off x="7021170" y="4467532"/>
            <a:ext cx="2796267" cy="1077218"/>
          </a:xfrm>
          <a:prstGeom prst="rect">
            <a:avLst/>
          </a:prstGeom>
          <a:solidFill>
            <a:srgbClr val="0432FF"/>
          </a:solidFill>
          <a:ln>
            <a:solidFill>
              <a:srgbClr val="FF0000"/>
            </a:solidFill>
          </a:ln>
        </p:spPr>
        <p:txBody>
          <a:bodyPr wrap="square" rtlCol="0">
            <a:spAutoFit/>
          </a:bodyPr>
          <a:lstStyle/>
          <a:p>
            <a:r>
              <a:rPr lang="ja-JP" altLang="en-US" sz="1600">
                <a:solidFill>
                  <a:schemeClr val="bg1"/>
                </a:solidFill>
              </a:rPr>
              <a:t>子どもに指標（区分）の導入</a:t>
            </a:r>
            <a:endParaRPr lang="en-US" altLang="ja-JP" sz="1600" dirty="0">
              <a:solidFill>
                <a:schemeClr val="bg1"/>
              </a:solidFill>
            </a:endParaRPr>
          </a:p>
          <a:p>
            <a:pPr marL="273050" indent="-273050"/>
            <a:r>
              <a:rPr kumimoji="1" lang="ja-JP" altLang="en-US" sz="1600">
                <a:solidFill>
                  <a:schemeClr val="bg1"/>
                </a:solidFill>
              </a:rPr>
              <a:t>　</a:t>
            </a:r>
            <a:r>
              <a:rPr lang="ja-JP" altLang="en-US" sz="1600">
                <a:solidFill>
                  <a:schemeClr val="bg1"/>
                </a:solidFill>
              </a:rPr>
              <a:t>・支援ニーズを客観的に評価。報酬に反映させ、専門職の配置等を促進し質を向上</a:t>
            </a:r>
            <a:endParaRPr lang="en-US" altLang="ja-JP" sz="1600" dirty="0">
              <a:solidFill>
                <a:schemeClr val="bg1"/>
              </a:solidFill>
            </a:endParaRPr>
          </a:p>
        </p:txBody>
      </p:sp>
      <p:sp>
        <p:nvSpPr>
          <p:cNvPr id="92" name="テキスト ボックス 91">
            <a:extLst>
              <a:ext uri="{FF2B5EF4-FFF2-40B4-BE49-F238E27FC236}">
                <a16:creationId xmlns:a16="http://schemas.microsoft.com/office/drawing/2014/main" id="{CA75BE2A-9F10-0883-8D93-5F30D7089425}"/>
              </a:ext>
            </a:extLst>
          </p:cNvPr>
          <p:cNvSpPr txBox="1"/>
          <p:nvPr/>
        </p:nvSpPr>
        <p:spPr>
          <a:xfrm>
            <a:off x="2142541" y="5426923"/>
            <a:ext cx="3593767" cy="1077218"/>
          </a:xfrm>
          <a:prstGeom prst="rect">
            <a:avLst/>
          </a:prstGeom>
          <a:solidFill>
            <a:srgbClr val="0432FF"/>
          </a:solidFill>
          <a:ln>
            <a:solidFill>
              <a:srgbClr val="FF0000"/>
            </a:solidFill>
          </a:ln>
        </p:spPr>
        <p:txBody>
          <a:bodyPr wrap="square" rtlCol="0">
            <a:spAutoFit/>
          </a:bodyPr>
          <a:lstStyle/>
          <a:p>
            <a:r>
              <a:rPr lang="ja-JP" altLang="en-US" sz="1600">
                <a:solidFill>
                  <a:schemeClr val="bg1"/>
                </a:solidFill>
              </a:rPr>
              <a:t>障害児支援の原点回帰</a:t>
            </a:r>
            <a:endParaRPr lang="en-US" altLang="ja-JP" sz="1600" dirty="0">
              <a:solidFill>
                <a:schemeClr val="bg1"/>
              </a:solidFill>
            </a:endParaRPr>
          </a:p>
          <a:p>
            <a:r>
              <a:rPr kumimoji="1" lang="ja-JP" altLang="en-US" sz="1600">
                <a:solidFill>
                  <a:schemeClr val="bg1"/>
                </a:solidFill>
              </a:rPr>
              <a:t>　</a:t>
            </a:r>
            <a:r>
              <a:rPr lang="ja-JP" altLang="en-US" sz="1600">
                <a:solidFill>
                  <a:schemeClr val="bg1"/>
                </a:solidFill>
              </a:rPr>
              <a:t>・入所支援の機能の整理と移行促進</a:t>
            </a:r>
            <a:endParaRPr lang="en-US" altLang="ja-JP" sz="1600" dirty="0">
              <a:solidFill>
                <a:schemeClr val="bg1"/>
              </a:solidFill>
            </a:endParaRPr>
          </a:p>
          <a:p>
            <a:pPr marL="273050" indent="-273050"/>
            <a:r>
              <a:rPr lang="ja-JP" altLang="en-US" sz="1600">
                <a:solidFill>
                  <a:schemeClr val="bg1"/>
                </a:solidFill>
              </a:rPr>
              <a:t>　・</a:t>
            </a:r>
            <a:r>
              <a:rPr kumimoji="1" lang="ja-JP" altLang="en-US" sz="1600">
                <a:solidFill>
                  <a:schemeClr val="bg1"/>
                </a:solidFill>
              </a:rPr>
              <a:t>多様化する通所支援の類型化と手続きの適正化（見直し）</a:t>
            </a:r>
          </a:p>
        </p:txBody>
      </p:sp>
      <p:sp>
        <p:nvSpPr>
          <p:cNvPr id="87" name="テキスト ボックス 86">
            <a:extLst>
              <a:ext uri="{FF2B5EF4-FFF2-40B4-BE49-F238E27FC236}">
                <a16:creationId xmlns:a16="http://schemas.microsoft.com/office/drawing/2014/main" id="{08290E4C-41FA-89C2-F0DA-CEE0402B3243}"/>
              </a:ext>
            </a:extLst>
          </p:cNvPr>
          <p:cNvSpPr txBox="1"/>
          <p:nvPr/>
        </p:nvSpPr>
        <p:spPr>
          <a:xfrm>
            <a:off x="81871" y="3970417"/>
            <a:ext cx="3550582" cy="830997"/>
          </a:xfrm>
          <a:prstGeom prst="rect">
            <a:avLst/>
          </a:prstGeom>
          <a:solidFill>
            <a:srgbClr val="0432FF"/>
          </a:solidFill>
          <a:ln>
            <a:solidFill>
              <a:srgbClr val="FF0000"/>
            </a:solidFill>
          </a:ln>
        </p:spPr>
        <p:txBody>
          <a:bodyPr wrap="square" rtlCol="0">
            <a:spAutoFit/>
          </a:bodyPr>
          <a:lstStyle/>
          <a:p>
            <a:r>
              <a:rPr kumimoji="1" lang="ja-JP" altLang="en-US" sz="1600">
                <a:solidFill>
                  <a:schemeClr val="bg1"/>
                </a:solidFill>
              </a:rPr>
              <a:t>子どもとしての権利擁護の視点の導入</a:t>
            </a:r>
            <a:endParaRPr kumimoji="1" lang="en-US" altLang="ja-JP" sz="1600" dirty="0">
              <a:solidFill>
                <a:schemeClr val="bg1"/>
              </a:solidFill>
            </a:endParaRPr>
          </a:p>
          <a:p>
            <a:r>
              <a:rPr lang="ja-JP" altLang="en-US" sz="1600">
                <a:solidFill>
                  <a:schemeClr val="bg1"/>
                </a:solidFill>
              </a:rPr>
              <a:t>　・最善の利益の保障</a:t>
            </a:r>
            <a:endParaRPr lang="en-US" altLang="ja-JP" sz="1600" dirty="0">
              <a:solidFill>
                <a:schemeClr val="bg1"/>
              </a:solidFill>
            </a:endParaRPr>
          </a:p>
          <a:p>
            <a:r>
              <a:rPr lang="ja-JP" altLang="en-US" sz="1600">
                <a:solidFill>
                  <a:schemeClr val="bg1"/>
                </a:solidFill>
              </a:rPr>
              <a:t>　・意見表明権、子どもの主体性の尊重</a:t>
            </a:r>
            <a:endParaRPr kumimoji="1" lang="ja-JP" altLang="en-US" sz="1600">
              <a:solidFill>
                <a:schemeClr val="bg1"/>
              </a:solidFill>
            </a:endParaRPr>
          </a:p>
        </p:txBody>
      </p:sp>
    </p:spTree>
    <p:extLst>
      <p:ext uri="{BB962C8B-B14F-4D97-AF65-F5344CB8AC3E}">
        <p14:creationId xmlns:p14="http://schemas.microsoft.com/office/powerpoint/2010/main" val="56428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p:cTn id="11" dur="500" fill="hold"/>
                                        <p:tgtEl>
                                          <p:spTgt spid="76"/>
                                        </p:tgtEl>
                                        <p:attrNameLst>
                                          <p:attrName>ppt_w</p:attrName>
                                        </p:attrNameLst>
                                      </p:cBhvr>
                                      <p:tavLst>
                                        <p:tav tm="0">
                                          <p:val>
                                            <p:fltVal val="0"/>
                                          </p:val>
                                        </p:tav>
                                        <p:tav tm="100000">
                                          <p:val>
                                            <p:strVal val="#ppt_w"/>
                                          </p:val>
                                        </p:tav>
                                      </p:tavLst>
                                    </p:anim>
                                    <p:anim calcmode="lin" valueType="num">
                                      <p:cBhvr>
                                        <p:cTn id="12" dur="500" fill="hold"/>
                                        <p:tgtEl>
                                          <p:spTgt spid="76"/>
                                        </p:tgtEl>
                                        <p:attrNameLst>
                                          <p:attrName>ppt_h</p:attrName>
                                        </p:attrNameLst>
                                      </p:cBhvr>
                                      <p:tavLst>
                                        <p:tav tm="0">
                                          <p:val>
                                            <p:fltVal val="0"/>
                                          </p:val>
                                        </p:tav>
                                        <p:tav tm="100000">
                                          <p:val>
                                            <p:strVal val="#ppt_h"/>
                                          </p:val>
                                        </p:tav>
                                      </p:tavLst>
                                    </p:anim>
                                    <p:animEffect transition="in" filter="fade">
                                      <p:cBhvr>
                                        <p:cTn id="13" dur="500"/>
                                        <p:tgtEl>
                                          <p:spTgt spid="7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cBhvr>
                                        <p:cTn id="22" dur="500" fill="hold"/>
                                        <p:tgtEl>
                                          <p:spTgt spid="81"/>
                                        </p:tgtEl>
                                        <p:attrNameLst>
                                          <p:attrName>ppt_w</p:attrName>
                                        </p:attrNameLst>
                                      </p:cBhvr>
                                      <p:tavLst>
                                        <p:tav tm="0">
                                          <p:val>
                                            <p:fltVal val="0"/>
                                          </p:val>
                                        </p:tav>
                                        <p:tav tm="100000">
                                          <p:val>
                                            <p:strVal val="#ppt_w"/>
                                          </p:val>
                                        </p:tav>
                                      </p:tavLst>
                                    </p:anim>
                                    <p:anim calcmode="lin" valueType="num">
                                      <p:cBhvr>
                                        <p:cTn id="23" dur="500" fill="hold"/>
                                        <p:tgtEl>
                                          <p:spTgt spid="81"/>
                                        </p:tgtEl>
                                        <p:attrNameLst>
                                          <p:attrName>ppt_h</p:attrName>
                                        </p:attrNameLst>
                                      </p:cBhvr>
                                      <p:tavLst>
                                        <p:tav tm="0">
                                          <p:val>
                                            <p:fltVal val="0"/>
                                          </p:val>
                                        </p:tav>
                                        <p:tav tm="100000">
                                          <p:val>
                                            <p:strVal val="#ppt_h"/>
                                          </p:val>
                                        </p:tav>
                                      </p:tavLst>
                                    </p:anim>
                                    <p:animEffect transition="in" filter="fade">
                                      <p:cBhvr>
                                        <p:cTn id="24" dur="500"/>
                                        <p:tgtEl>
                                          <p:spTgt spid="8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heel(1)">
                                      <p:cBhvr>
                                        <p:cTn id="29" dur="2000"/>
                                        <p:tgtEl>
                                          <p:spTgt spid="22"/>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heel(1)">
                                      <p:cBhvr>
                                        <p:cTn id="40" dur="2000"/>
                                        <p:tgtEl>
                                          <p:spTgt spid="67"/>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87"/>
                                        </p:tgtEl>
                                        <p:attrNameLst>
                                          <p:attrName>style.visibility</p:attrName>
                                        </p:attrNameLst>
                                      </p:cBhvr>
                                      <p:to>
                                        <p:strVal val="visible"/>
                                      </p:to>
                                    </p:set>
                                    <p:anim calcmode="lin" valueType="num">
                                      <p:cBhvr>
                                        <p:cTn id="44" dur="500" fill="hold"/>
                                        <p:tgtEl>
                                          <p:spTgt spid="87"/>
                                        </p:tgtEl>
                                        <p:attrNameLst>
                                          <p:attrName>ppt_w</p:attrName>
                                        </p:attrNameLst>
                                      </p:cBhvr>
                                      <p:tavLst>
                                        <p:tav tm="0">
                                          <p:val>
                                            <p:fltVal val="0"/>
                                          </p:val>
                                        </p:tav>
                                        <p:tav tm="100000">
                                          <p:val>
                                            <p:strVal val="#ppt_w"/>
                                          </p:val>
                                        </p:tav>
                                      </p:tavLst>
                                    </p:anim>
                                    <p:anim calcmode="lin" valueType="num">
                                      <p:cBhvr>
                                        <p:cTn id="45" dur="500" fill="hold"/>
                                        <p:tgtEl>
                                          <p:spTgt spid="87"/>
                                        </p:tgtEl>
                                        <p:attrNameLst>
                                          <p:attrName>ppt_h</p:attrName>
                                        </p:attrNameLst>
                                      </p:cBhvr>
                                      <p:tavLst>
                                        <p:tav tm="0">
                                          <p:val>
                                            <p:fltVal val="0"/>
                                          </p:val>
                                        </p:tav>
                                        <p:tav tm="100000">
                                          <p:val>
                                            <p:strVal val="#ppt_h"/>
                                          </p:val>
                                        </p:tav>
                                      </p:tavLst>
                                    </p:anim>
                                    <p:animEffect transition="in" filter="fade">
                                      <p:cBhvr>
                                        <p:cTn id="46" dur="500"/>
                                        <p:tgtEl>
                                          <p:spTgt spid="87"/>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wheel(1)">
                                      <p:cBhvr>
                                        <p:cTn id="51" dur="2000"/>
                                        <p:tgtEl>
                                          <p:spTgt spid="70"/>
                                        </p:tgtEl>
                                      </p:cBhvr>
                                    </p:animEffect>
                                  </p:childTnLst>
                                </p:cTn>
                              </p:par>
                            </p:childTnLst>
                          </p:cTn>
                        </p:par>
                        <p:par>
                          <p:cTn id="52" fill="hold">
                            <p:stCondLst>
                              <p:cond delay="2000"/>
                            </p:stCondLst>
                            <p:childTnLst>
                              <p:par>
                                <p:cTn id="53" presetID="53" presetClass="entr" presetSubtype="16" fill="hold" grpId="0" nodeType="afterEffect">
                                  <p:stCondLst>
                                    <p:cond delay="0"/>
                                  </p:stCondLst>
                                  <p:childTnLst>
                                    <p:set>
                                      <p:cBhvr>
                                        <p:cTn id="54" dur="1" fill="hold">
                                          <p:stCondLst>
                                            <p:cond delay="0"/>
                                          </p:stCondLst>
                                        </p:cTn>
                                        <p:tgtEl>
                                          <p:spTgt spid="91"/>
                                        </p:tgtEl>
                                        <p:attrNameLst>
                                          <p:attrName>style.visibility</p:attrName>
                                        </p:attrNameLst>
                                      </p:cBhvr>
                                      <p:to>
                                        <p:strVal val="visible"/>
                                      </p:to>
                                    </p:set>
                                    <p:anim calcmode="lin" valueType="num">
                                      <p:cBhvr>
                                        <p:cTn id="55" dur="500" fill="hold"/>
                                        <p:tgtEl>
                                          <p:spTgt spid="91"/>
                                        </p:tgtEl>
                                        <p:attrNameLst>
                                          <p:attrName>ppt_w</p:attrName>
                                        </p:attrNameLst>
                                      </p:cBhvr>
                                      <p:tavLst>
                                        <p:tav tm="0">
                                          <p:val>
                                            <p:fltVal val="0"/>
                                          </p:val>
                                        </p:tav>
                                        <p:tav tm="100000">
                                          <p:val>
                                            <p:strVal val="#ppt_w"/>
                                          </p:val>
                                        </p:tav>
                                      </p:tavLst>
                                    </p:anim>
                                    <p:anim calcmode="lin" valueType="num">
                                      <p:cBhvr>
                                        <p:cTn id="56" dur="500" fill="hold"/>
                                        <p:tgtEl>
                                          <p:spTgt spid="91"/>
                                        </p:tgtEl>
                                        <p:attrNameLst>
                                          <p:attrName>ppt_h</p:attrName>
                                        </p:attrNameLst>
                                      </p:cBhvr>
                                      <p:tavLst>
                                        <p:tav tm="0">
                                          <p:val>
                                            <p:fltVal val="0"/>
                                          </p:val>
                                        </p:tav>
                                        <p:tav tm="100000">
                                          <p:val>
                                            <p:strVal val="#ppt_h"/>
                                          </p:val>
                                        </p:tav>
                                      </p:tavLst>
                                    </p:anim>
                                    <p:animEffect transition="in" filter="fade">
                                      <p:cBhvr>
                                        <p:cTn id="57" dur="500"/>
                                        <p:tgtEl>
                                          <p:spTgt spid="91"/>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heel(1)">
                                      <p:cBhvr>
                                        <p:cTn id="62" dur="2000"/>
                                        <p:tgtEl>
                                          <p:spTgt spid="71"/>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92"/>
                                        </p:tgtEl>
                                        <p:attrNameLst>
                                          <p:attrName>style.visibility</p:attrName>
                                        </p:attrNameLst>
                                      </p:cBhvr>
                                      <p:to>
                                        <p:strVal val="visible"/>
                                      </p:to>
                                    </p:set>
                                    <p:anim calcmode="lin" valueType="num">
                                      <p:cBhvr>
                                        <p:cTn id="66" dur="500" fill="hold"/>
                                        <p:tgtEl>
                                          <p:spTgt spid="92"/>
                                        </p:tgtEl>
                                        <p:attrNameLst>
                                          <p:attrName>ppt_w</p:attrName>
                                        </p:attrNameLst>
                                      </p:cBhvr>
                                      <p:tavLst>
                                        <p:tav tm="0">
                                          <p:val>
                                            <p:fltVal val="0"/>
                                          </p:val>
                                        </p:tav>
                                        <p:tav tm="100000">
                                          <p:val>
                                            <p:strVal val="#ppt_w"/>
                                          </p:val>
                                        </p:tav>
                                      </p:tavLst>
                                    </p:anim>
                                    <p:anim calcmode="lin" valueType="num">
                                      <p:cBhvr>
                                        <p:cTn id="67" dur="500" fill="hold"/>
                                        <p:tgtEl>
                                          <p:spTgt spid="92"/>
                                        </p:tgtEl>
                                        <p:attrNameLst>
                                          <p:attrName>ppt_h</p:attrName>
                                        </p:attrNameLst>
                                      </p:cBhvr>
                                      <p:tavLst>
                                        <p:tav tm="0">
                                          <p:val>
                                            <p:fltVal val="0"/>
                                          </p:val>
                                        </p:tav>
                                        <p:tav tm="100000">
                                          <p:val>
                                            <p:strVal val="#ppt_h"/>
                                          </p:val>
                                        </p:tav>
                                      </p:tavLst>
                                    </p:anim>
                                    <p:animEffect transition="in" filter="fade">
                                      <p:cBhvr>
                                        <p:cTn id="6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22" grpId="0" animBg="1"/>
      <p:bldP spid="67" grpId="0" animBg="1"/>
      <p:bldP spid="70" grpId="0" animBg="1"/>
      <p:bldP spid="71" grpId="0" animBg="1"/>
      <p:bldP spid="76" grpId="0" animBg="1"/>
      <p:bldP spid="81" grpId="0" animBg="1"/>
      <p:bldP spid="90" grpId="0" animBg="1"/>
      <p:bldP spid="91" grpId="0" animBg="1"/>
      <p:bldP spid="92" grpId="0" animBg="1"/>
      <p:bldP spid="8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 y="562319"/>
            <a:ext cx="9906004" cy="6295682"/>
          </a:xfrm>
          <a:prstGeom prst="rect">
            <a:avLst/>
          </a:prstGeom>
          <a:noFill/>
          <a:ln w="9525">
            <a:noFill/>
            <a:miter lim="800000"/>
            <a:headEnd/>
            <a:tailEnd/>
          </a:ln>
        </p:spPr>
        <p:txBody>
          <a:bodyPr wrap="square" anchor="t" anchorCtr="0">
            <a:noAutofit/>
          </a:bodyPr>
          <a:lstStyle/>
          <a:p>
            <a:pPr marL="1169988" indent="-1169988">
              <a:spcBef>
                <a:spcPts val="600"/>
              </a:spcBef>
            </a:pP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（１）</a:t>
            </a:r>
            <a:r>
              <a:rPr lang="ja-JP" altLang="en-US" sz="2800" u="sng">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将来</a:t>
            </a:r>
            <a:r>
              <a:rPr lang="ja-JP" altLang="en-US"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の自立に向けた発達支援</a:t>
            </a:r>
            <a:endParaRPr lang="en-US" altLang="ja-JP"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・持てる能力や可能性を伸ばす支援、自立と自己実現のために育成</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・「発達支援（本人への支援：狭義）」「家族支援」「地域支援」</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endParaRPr lang="en-US" altLang="ja-JP" sz="3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（２）</a:t>
            </a:r>
            <a:r>
              <a:rPr lang="ja-JP" altLang="en-US" sz="2800" u="sng">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子どものライフステージに応じた一貫した支援</a:t>
            </a:r>
            <a:endParaRPr lang="en-US" altLang="ja-JP"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・０～１８歳まで：状態像は多彩</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・短期間で育ちの場も関係者も移り変わっていく</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・途切れない一貫した支援</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（３）</a:t>
            </a:r>
            <a:r>
              <a:rPr lang="ja-JP" altLang="en-US" sz="2800" u="sng">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家族</a:t>
            </a:r>
            <a:r>
              <a:rPr lang="ja-JP" altLang="en-US"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を含めたトータルな支援</a:t>
            </a:r>
            <a:endParaRPr lang="en-US" altLang="ja-JP"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・子どもの育ちの基礎は家族</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・安全</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・安心な家庭養育（親子関係、生活環境</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等）の支援</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・親の子育ての不安をなくし、子育てに自信を持てる「親育ち」支援</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6723063" indent="-6723063"/>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・きょうだい</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にも配慮：家族全体の健全化の視点</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endParaRPr lang="en-US" altLang="ja-JP" sz="3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endParaRPr lang="en-US" altLang="ja-JP" sz="3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（４）</a:t>
            </a:r>
            <a:r>
              <a:rPr lang="ja-JP" altLang="en-US" sz="2800" u="sng">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身近</a:t>
            </a:r>
            <a:r>
              <a:rPr lang="ja-JP" altLang="en-US"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な地域における支援</a:t>
            </a:r>
            <a:endParaRPr lang="en-US" altLang="ja-JP"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・「共生社会」の実現のために、幼少期から共に共に学び、共に遊び、共に育っていくことが大切</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・できるだけ生活に近い場所で支援を受けられるようにする視点</a:t>
            </a:r>
            <a:endParaRPr lang="ja-JP" altLang="en-US" sz="20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endPar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4" name="Rectangle 3">
            <a:extLst>
              <a:ext uri="{FF2B5EF4-FFF2-40B4-BE49-F238E27FC236}">
                <a16:creationId xmlns:a16="http://schemas.microsoft.com/office/drawing/2014/main" id="{A298AF8A-7F0F-8D4B-BC5F-4FF31B1B61C0}"/>
              </a:ext>
            </a:extLst>
          </p:cNvPr>
          <p:cNvSpPr txBox="1">
            <a:spLocks noChangeArrowheads="1"/>
          </p:cNvSpPr>
          <p:nvPr/>
        </p:nvSpPr>
        <p:spPr bwMode="auto">
          <a:xfrm>
            <a:off x="-4" y="-12357"/>
            <a:ext cx="9906004" cy="574675"/>
          </a:xfrm>
          <a:prstGeom prst="rect">
            <a:avLst/>
          </a:prstGeom>
          <a:noFill/>
          <a:ln w="9525">
            <a:noFill/>
            <a:miter lim="800000"/>
            <a:headEnd/>
            <a:tailEnd/>
          </a:ln>
        </p:spPr>
        <p:txBody>
          <a:bodyPr lIns="84368" tIns="42186" rIns="84368" bIns="42186"/>
          <a:lstStyle/>
          <a:p>
            <a:pPr indent="-712788" algn="ctr"/>
            <a:r>
              <a:rPr lang="en-US" altLang="ja-JP" sz="32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①</a:t>
            </a:r>
            <a:r>
              <a:rPr lang="ja-JP" altLang="en-US" sz="32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障害児支援の見直しにあたっての基本的視点</a:t>
            </a:r>
            <a:endParaRPr lang="en-US" altLang="ja-JP" sz="32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indent="-712788" algn="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H20.7</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2" name="スライド番号プレースホルダー 9">
            <a:extLst>
              <a:ext uri="{FF2B5EF4-FFF2-40B4-BE49-F238E27FC236}">
                <a16:creationId xmlns:a16="http://schemas.microsoft.com/office/drawing/2014/main" id="{37DF275B-8B75-4C4D-32DA-E7623BFABBE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23</a:t>
            </a:fld>
            <a:endParaRPr lang="en-US" altLang="ja-JP" sz="2000" dirty="0">
              <a:solidFill>
                <a:srgbClr val="000000"/>
              </a:solidFill>
            </a:endParaRPr>
          </a:p>
        </p:txBody>
      </p:sp>
    </p:spTree>
    <p:extLst>
      <p:ext uri="{BB962C8B-B14F-4D97-AF65-F5344CB8AC3E}">
        <p14:creationId xmlns:p14="http://schemas.microsoft.com/office/powerpoint/2010/main" val="1633193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145703"/>
            <a:ext cx="9906000" cy="872296"/>
          </a:xfrm>
          <a:prstGeom prst="rect">
            <a:avLst/>
          </a:prstGeom>
          <a:noFill/>
          <a:ln w="9525">
            <a:noFill/>
            <a:miter lim="800000"/>
            <a:headEnd/>
            <a:tailEnd/>
          </a:ln>
        </p:spPr>
        <p:txBody>
          <a:bodyPr lIns="84368" tIns="42186" rIns="84368" bIns="42186"/>
          <a:lstStyle/>
          <a:p>
            <a:pPr algn="ctr" eaLnBrk="1" hangingPunct="1">
              <a:lnSpc>
                <a:spcPct val="80000"/>
              </a:lnSpc>
              <a:spcBef>
                <a:spcPct val="20000"/>
              </a:spcBef>
              <a:defRPr/>
            </a:pPr>
            <a:r>
              <a:rPr lang="en-US" altLang="ja-JP" sz="3600" u="sng" spc="-100" dirty="0">
                <a:solidFill>
                  <a:srgbClr val="000000"/>
                </a:solidFill>
              </a:rPr>
              <a:t>②H24</a:t>
            </a:r>
            <a:r>
              <a:rPr lang="ja-JP" altLang="en-US" sz="3600" u="sng" spc="-100" dirty="0">
                <a:solidFill>
                  <a:srgbClr val="000000"/>
                </a:solidFill>
              </a:rPr>
              <a:t>改正児童福祉法のねらい</a:t>
            </a:r>
            <a:r>
              <a:rPr lang="ja-JP" altLang="en-US" sz="3600" u="sng" spc="-100">
                <a:solidFill>
                  <a:srgbClr val="000000"/>
                </a:solidFill>
              </a:rPr>
              <a:t>と内容</a:t>
            </a:r>
            <a:endParaRPr lang="en-US" altLang="ja-JP" sz="2000" spc="-100" dirty="0">
              <a:solidFill>
                <a:srgbClr val="000000"/>
              </a:solidFill>
            </a:endParaRPr>
          </a:p>
          <a:p>
            <a:pPr algn="r" eaLnBrk="1" hangingPunct="1">
              <a:lnSpc>
                <a:spcPct val="80000"/>
              </a:lnSpc>
              <a:spcBef>
                <a:spcPct val="20000"/>
              </a:spcBef>
              <a:defRPr/>
            </a:pPr>
            <a:r>
              <a:rPr lang="ja-JP" altLang="en-US" sz="2400" spc="-100">
                <a:solidFill>
                  <a:srgbClr val="000000"/>
                </a:solidFill>
              </a:rPr>
              <a:t>（</a:t>
            </a:r>
            <a:r>
              <a:rPr lang="en-US" altLang="ja-JP" sz="2400" spc="-100" dirty="0">
                <a:solidFill>
                  <a:srgbClr val="000000"/>
                </a:solidFill>
              </a:rPr>
              <a:t>H24.4</a:t>
            </a:r>
            <a:r>
              <a:rPr lang="ja-JP" altLang="en-US" sz="2400" spc="-100">
                <a:solidFill>
                  <a:srgbClr val="000000"/>
                </a:solidFill>
              </a:rPr>
              <a:t>）</a:t>
            </a:r>
            <a:endParaRPr lang="en-US" altLang="ja-JP" sz="2400" spc="-100" dirty="0">
              <a:solidFill>
                <a:srgbClr val="000000"/>
              </a:solidFill>
            </a:endParaRPr>
          </a:p>
          <a:p>
            <a:pPr algn="r" eaLnBrk="1" hangingPunct="1">
              <a:lnSpc>
                <a:spcPct val="80000"/>
              </a:lnSpc>
              <a:spcBef>
                <a:spcPct val="20000"/>
              </a:spcBef>
              <a:defRPr/>
            </a:pPr>
            <a:endParaRPr lang="en-US" altLang="ja-JP" sz="3600" spc="-100" dirty="0">
              <a:solidFill>
                <a:srgbClr val="000000"/>
              </a:solidFill>
            </a:endParaRPr>
          </a:p>
        </p:txBody>
      </p:sp>
      <p:sp>
        <p:nvSpPr>
          <p:cNvPr id="299010" name="Rectangle 1"/>
          <p:cNvSpPr>
            <a:spLocks noChangeArrowheads="1"/>
          </p:cNvSpPr>
          <p:nvPr/>
        </p:nvSpPr>
        <p:spPr bwMode="auto">
          <a:xfrm>
            <a:off x="128464" y="708406"/>
            <a:ext cx="9906000" cy="595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800"/>
              </a:spcBef>
              <a:defRPr/>
            </a:pPr>
            <a:r>
              <a:rPr lang="ja-JP" altLang="en-US" sz="3200" u="sng">
                <a:solidFill>
                  <a:srgbClr val="0000CC"/>
                </a:solidFill>
                <a:latin typeface="+mn-ea"/>
                <a:ea typeface="+mn-ea"/>
              </a:rPr>
              <a:t>（１）気づき</a:t>
            </a:r>
            <a:r>
              <a:rPr lang="ja-JP" altLang="en-US" sz="3200" u="sng" dirty="0">
                <a:solidFill>
                  <a:srgbClr val="0000CC"/>
                </a:solidFill>
                <a:latin typeface="+mn-ea"/>
                <a:ea typeface="+mn-ea"/>
              </a:rPr>
              <a:t>からの「育ち</a:t>
            </a:r>
            <a:r>
              <a:rPr lang="ja-JP" altLang="en-US" sz="3200" u="sng">
                <a:solidFill>
                  <a:srgbClr val="0000CC"/>
                </a:solidFill>
                <a:latin typeface="+mn-ea"/>
                <a:ea typeface="+mn-ea"/>
              </a:rPr>
              <a:t>の保障」</a:t>
            </a:r>
            <a:endParaRPr lang="en-US" altLang="ja-JP" sz="3200" u="sng" dirty="0">
              <a:solidFill>
                <a:srgbClr val="0000CC"/>
              </a:solidFill>
              <a:latin typeface="+mn-ea"/>
              <a:ea typeface="+mn-ea"/>
            </a:endParaRPr>
          </a:p>
          <a:p>
            <a:pPr eaLnBrk="1" hangingPunct="1">
              <a:spcBef>
                <a:spcPts val="300"/>
              </a:spcBef>
              <a:defRPr/>
            </a:pPr>
            <a:r>
              <a:rPr lang="ja-JP" altLang="en-US" sz="2400">
                <a:solidFill>
                  <a:srgbClr val="000000"/>
                </a:solidFill>
                <a:latin typeface="+mn-ea"/>
                <a:ea typeface="+mn-ea"/>
              </a:rPr>
              <a:t>　　・</a:t>
            </a:r>
            <a:r>
              <a:rPr lang="ja-JP" altLang="en-US" sz="2400" u="sng">
                <a:solidFill>
                  <a:srgbClr val="000000"/>
                </a:solidFill>
                <a:latin typeface="+mn-ea"/>
                <a:ea typeface="+mn-ea"/>
              </a:rPr>
              <a:t>対象</a:t>
            </a:r>
            <a:r>
              <a:rPr lang="ja-JP" altLang="en-US" sz="2400" u="sng" dirty="0">
                <a:solidFill>
                  <a:srgbClr val="000000"/>
                </a:solidFill>
                <a:latin typeface="+mn-ea"/>
                <a:ea typeface="+mn-ea"/>
              </a:rPr>
              <a:t>の拡大</a:t>
            </a:r>
            <a:r>
              <a:rPr lang="ja-JP" altLang="en-US" sz="2400" dirty="0">
                <a:solidFill>
                  <a:srgbClr val="000000"/>
                </a:solidFill>
                <a:latin typeface="+mn-ea"/>
                <a:ea typeface="+mn-ea"/>
              </a:rPr>
              <a:t>（精神に障がい（発達障害含む）、難病を追加）</a:t>
            </a:r>
            <a:endParaRPr lang="en-US" altLang="ja-JP" sz="2400" dirty="0">
              <a:solidFill>
                <a:srgbClr val="000000"/>
              </a:solidFill>
              <a:latin typeface="+mn-ea"/>
              <a:ea typeface="+mn-ea"/>
            </a:endParaRPr>
          </a:p>
          <a:p>
            <a:pPr eaLnBrk="1" hangingPunct="1">
              <a:defRPr/>
            </a:pPr>
            <a:r>
              <a:rPr lang="en-US" altLang="ja-JP" sz="2400" dirty="0">
                <a:solidFill>
                  <a:srgbClr val="000000"/>
                </a:solidFill>
                <a:latin typeface="+mn-ea"/>
                <a:ea typeface="+mn-ea"/>
              </a:rPr>
              <a:t> </a:t>
            </a:r>
            <a:r>
              <a:rPr lang="ja-JP" altLang="en-US" sz="2400">
                <a:solidFill>
                  <a:srgbClr val="000000"/>
                </a:solidFill>
                <a:latin typeface="+mn-ea"/>
                <a:ea typeface="+mn-ea"/>
              </a:rPr>
              <a:t>　 ・</a:t>
            </a:r>
            <a:r>
              <a:rPr lang="ja-JP" altLang="en-US" sz="2400" u="sng">
                <a:solidFill>
                  <a:srgbClr val="000000"/>
                </a:solidFill>
                <a:latin typeface="+mn-ea"/>
                <a:ea typeface="+mn-ea"/>
              </a:rPr>
              <a:t>障害者</a:t>
            </a:r>
            <a:r>
              <a:rPr lang="ja-JP" altLang="en-US" sz="2400" u="sng" dirty="0">
                <a:solidFill>
                  <a:srgbClr val="000000"/>
                </a:solidFill>
                <a:latin typeface="+mn-ea"/>
                <a:ea typeface="+mn-ea"/>
              </a:rPr>
              <a:t>手帳及び医学的診断を必須</a:t>
            </a:r>
            <a:r>
              <a:rPr lang="ja-JP" altLang="en-US" sz="2400" u="sng">
                <a:solidFill>
                  <a:srgbClr val="000000"/>
                </a:solidFill>
                <a:latin typeface="+mn-ea"/>
                <a:ea typeface="+mn-ea"/>
              </a:rPr>
              <a:t>としない「気づき」の段階からの支援</a:t>
            </a:r>
            <a:endParaRPr lang="en-US" altLang="ja-JP" sz="2400" u="sng" dirty="0">
              <a:solidFill>
                <a:srgbClr val="000000"/>
              </a:solidFill>
              <a:latin typeface="+mn-ea"/>
              <a:ea typeface="+mn-ea"/>
            </a:endParaRPr>
          </a:p>
          <a:p>
            <a:pPr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u="sng">
                <a:solidFill>
                  <a:srgbClr val="000000"/>
                </a:solidFill>
                <a:latin typeface="+mn-ea"/>
                <a:ea typeface="+mn-ea"/>
              </a:rPr>
              <a:t>（早期支援＝診断前支援）</a:t>
            </a:r>
            <a:endParaRPr lang="en-US" altLang="ja-JP" sz="2400" u="sng" dirty="0">
              <a:solidFill>
                <a:srgbClr val="000000"/>
              </a:solidFill>
              <a:latin typeface="+mn-ea"/>
              <a:ea typeface="+mn-ea"/>
            </a:endParaRPr>
          </a:p>
          <a:p>
            <a:pPr eaLnBrk="1" hangingPunct="1">
              <a:spcBef>
                <a:spcPts val="1200"/>
              </a:spcBef>
              <a:defRPr/>
            </a:pPr>
            <a:r>
              <a:rPr lang="ja-JP" altLang="en-US" sz="3200" u="sng">
                <a:solidFill>
                  <a:srgbClr val="0000CC"/>
                </a:solidFill>
                <a:latin typeface="+mn-ea"/>
                <a:ea typeface="+mn-ea"/>
              </a:rPr>
              <a:t>（２）身近</a:t>
            </a:r>
            <a:r>
              <a:rPr lang="ja-JP" altLang="en-US" sz="3200" u="sng" dirty="0">
                <a:solidFill>
                  <a:srgbClr val="0000CC"/>
                </a:solidFill>
                <a:latin typeface="+mn-ea"/>
                <a:ea typeface="+mn-ea"/>
              </a:rPr>
              <a:t>な地域の中での「育ちの保障」</a:t>
            </a:r>
            <a:endParaRPr lang="en-US" altLang="ja-JP" sz="3200" u="sng" dirty="0">
              <a:solidFill>
                <a:srgbClr val="0000CC"/>
              </a:solidFill>
              <a:latin typeface="+mn-ea"/>
              <a:ea typeface="+mn-ea"/>
            </a:endParaRPr>
          </a:p>
          <a:p>
            <a:pPr eaLnBrk="1" hangingPunct="1">
              <a:spcBef>
                <a:spcPts val="300"/>
              </a:spcBef>
              <a:defRPr/>
            </a:pPr>
            <a:r>
              <a:rPr lang="ja-JP" altLang="en-US" sz="2400">
                <a:solidFill>
                  <a:srgbClr val="000000"/>
                </a:solidFill>
                <a:latin typeface="+mn-ea"/>
                <a:ea typeface="+mn-ea"/>
              </a:rPr>
              <a:t>　　 ・</a:t>
            </a:r>
            <a:r>
              <a:rPr lang="ja-JP" altLang="en-US" sz="2400" u="sng">
                <a:solidFill>
                  <a:srgbClr val="000000"/>
                </a:solidFill>
                <a:latin typeface="+mn-ea"/>
                <a:ea typeface="+mn-ea"/>
              </a:rPr>
              <a:t>障害</a:t>
            </a:r>
            <a:r>
              <a:rPr lang="ja-JP" altLang="en-US" sz="2400" u="sng" dirty="0">
                <a:solidFill>
                  <a:srgbClr val="000000"/>
                </a:solidFill>
                <a:latin typeface="+mn-ea"/>
                <a:ea typeface="+mn-ea"/>
              </a:rPr>
              <a:t>種別</a:t>
            </a:r>
            <a:r>
              <a:rPr lang="ja-JP" altLang="en-US" sz="2400" u="sng">
                <a:solidFill>
                  <a:srgbClr val="000000"/>
                </a:solidFill>
                <a:latin typeface="+mn-ea"/>
                <a:ea typeface="+mn-ea"/>
              </a:rPr>
              <a:t>の一元化：事業や施設名から障害種別を撤廃</a:t>
            </a:r>
            <a:endParaRPr lang="en-US" altLang="ja-JP" sz="2400" u="sng" dirty="0">
              <a:solidFill>
                <a:srgbClr val="000000"/>
              </a:solidFill>
              <a:latin typeface="+mn-ea"/>
              <a:ea typeface="+mn-ea"/>
            </a:endParaRPr>
          </a:p>
          <a:p>
            <a:pPr eaLnBrk="1" hangingPunct="1">
              <a:defRPr/>
            </a:pPr>
            <a:r>
              <a:rPr lang="ja-JP" altLang="en-US" sz="2400">
                <a:solidFill>
                  <a:srgbClr val="000000"/>
                </a:solidFill>
                <a:latin typeface="+mn-ea"/>
                <a:ea typeface="+mn-ea"/>
              </a:rPr>
              <a:t>　　 ・</a:t>
            </a:r>
            <a:r>
              <a:rPr lang="ja-JP" altLang="en-US" sz="2400" u="sng">
                <a:solidFill>
                  <a:srgbClr val="000000"/>
                </a:solidFill>
                <a:latin typeface="+mn-ea"/>
                <a:ea typeface="+mn-ea"/>
              </a:rPr>
              <a:t>実施</a:t>
            </a:r>
            <a:r>
              <a:rPr lang="ja-JP" altLang="en-US" sz="2400" u="sng" dirty="0">
                <a:solidFill>
                  <a:srgbClr val="000000"/>
                </a:solidFill>
                <a:latin typeface="+mn-ea"/>
                <a:ea typeface="+mn-ea"/>
              </a:rPr>
              <a:t>主体の市町村へ</a:t>
            </a:r>
            <a:r>
              <a:rPr lang="ja-JP" altLang="en-US" sz="2400" u="sng">
                <a:solidFill>
                  <a:srgbClr val="000000"/>
                </a:solidFill>
                <a:latin typeface="+mn-ea"/>
                <a:ea typeface="+mn-ea"/>
              </a:rPr>
              <a:t>の一元化（入所：児童相談所設置都道府県市区）</a:t>
            </a:r>
            <a:endParaRPr lang="en-US" altLang="ja-JP" sz="2400" u="sng" dirty="0">
              <a:solidFill>
                <a:srgbClr val="000000"/>
              </a:solidFill>
              <a:latin typeface="+mn-ea"/>
              <a:ea typeface="+mn-ea"/>
            </a:endParaRPr>
          </a:p>
          <a:p>
            <a:pPr eaLnBrk="1" hangingPunct="1">
              <a:defRPr/>
            </a:pPr>
            <a:r>
              <a:rPr lang="ja-JP" altLang="en-US" sz="2400">
                <a:solidFill>
                  <a:srgbClr val="000000"/>
                </a:solidFill>
                <a:latin typeface="+mn-ea"/>
                <a:ea typeface="+mn-ea"/>
              </a:rPr>
              <a:t>　　 ・</a:t>
            </a:r>
            <a:r>
              <a:rPr lang="ja-JP" altLang="en-US" sz="2400" u="sng">
                <a:solidFill>
                  <a:srgbClr val="000000"/>
                </a:solidFill>
                <a:latin typeface="+mn-ea"/>
                <a:ea typeface="+mn-ea"/>
              </a:rPr>
              <a:t>新事業</a:t>
            </a:r>
            <a:r>
              <a:rPr lang="ja-JP" altLang="en-US" sz="2400" u="sng" dirty="0">
                <a:solidFill>
                  <a:srgbClr val="000000"/>
                </a:solidFill>
                <a:latin typeface="+mn-ea"/>
                <a:ea typeface="+mn-ea"/>
              </a:rPr>
              <a:t>の創設</a:t>
            </a:r>
            <a:r>
              <a:rPr lang="ja-JP" altLang="en-US" sz="2400" dirty="0">
                <a:solidFill>
                  <a:srgbClr val="000000"/>
                </a:solidFill>
                <a:latin typeface="+mn-ea"/>
                <a:ea typeface="+mn-ea"/>
              </a:rPr>
              <a:t>（放デイ、</a:t>
            </a:r>
            <a:r>
              <a:rPr lang="ja-JP" altLang="en-US" sz="2400">
                <a:solidFill>
                  <a:srgbClr val="000000"/>
                </a:solidFill>
                <a:latin typeface="+mn-ea"/>
                <a:ea typeface="+mn-ea"/>
              </a:rPr>
              <a:t>障害児相談支援、</a:t>
            </a:r>
            <a:r>
              <a:rPr lang="ja-JP" altLang="en-US" sz="2400" dirty="0">
                <a:solidFill>
                  <a:srgbClr val="000000"/>
                </a:solidFill>
                <a:latin typeface="+mn-ea"/>
                <a:ea typeface="+mn-ea"/>
              </a:rPr>
              <a:t>保育所等訪問支援）</a:t>
            </a:r>
            <a:endParaRPr lang="en-US" altLang="ja-JP" sz="2400" dirty="0">
              <a:solidFill>
                <a:srgbClr val="000000"/>
              </a:solidFill>
              <a:latin typeface="+mn-ea"/>
              <a:ea typeface="+mn-ea"/>
            </a:endParaRPr>
          </a:p>
          <a:p>
            <a:pPr eaLnBrk="1" hangingPunct="1">
              <a:spcBef>
                <a:spcPts val="1200"/>
              </a:spcBef>
              <a:defRPr/>
            </a:pPr>
            <a:r>
              <a:rPr lang="ja-JP" altLang="en-US" sz="3200" u="sng">
                <a:solidFill>
                  <a:srgbClr val="0000CC"/>
                </a:solidFill>
                <a:latin typeface="+mn-ea"/>
                <a:ea typeface="+mn-ea"/>
              </a:rPr>
              <a:t>（３）障害</a:t>
            </a:r>
            <a:r>
              <a:rPr lang="ja-JP" altLang="en-US" sz="3200" u="sng" dirty="0">
                <a:solidFill>
                  <a:srgbClr val="0000CC"/>
                </a:solidFill>
                <a:latin typeface="+mn-ea"/>
                <a:ea typeface="+mn-ea"/>
              </a:rPr>
              <a:t>のない子との「育ちの保障」</a:t>
            </a:r>
            <a:endParaRPr lang="en-US" altLang="ja-JP" sz="3200" u="sng" dirty="0">
              <a:solidFill>
                <a:srgbClr val="0000CC"/>
              </a:solidFill>
              <a:latin typeface="+mn-ea"/>
              <a:ea typeface="+mn-ea"/>
            </a:endParaRPr>
          </a:p>
          <a:p>
            <a:pPr eaLnBrk="1" hangingPunct="1">
              <a:defRPr/>
            </a:pPr>
            <a:r>
              <a:rPr lang="ja-JP" altLang="en-US" sz="2400">
                <a:solidFill>
                  <a:srgbClr val="000000"/>
                </a:solidFill>
                <a:latin typeface="+mn-ea"/>
                <a:ea typeface="+mn-ea"/>
              </a:rPr>
              <a:t>　　 ・</a:t>
            </a:r>
            <a:r>
              <a:rPr lang="ja-JP" altLang="en-US" sz="2400" u="sng">
                <a:solidFill>
                  <a:srgbClr val="000000"/>
                </a:solidFill>
                <a:latin typeface="+mn-ea"/>
                <a:ea typeface="+mn-ea"/>
              </a:rPr>
              <a:t>一般施策の中での障害児支援</a:t>
            </a:r>
            <a:r>
              <a:rPr lang="ja-JP" altLang="en-US" sz="2400">
                <a:solidFill>
                  <a:srgbClr val="000000"/>
                </a:solidFill>
                <a:latin typeface="+mn-ea"/>
                <a:ea typeface="+mn-ea"/>
              </a:rPr>
              <a:t>（</a:t>
            </a:r>
            <a:r>
              <a:rPr lang="ja-JP" altLang="en-US" sz="2400" dirty="0">
                <a:solidFill>
                  <a:srgbClr val="000000"/>
                </a:solidFill>
                <a:latin typeface="+mn-ea"/>
                <a:ea typeface="+mn-ea"/>
              </a:rPr>
              <a:t>保育所等</a:t>
            </a:r>
            <a:r>
              <a:rPr lang="ja-JP" altLang="en-US" sz="2400">
                <a:solidFill>
                  <a:srgbClr val="000000"/>
                </a:solidFill>
                <a:latin typeface="+mn-ea"/>
                <a:ea typeface="+mn-ea"/>
              </a:rPr>
              <a:t>訪問支援の創設）</a:t>
            </a:r>
            <a:endParaRPr lang="en-US" altLang="ja-JP" sz="2400" dirty="0">
              <a:solidFill>
                <a:srgbClr val="000000"/>
              </a:solidFill>
              <a:latin typeface="+mn-ea"/>
              <a:ea typeface="+mn-ea"/>
            </a:endParaRPr>
          </a:p>
          <a:p>
            <a:pPr eaLnBrk="1" hangingPunct="1">
              <a:spcBef>
                <a:spcPts val="1200"/>
              </a:spcBef>
              <a:defRPr/>
            </a:pPr>
            <a:r>
              <a:rPr lang="ja-JP" altLang="en-US" sz="3200" u="sng">
                <a:solidFill>
                  <a:srgbClr val="0000CC"/>
                </a:solidFill>
                <a:latin typeface="+mn-ea"/>
                <a:ea typeface="+mn-ea"/>
              </a:rPr>
              <a:t>（４）つながり</a:t>
            </a:r>
            <a:r>
              <a:rPr lang="ja-JP" altLang="en-US" sz="3200" u="sng" dirty="0">
                <a:solidFill>
                  <a:srgbClr val="0000CC"/>
                </a:solidFill>
                <a:latin typeface="+mn-ea"/>
                <a:ea typeface="+mn-ea"/>
              </a:rPr>
              <a:t>のある「育ちの保障」</a:t>
            </a:r>
            <a:endParaRPr lang="en-US" altLang="ja-JP" sz="3200" u="sng" dirty="0">
              <a:solidFill>
                <a:srgbClr val="0000CC"/>
              </a:solidFill>
              <a:latin typeface="+mn-ea"/>
              <a:ea typeface="+mn-ea"/>
            </a:endParaRPr>
          </a:p>
          <a:p>
            <a:pPr eaLnBrk="1" hangingPunct="1">
              <a:defRPr/>
            </a:pPr>
            <a:r>
              <a:rPr lang="ja-JP" altLang="en-US" sz="2400">
                <a:solidFill>
                  <a:srgbClr val="000000"/>
                </a:solidFill>
                <a:latin typeface="+mn-ea"/>
                <a:ea typeface="+mn-ea"/>
              </a:rPr>
              <a:t>　　 ・学齢児の放課後・長期休暇支援としての放デイの位置づけの明確化</a:t>
            </a:r>
            <a:endParaRPr lang="en-US" altLang="ja-JP" sz="2400" dirty="0">
              <a:solidFill>
                <a:srgbClr val="000000"/>
              </a:solidFill>
              <a:latin typeface="+mn-ea"/>
              <a:ea typeface="+mn-ea"/>
            </a:endParaRPr>
          </a:p>
          <a:p>
            <a:pPr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・障害児相談支援による総合的な支援利用計画の導入</a:t>
            </a:r>
            <a:endParaRPr lang="en-US" altLang="ja-JP" sz="2400" dirty="0">
              <a:solidFill>
                <a:srgbClr val="000000"/>
              </a:solidFill>
              <a:latin typeface="+mn-ea"/>
              <a:ea typeface="+mn-ea"/>
            </a:endParaRPr>
          </a:p>
          <a:p>
            <a:pPr eaLnBrk="1" hangingPunct="1">
              <a:lnSpc>
                <a:spcPct val="90000"/>
              </a:lnSpc>
              <a:spcBef>
                <a:spcPts val="600"/>
              </a:spcBef>
              <a:defRPr/>
            </a:pPr>
            <a:endParaRPr lang="en-US" altLang="ja-JP" sz="2400" dirty="0">
              <a:solidFill>
                <a:srgbClr val="000000"/>
              </a:solidFill>
              <a:latin typeface="+mn-ea"/>
              <a:ea typeface="+mn-ea"/>
            </a:endParaRPr>
          </a:p>
        </p:txBody>
      </p:sp>
      <p:sp>
        <p:nvSpPr>
          <p:cNvPr id="2" name="スライド番号プレースホルダー 9">
            <a:extLst>
              <a:ext uri="{FF2B5EF4-FFF2-40B4-BE49-F238E27FC236}">
                <a16:creationId xmlns:a16="http://schemas.microsoft.com/office/drawing/2014/main" id="{3C9C35A4-B9C0-1956-361E-4FF730C330A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24</a:t>
            </a:fld>
            <a:endParaRPr lang="en-US" altLang="ja-JP" sz="2000" dirty="0">
              <a:solidFill>
                <a:srgbClr val="000000"/>
              </a:solidFill>
            </a:endParaRPr>
          </a:p>
        </p:txBody>
      </p:sp>
    </p:spTree>
    <p:extLst>
      <p:ext uri="{BB962C8B-B14F-4D97-AF65-F5344CB8AC3E}">
        <p14:creationId xmlns:p14="http://schemas.microsoft.com/office/powerpoint/2010/main" val="1994236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152389"/>
            <a:ext cx="9906000" cy="574675"/>
          </a:xfrm>
          <a:prstGeom prst="rect">
            <a:avLst/>
          </a:prstGeom>
          <a:noFill/>
          <a:ln w="9525">
            <a:noFill/>
            <a:miter lim="800000"/>
            <a:headEnd/>
            <a:tailEnd/>
          </a:ln>
        </p:spPr>
        <p:txBody>
          <a:bodyPr lIns="84368" tIns="42186" rIns="84368" bIns="42186"/>
          <a:lstStyle/>
          <a:p>
            <a:pPr algn="ctr" eaLnBrk="1" hangingPunct="1">
              <a:lnSpc>
                <a:spcPct val="80000"/>
              </a:lnSpc>
              <a:spcBef>
                <a:spcPct val="20000"/>
              </a:spcBef>
              <a:defRPr/>
            </a:pPr>
            <a:r>
              <a:rPr lang="en-US" altLang="ja-JP" sz="3600" u="sng" spc="-100" dirty="0">
                <a:solidFill>
                  <a:srgbClr val="000000"/>
                </a:solidFill>
              </a:rPr>
              <a:t>③</a:t>
            </a:r>
            <a:r>
              <a:rPr lang="ja-JP" altLang="en-US" sz="3600" u="sng" spc="-100">
                <a:solidFill>
                  <a:srgbClr val="000000"/>
                </a:solidFill>
              </a:rPr>
              <a:t>今後の障害児支援の在り方</a:t>
            </a:r>
          </a:p>
          <a:p>
            <a:pPr algn="r" eaLnBrk="1" hangingPunct="1">
              <a:lnSpc>
                <a:spcPct val="80000"/>
              </a:lnSpc>
              <a:spcBef>
                <a:spcPct val="20000"/>
              </a:spcBef>
              <a:defRPr/>
            </a:pPr>
            <a:r>
              <a:rPr lang="ja-JP" altLang="en-US" sz="2400" spc="-100">
                <a:solidFill>
                  <a:srgbClr val="000000"/>
                </a:solidFill>
              </a:rPr>
              <a:t>（</a:t>
            </a:r>
            <a:r>
              <a:rPr lang="en-US" altLang="ja-JP" sz="2400" spc="-100" dirty="0">
                <a:solidFill>
                  <a:srgbClr val="000000"/>
                </a:solidFill>
              </a:rPr>
              <a:t>H26.7</a:t>
            </a:r>
            <a:r>
              <a:rPr lang="ja-JP" altLang="en-US" sz="2400" spc="-100">
                <a:solidFill>
                  <a:srgbClr val="000000"/>
                </a:solidFill>
              </a:rPr>
              <a:t>）</a:t>
            </a:r>
            <a:endParaRPr lang="en-US" altLang="ja-JP" sz="2400" spc="-100" dirty="0">
              <a:solidFill>
                <a:srgbClr val="000000"/>
              </a:solidFill>
            </a:endParaRPr>
          </a:p>
        </p:txBody>
      </p:sp>
      <p:grpSp>
        <p:nvGrpSpPr>
          <p:cNvPr id="5" name="グループ化 4">
            <a:extLst>
              <a:ext uri="{FF2B5EF4-FFF2-40B4-BE49-F238E27FC236}">
                <a16:creationId xmlns:a16="http://schemas.microsoft.com/office/drawing/2014/main" id="{CD349E65-476F-F8BD-1ACA-C4BC151E7F12}"/>
              </a:ext>
            </a:extLst>
          </p:cNvPr>
          <p:cNvGrpSpPr/>
          <p:nvPr/>
        </p:nvGrpSpPr>
        <p:grpSpPr>
          <a:xfrm>
            <a:off x="128464" y="681853"/>
            <a:ext cx="9777536" cy="5874192"/>
            <a:chOff x="128464" y="1044362"/>
            <a:chExt cx="9777536" cy="5874192"/>
          </a:xfrm>
        </p:grpSpPr>
        <p:sp>
          <p:nvSpPr>
            <p:cNvPr id="299010" name="Rectangle 1"/>
            <p:cNvSpPr>
              <a:spLocks noChangeArrowheads="1"/>
            </p:cNvSpPr>
            <p:nvPr/>
          </p:nvSpPr>
          <p:spPr bwMode="auto">
            <a:xfrm>
              <a:off x="128464" y="1044362"/>
              <a:ext cx="9777536" cy="579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800"/>
                </a:spcBef>
                <a:defRPr/>
              </a:pPr>
              <a:r>
                <a:rPr lang="ja-JP" altLang="en-US" sz="3200" u="sng">
                  <a:solidFill>
                    <a:srgbClr val="0000CC"/>
                  </a:solidFill>
                  <a:latin typeface="+mn-ea"/>
                  <a:ea typeface="+mn-ea"/>
                </a:rPr>
                <a:t>（１）障害者権利条約批准に合わせた基本理念</a:t>
              </a:r>
              <a:endParaRPr lang="en-US" altLang="ja-JP" sz="3200" u="sng" dirty="0">
                <a:solidFill>
                  <a:srgbClr val="0000CC"/>
                </a:solidFill>
                <a:latin typeface="+mn-ea"/>
                <a:ea typeface="+mn-ea"/>
              </a:endParaRPr>
            </a:p>
            <a:p>
              <a:pPr eaLnBrk="1" hangingPunct="1">
                <a:spcBef>
                  <a:spcPts val="300"/>
                </a:spcBef>
                <a:defRPr/>
              </a:pPr>
              <a:r>
                <a:rPr lang="ja-JP" altLang="en-US" sz="2400" dirty="0">
                  <a:solidFill>
                    <a:srgbClr val="000000"/>
                  </a:solidFill>
                  <a:latin typeface="+mn-ea"/>
                  <a:ea typeface="+mn-ea"/>
                </a:rPr>
                <a:t> 　　</a:t>
              </a:r>
              <a:r>
                <a:rPr lang="ja-JP" altLang="en-US" sz="2400">
                  <a:solidFill>
                    <a:srgbClr val="000000"/>
                  </a:solidFill>
                  <a:latin typeface="+mn-ea"/>
                  <a:ea typeface="+mn-ea"/>
                </a:rPr>
                <a:t>　・地域社会への参加・包容（インクルージョン）の推進と合理的配慮</a:t>
              </a:r>
              <a:endParaRPr lang="en-US" altLang="ja-JP" sz="2400" dirty="0">
                <a:solidFill>
                  <a:srgbClr val="000000"/>
                </a:solidFill>
                <a:latin typeface="+mn-ea"/>
                <a:ea typeface="+mn-ea"/>
              </a:endParaRPr>
            </a:p>
            <a:p>
              <a:pPr marL="895350" indent="-895350"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　・</a:t>
              </a:r>
              <a:r>
                <a:rPr lang="ja-JP" altLang="en-US" sz="2400">
                  <a:solidFill>
                    <a:srgbClr val="000000"/>
                  </a:solidFill>
                  <a:latin typeface="ＭＳ Ｐゴシック"/>
                  <a:ea typeface="ＭＳ Ｐゴシック"/>
                </a:rPr>
                <a:t>障害児の地域社会への参加・包容を子育て支援において推進するため</a:t>
              </a:r>
              <a:r>
                <a:rPr lang="ja-JP" altLang="en-US" sz="2400">
                  <a:solidFill>
                    <a:srgbClr val="000000"/>
                  </a:solidFill>
                  <a:latin typeface="+mn-ea"/>
                  <a:ea typeface="+mn-ea"/>
                </a:rPr>
                <a:t>の</a:t>
              </a:r>
              <a:r>
                <a:rPr lang="ja-JP" altLang="en-US" sz="2400" u="sng">
                  <a:solidFill>
                    <a:srgbClr val="000000"/>
                  </a:solidFill>
                  <a:latin typeface="+mn-ea"/>
                  <a:ea typeface="+mn-ea"/>
                </a:rPr>
                <a:t>後方支援</a:t>
              </a:r>
              <a:r>
                <a:rPr lang="ja-JP" altLang="en-US" sz="2400">
                  <a:solidFill>
                    <a:srgbClr val="000000"/>
                  </a:solidFill>
                  <a:latin typeface="+mn-ea"/>
                  <a:ea typeface="+mn-ea"/>
                </a:rPr>
                <a:t>としての専門的役割の発揮</a:t>
              </a:r>
              <a:endParaRPr lang="en-US" altLang="ja-JP" sz="2400" dirty="0">
                <a:solidFill>
                  <a:srgbClr val="000000"/>
                </a:solidFill>
                <a:latin typeface="+mn-ea"/>
                <a:ea typeface="+mn-ea"/>
              </a:endParaRPr>
            </a:p>
            <a:p>
              <a:pPr eaLnBrk="1" hangingPunct="1">
                <a:spcBef>
                  <a:spcPts val="600"/>
                </a:spcBef>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・子ども本人の最善の利益の保障</a:t>
              </a:r>
              <a:endParaRPr lang="en-US" altLang="ja-JP" sz="2400" dirty="0">
                <a:solidFill>
                  <a:srgbClr val="000000"/>
                </a:solidFill>
                <a:latin typeface="+mn-ea"/>
                <a:ea typeface="+mn-ea"/>
              </a:endParaRPr>
            </a:p>
            <a:p>
              <a:pPr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・家族支援の重視</a:t>
              </a:r>
              <a:endParaRPr lang="en-US" altLang="ja-JP" sz="2400" dirty="0">
                <a:solidFill>
                  <a:srgbClr val="000000"/>
                </a:solidFill>
                <a:latin typeface="+mn-ea"/>
                <a:ea typeface="+mn-ea"/>
              </a:endParaRPr>
            </a:p>
            <a:p>
              <a:pPr eaLnBrk="1" hangingPunct="1">
                <a:spcBef>
                  <a:spcPts val="1200"/>
                </a:spcBef>
                <a:defRPr/>
              </a:pPr>
              <a:r>
                <a:rPr lang="ja-JP" altLang="en-US" sz="3200" u="sng">
                  <a:solidFill>
                    <a:srgbClr val="0000CC"/>
                  </a:solidFill>
                  <a:latin typeface="+mn-ea"/>
                  <a:ea typeface="+mn-ea"/>
                </a:rPr>
                <a:t>（２）地域における「縦横連携」の推進</a:t>
              </a:r>
              <a:endParaRPr lang="en-US" altLang="ja-JP" sz="3200" u="sng" dirty="0">
                <a:solidFill>
                  <a:srgbClr val="0000CC"/>
                </a:solidFill>
                <a:latin typeface="+mn-ea"/>
                <a:ea typeface="+mn-ea"/>
              </a:endParaRPr>
            </a:p>
            <a:p>
              <a:pPr eaLnBrk="1" hangingPunct="1">
                <a:spcBef>
                  <a:spcPts val="300"/>
                </a:spcBef>
                <a:defRPr/>
              </a:pPr>
              <a:r>
                <a:rPr lang="ja-JP" altLang="en-US" sz="2400" dirty="0">
                  <a:solidFill>
                    <a:srgbClr val="000000"/>
                  </a:solidFill>
                  <a:latin typeface="+mn-ea"/>
                  <a:ea typeface="+mn-ea"/>
                </a:rPr>
                <a:t>　　　</a:t>
              </a:r>
              <a:r>
                <a:rPr lang="ja-JP" altLang="en-US" sz="2400">
                  <a:solidFill>
                    <a:srgbClr val="000000"/>
                  </a:solidFill>
                  <a:latin typeface="+mn-ea"/>
                  <a:ea typeface="+mn-ea"/>
                </a:rPr>
                <a:t> ・ライフステージに応じた切れ目のない支援（縦の連携）</a:t>
              </a:r>
              <a:endParaRPr lang="en-US" altLang="ja-JP" sz="2400" dirty="0">
                <a:solidFill>
                  <a:srgbClr val="000000"/>
                </a:solidFill>
                <a:latin typeface="+mn-ea"/>
                <a:ea typeface="+mn-ea"/>
              </a:endParaRPr>
            </a:p>
            <a:p>
              <a:pPr marL="854075" indent="-854075" eaLnBrk="1" hangingPunct="1">
                <a:defRPr/>
              </a:pPr>
              <a:r>
                <a:rPr lang="ja-JP" altLang="en-US" sz="2400" dirty="0">
                  <a:solidFill>
                    <a:srgbClr val="000000"/>
                  </a:solidFill>
                  <a:latin typeface="+mn-ea"/>
                  <a:ea typeface="+mn-ea"/>
                </a:rPr>
                <a:t>　　　</a:t>
              </a:r>
              <a:r>
                <a:rPr lang="ja-JP" altLang="en-US" sz="2400">
                  <a:solidFill>
                    <a:srgbClr val="000000"/>
                  </a:solidFill>
                  <a:latin typeface="+mn-ea"/>
                  <a:ea typeface="+mn-ea"/>
                </a:rPr>
                <a:t> ・保健、医療、福祉、保育、教育、就労支援等との連携した地域支援体制の確立（横の連携）</a:t>
              </a:r>
              <a:endParaRPr lang="en-US" altLang="ja-JP" sz="2400" dirty="0">
                <a:solidFill>
                  <a:srgbClr val="000000"/>
                </a:solidFill>
                <a:latin typeface="+mn-ea"/>
                <a:ea typeface="+mn-ea"/>
              </a:endParaRPr>
            </a:p>
            <a:p>
              <a:pPr marL="854075" indent="-854075" eaLnBrk="1" hangingPunct="1">
                <a:spcBef>
                  <a:spcPts val="600"/>
                </a:spcBef>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・相談支援の推進</a:t>
              </a:r>
              <a:endParaRPr lang="en-US" altLang="ja-JP" sz="2400" dirty="0">
                <a:solidFill>
                  <a:srgbClr val="000000"/>
                </a:solidFill>
                <a:latin typeface="+mn-ea"/>
                <a:ea typeface="+mn-ea"/>
              </a:endParaRPr>
            </a:p>
            <a:p>
              <a:pPr marL="854075" indent="-854075"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　・情報の共有化</a:t>
              </a:r>
              <a:endParaRPr lang="en-US" altLang="ja-JP" sz="2400" dirty="0">
                <a:solidFill>
                  <a:srgbClr val="000000"/>
                </a:solidFill>
                <a:latin typeface="+mn-ea"/>
                <a:ea typeface="+mn-ea"/>
              </a:endParaRPr>
            </a:p>
            <a:p>
              <a:pPr marL="854075" indent="-854075"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　・児童相談所との連携</a:t>
              </a:r>
              <a:endParaRPr lang="en-US" altLang="ja-JP" sz="2400" dirty="0">
                <a:solidFill>
                  <a:srgbClr val="000000"/>
                </a:solidFill>
                <a:latin typeface="+mn-ea"/>
                <a:ea typeface="+mn-ea"/>
              </a:endParaRPr>
            </a:p>
            <a:p>
              <a:pPr marL="854075" indent="-854075"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　・支援者の専門性の向上等</a:t>
              </a:r>
              <a:endParaRPr lang="en-US" altLang="ja-JP" sz="2400" dirty="0">
                <a:solidFill>
                  <a:srgbClr val="000000"/>
                </a:solidFill>
                <a:latin typeface="+mn-ea"/>
                <a:ea typeface="+mn-ea"/>
              </a:endParaRPr>
            </a:p>
          </p:txBody>
        </p:sp>
        <p:sp>
          <p:nvSpPr>
            <p:cNvPr id="2" name="角丸四角形 1">
              <a:extLst>
                <a:ext uri="{FF2B5EF4-FFF2-40B4-BE49-F238E27FC236}">
                  <a16:creationId xmlns:a16="http://schemas.microsoft.com/office/drawing/2014/main" id="{8E8FD2C8-A175-6730-C6CB-166E7401CCDD}"/>
                </a:ext>
              </a:extLst>
            </p:cNvPr>
            <p:cNvSpPr/>
            <p:nvPr/>
          </p:nvSpPr>
          <p:spPr bwMode="auto">
            <a:xfrm>
              <a:off x="848544" y="1628800"/>
              <a:ext cx="8856984" cy="1946480"/>
            </a:xfrm>
            <a:prstGeom prst="roundRect">
              <a:avLst>
                <a:gd name="adj" fmla="val 10515"/>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4" name="角丸四角形 3">
              <a:extLst>
                <a:ext uri="{FF2B5EF4-FFF2-40B4-BE49-F238E27FC236}">
                  <a16:creationId xmlns:a16="http://schemas.microsoft.com/office/drawing/2014/main" id="{3CAE51CD-5C58-9566-8131-394D198D74CD}"/>
                </a:ext>
              </a:extLst>
            </p:cNvPr>
            <p:cNvSpPr/>
            <p:nvPr/>
          </p:nvSpPr>
          <p:spPr bwMode="auto">
            <a:xfrm>
              <a:off x="848544" y="4221087"/>
              <a:ext cx="8856984" cy="2697467"/>
            </a:xfrm>
            <a:prstGeom prst="roundRect">
              <a:avLst>
                <a:gd name="adj" fmla="val 10515"/>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pSp>
      <p:sp>
        <p:nvSpPr>
          <p:cNvPr id="6" name="スライド番号プレースホルダー 9">
            <a:extLst>
              <a:ext uri="{FF2B5EF4-FFF2-40B4-BE49-F238E27FC236}">
                <a16:creationId xmlns:a16="http://schemas.microsoft.com/office/drawing/2014/main" id="{B26B85E1-F345-3CCE-C5EA-C5F9E8C43FB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25</a:t>
            </a:fld>
            <a:endParaRPr lang="en-US" altLang="ja-JP" sz="2000" dirty="0">
              <a:solidFill>
                <a:srgbClr val="000000"/>
              </a:solidFill>
            </a:endParaRPr>
          </a:p>
        </p:txBody>
      </p:sp>
    </p:spTree>
    <p:extLst>
      <p:ext uri="{BB962C8B-B14F-4D97-AF65-F5344CB8AC3E}">
        <p14:creationId xmlns:p14="http://schemas.microsoft.com/office/powerpoint/2010/main" val="4086182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テキスト ボックス 3"/>
          <p:cNvSpPr txBox="1">
            <a:spLocks noChangeArrowheads="1"/>
          </p:cNvSpPr>
          <p:nvPr/>
        </p:nvSpPr>
        <p:spPr bwMode="auto">
          <a:xfrm>
            <a:off x="23813" y="7938"/>
            <a:ext cx="668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2400" b="1">
                <a:solidFill>
                  <a:srgbClr val="000000"/>
                </a:solidFill>
                <a:latin typeface="ＭＳ Ｐゴシック" charset="-128"/>
              </a:rPr>
              <a:t>＜報告書提言の主な内容（１）＞</a:t>
            </a:r>
          </a:p>
        </p:txBody>
      </p:sp>
      <p:sp>
        <p:nvSpPr>
          <p:cNvPr id="208899" name="角丸四角形 4"/>
          <p:cNvSpPr>
            <a:spLocks noChangeArrowheads="1"/>
          </p:cNvSpPr>
          <p:nvPr/>
        </p:nvSpPr>
        <p:spPr bwMode="auto">
          <a:xfrm>
            <a:off x="200025" y="869950"/>
            <a:ext cx="9444038" cy="3203575"/>
          </a:xfrm>
          <a:prstGeom prst="roundRect">
            <a:avLst>
              <a:gd name="adj" fmla="val 7613"/>
            </a:avLst>
          </a:prstGeom>
          <a:noFill/>
          <a:ln w="31750">
            <a:solidFill>
              <a:schemeClr val="tx1"/>
            </a:solidFill>
            <a:round/>
            <a:headEnd/>
            <a:tailEnd/>
          </a:ln>
        </p:spPr>
        <p:txBody>
          <a:bodyPr lIns="0" tIns="0" rIns="0" bIns="0"/>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00"/>
              </a:lnSpc>
              <a:spcBef>
                <a:spcPct val="0"/>
              </a:spcBef>
              <a:buFontTx/>
              <a:buNone/>
            </a:pPr>
            <a:r>
              <a:rPr lang="ja-JP" altLang="en-US" sz="2200">
                <a:solidFill>
                  <a:srgbClr val="000000"/>
                </a:solidFill>
                <a:latin typeface="ＭＳ Ｐゴシック" charset="-128"/>
              </a:rPr>
              <a:t>〇　児童発達支援センターを中心とした</a:t>
            </a:r>
            <a:r>
              <a:rPr lang="ja-JP" altLang="en-US" sz="2200" b="1" u="sng">
                <a:solidFill>
                  <a:srgbClr val="002060"/>
                </a:solidFill>
                <a:latin typeface="ＭＳ Ｐゴシック" charset="-128"/>
              </a:rPr>
              <a:t>重層的な支援体制</a:t>
            </a:r>
            <a:r>
              <a:rPr lang="ja-JP" altLang="en-US" sz="2200">
                <a:solidFill>
                  <a:srgbClr val="000000"/>
                </a:solidFill>
                <a:latin typeface="ＭＳ Ｐゴシック" charset="-128"/>
              </a:rPr>
              <a:t>（各センターによる</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　　保育所等訪問支援・障害児相談支援の実施等）</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　</a:t>
            </a:r>
            <a:r>
              <a:rPr lang="ja-JP" altLang="en-US" sz="2200" b="1" u="sng">
                <a:solidFill>
                  <a:srgbClr val="002060"/>
                </a:solidFill>
                <a:latin typeface="ＭＳ Ｐゴシック" charset="-128"/>
              </a:rPr>
              <a:t>保育所等訪問支援</a:t>
            </a:r>
            <a:r>
              <a:rPr lang="ja-JP" altLang="en-US" sz="2200">
                <a:solidFill>
                  <a:srgbClr val="000000"/>
                </a:solidFill>
                <a:latin typeface="ＭＳ Ｐゴシック" charset="-128"/>
              </a:rPr>
              <a:t>等の充実、入所施設への有期・有目的入所の検討</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〇　障害児相談支援の役割の拡充、ワンストップ対応を目指した</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b="1">
                <a:solidFill>
                  <a:srgbClr val="002060"/>
                </a:solidFill>
                <a:latin typeface="ＭＳ Ｐゴシック" charset="-128"/>
              </a:rPr>
              <a:t>　　</a:t>
            </a:r>
            <a:r>
              <a:rPr lang="ja-JP" altLang="en-US" sz="2200" b="1" u="sng">
                <a:solidFill>
                  <a:srgbClr val="002060"/>
                </a:solidFill>
                <a:latin typeface="ＭＳ Ｐゴシック" charset="-128"/>
              </a:rPr>
              <a:t>子ども・子育て</a:t>
            </a:r>
            <a:r>
              <a:rPr lang="ja-JP" altLang="en-US" sz="2200" b="1" u="sng">
                <a:solidFill>
                  <a:srgbClr val="17375E"/>
                </a:solidFill>
                <a:latin typeface="ＭＳ Ｐゴシック" charset="-128"/>
              </a:rPr>
              <a:t>支援</a:t>
            </a:r>
            <a:r>
              <a:rPr lang="ja-JP" altLang="en-US" sz="2200" b="1" u="sng">
                <a:solidFill>
                  <a:srgbClr val="002060"/>
                </a:solidFill>
                <a:latin typeface="ＭＳ Ｐゴシック" charset="-128"/>
              </a:rPr>
              <a:t>新制度の「利用者支援事業」</a:t>
            </a:r>
            <a:r>
              <a:rPr lang="ja-JP" altLang="en-US" sz="2200">
                <a:solidFill>
                  <a:srgbClr val="000000"/>
                </a:solidFill>
                <a:latin typeface="ＭＳ Ｐゴシック" charset="-128"/>
              </a:rPr>
              <a:t>との連携</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〇　（自立支援）協議会の活性化、支援に関する情報の共有化を目的とした</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b="1">
                <a:solidFill>
                  <a:srgbClr val="002060"/>
                </a:solidFill>
                <a:latin typeface="ＭＳ Ｐゴシック" charset="-128"/>
              </a:rPr>
              <a:t>　　</a:t>
            </a:r>
            <a:r>
              <a:rPr lang="ja-JP" altLang="en-US" sz="2200" b="1" u="sng">
                <a:solidFill>
                  <a:srgbClr val="002060"/>
                </a:solidFill>
                <a:latin typeface="ＭＳ Ｐゴシック" charset="-128"/>
              </a:rPr>
              <a:t>「サポートファイル」</a:t>
            </a:r>
            <a:r>
              <a:rPr lang="ja-JP" altLang="en-US" sz="2200">
                <a:solidFill>
                  <a:srgbClr val="000000"/>
                </a:solidFill>
                <a:latin typeface="ＭＳ Ｐゴシック" charset="-128"/>
              </a:rPr>
              <a:t>の活用</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〇　障害福祉計画における障害児支援の記載義務の法定化</a:t>
            </a:r>
            <a:endParaRPr lang="en-US" altLang="ja-JP" sz="2200">
              <a:solidFill>
                <a:srgbClr val="000000"/>
              </a:solidFill>
              <a:latin typeface="ＭＳ Ｐゴシック" charset="-128"/>
            </a:endParaRPr>
          </a:p>
        </p:txBody>
      </p:sp>
      <p:sp>
        <p:nvSpPr>
          <p:cNvPr id="208900" name="正方形/長方形 5"/>
          <p:cNvSpPr>
            <a:spLocks noChangeArrowheads="1"/>
          </p:cNvSpPr>
          <p:nvPr/>
        </p:nvSpPr>
        <p:spPr bwMode="auto">
          <a:xfrm>
            <a:off x="36512" y="439738"/>
            <a:ext cx="707672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ja-JP" altLang="en-US" sz="2200" b="1">
                <a:solidFill>
                  <a:srgbClr val="002060"/>
                </a:solidFill>
              </a:rPr>
              <a:t>①　地域における「縦横連携」を進めるための体制づくり</a:t>
            </a:r>
          </a:p>
        </p:txBody>
      </p:sp>
      <p:sp>
        <p:nvSpPr>
          <p:cNvPr id="208901" name="角丸四角形 6"/>
          <p:cNvSpPr>
            <a:spLocks noChangeArrowheads="1"/>
          </p:cNvSpPr>
          <p:nvPr/>
        </p:nvSpPr>
        <p:spPr bwMode="auto">
          <a:xfrm>
            <a:off x="200025" y="4656138"/>
            <a:ext cx="9444038" cy="2087563"/>
          </a:xfrm>
          <a:prstGeom prst="roundRect">
            <a:avLst>
              <a:gd name="adj" fmla="val 12370"/>
            </a:avLst>
          </a:prstGeom>
          <a:noFill/>
          <a:ln w="31750">
            <a:solidFill>
              <a:schemeClr val="tx1"/>
            </a:solidFill>
            <a:round/>
            <a:headEnd/>
            <a:tailEnd/>
          </a:ln>
        </p:spPr>
        <p:txBody>
          <a:bodyPr lIns="0" tIns="0" rIns="0" bIns="0"/>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00"/>
              </a:lnSpc>
              <a:spcBef>
                <a:spcPct val="0"/>
              </a:spcBef>
              <a:buFontTx/>
              <a:buNone/>
            </a:pPr>
            <a:r>
              <a:rPr lang="ja-JP" altLang="en-US" sz="2200">
                <a:solidFill>
                  <a:srgbClr val="000000"/>
                </a:solidFill>
                <a:latin typeface="ＭＳ Ｐゴシック" charset="-128"/>
              </a:rPr>
              <a:t>○　</a:t>
            </a:r>
            <a:r>
              <a:rPr lang="ja-JP" altLang="en-US" sz="2200" b="1" u="sng">
                <a:solidFill>
                  <a:srgbClr val="002060"/>
                </a:solidFill>
                <a:latin typeface="ＭＳ Ｐゴシック" charset="-128"/>
              </a:rPr>
              <a:t>ライフステージごとの支援</a:t>
            </a:r>
            <a:r>
              <a:rPr lang="ja-JP" altLang="en-US" sz="2200">
                <a:solidFill>
                  <a:srgbClr val="000000"/>
                </a:solidFill>
                <a:latin typeface="ＭＳ Ｐゴシック" charset="-128"/>
              </a:rPr>
              <a:t>（乳幼児期、小学校入学前、学齢期、卒業後）</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〇　</a:t>
            </a:r>
            <a:r>
              <a:rPr lang="ja-JP" altLang="en-US" sz="2200" b="1" u="sng">
                <a:solidFill>
                  <a:srgbClr val="002060"/>
                </a:solidFill>
                <a:latin typeface="ＭＳ Ｐゴシック" charset="-128"/>
              </a:rPr>
              <a:t>保護者の「気づき」の段階からの支援</a:t>
            </a:r>
            <a:r>
              <a:rPr lang="ja-JP" altLang="en-US" sz="2200">
                <a:solidFill>
                  <a:srgbClr val="000000"/>
                </a:solidFill>
                <a:latin typeface="ＭＳ Ｐゴシック" charset="-128"/>
              </a:rPr>
              <a:t>、保育所等での丁寧なフォローによる</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　　専門的な支援へのつなぎ、障害児等療育支援事業等の活用</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〇　教育支援委員会や学校等との連携、卒業後を見据えた就労移行支援事業</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　　所等との連携</a:t>
            </a:r>
            <a:endParaRPr lang="en-US" altLang="ja-JP" sz="2200">
              <a:solidFill>
                <a:srgbClr val="000000"/>
              </a:solidFill>
              <a:latin typeface="ＭＳ Ｐゴシック" charset="-128"/>
            </a:endParaRPr>
          </a:p>
        </p:txBody>
      </p:sp>
      <p:sp>
        <p:nvSpPr>
          <p:cNvPr id="208902" name="正方形/長方形 7"/>
          <p:cNvSpPr>
            <a:spLocks noChangeArrowheads="1"/>
          </p:cNvSpPr>
          <p:nvPr/>
        </p:nvSpPr>
        <p:spPr bwMode="auto">
          <a:xfrm>
            <a:off x="11388" y="4241800"/>
            <a:ext cx="75834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900"/>
              </a:lnSpc>
              <a:spcBef>
                <a:spcPct val="0"/>
              </a:spcBef>
              <a:buFontTx/>
              <a:buNone/>
            </a:pPr>
            <a:r>
              <a:rPr lang="ja-JP" altLang="en-US" sz="2200" b="1">
                <a:solidFill>
                  <a:srgbClr val="002060"/>
                </a:solidFill>
                <a:latin typeface="ＭＳ Ｐゴシック" charset="-128"/>
              </a:rPr>
              <a:t>②　「縦横連携」によるライフステージごとの個別の支援の充実</a:t>
            </a:r>
          </a:p>
        </p:txBody>
      </p:sp>
      <p:sp>
        <p:nvSpPr>
          <p:cNvPr id="3" name="スライド番号プレースホルダー 9">
            <a:extLst>
              <a:ext uri="{FF2B5EF4-FFF2-40B4-BE49-F238E27FC236}">
                <a16:creationId xmlns:a16="http://schemas.microsoft.com/office/drawing/2014/main" id="{B22980F2-C837-9E1D-CAE6-B352981C4D7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26</a:t>
            </a:fld>
            <a:endParaRPr lang="en-US" altLang="ja-JP" sz="2000" dirty="0">
              <a:solidFill>
                <a:srgbClr val="000000"/>
              </a:solidFill>
            </a:endParaRPr>
          </a:p>
        </p:txBody>
      </p:sp>
    </p:spTree>
    <p:extLst>
      <p:ext uri="{BB962C8B-B14F-4D97-AF65-F5344CB8AC3E}">
        <p14:creationId xmlns:p14="http://schemas.microsoft.com/office/powerpoint/2010/main" val="552475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角丸四角形 3"/>
          <p:cNvSpPr>
            <a:spLocks noChangeArrowheads="1"/>
          </p:cNvSpPr>
          <p:nvPr/>
        </p:nvSpPr>
        <p:spPr bwMode="auto">
          <a:xfrm>
            <a:off x="266700" y="893763"/>
            <a:ext cx="9520238" cy="1606550"/>
          </a:xfrm>
          <a:prstGeom prst="roundRect">
            <a:avLst>
              <a:gd name="adj" fmla="val 8417"/>
            </a:avLst>
          </a:prstGeom>
          <a:noFill/>
          <a:ln w="31750">
            <a:solidFill>
              <a:schemeClr val="tx1"/>
            </a:solidFill>
            <a:round/>
            <a:headEnd/>
            <a:tailEnd/>
          </a:ln>
        </p:spPr>
        <p:txBody>
          <a:bodyPr lIns="0" tIns="0" rIns="0" bIns="0"/>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00"/>
              </a:lnSpc>
              <a:spcBef>
                <a:spcPct val="0"/>
              </a:spcBef>
              <a:buFontTx/>
              <a:buNone/>
            </a:pPr>
            <a:r>
              <a:rPr lang="ja-JP" altLang="en-US" sz="2200">
                <a:solidFill>
                  <a:srgbClr val="000000"/>
                </a:solidFill>
                <a:latin typeface="ＭＳ Ｐゴシック" charset="-128"/>
              </a:rPr>
              <a:t>〇　福祉の専門家だけでは適切に対応できないことを念頭に置いた医療・福祉</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　　の連携、医療機関や入所施設の専門性を活用した研修の実施</a:t>
            </a:r>
            <a:endParaRPr lang="en-US" altLang="ja-JP" sz="220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　</a:t>
            </a:r>
            <a:r>
              <a:rPr lang="ja-JP" altLang="en-US" sz="2200" b="1" u="sng">
                <a:solidFill>
                  <a:srgbClr val="002060"/>
                </a:solidFill>
                <a:latin typeface="ＭＳ Ｐゴシック" charset="-128"/>
              </a:rPr>
              <a:t>強度行動障害支援者養成研修</a:t>
            </a:r>
            <a:r>
              <a:rPr lang="ja-JP" altLang="en-US" sz="2200">
                <a:solidFill>
                  <a:srgbClr val="000000"/>
                </a:solidFill>
                <a:latin typeface="ＭＳ Ｐゴシック" charset="-128"/>
              </a:rPr>
              <a:t>の推進、</a:t>
            </a:r>
            <a:r>
              <a:rPr lang="ja-JP" altLang="en-US" sz="2200" b="1" u="sng">
                <a:solidFill>
                  <a:srgbClr val="002060"/>
                </a:solidFill>
                <a:latin typeface="ＭＳ Ｐゴシック" charset="-128"/>
              </a:rPr>
              <a:t>重症心身障害児者の地域支援の</a:t>
            </a:r>
            <a:endParaRPr lang="en-US" altLang="ja-JP" sz="2200" b="1" u="sng">
              <a:solidFill>
                <a:srgbClr val="002060"/>
              </a:solidFill>
              <a:latin typeface="ＭＳ Ｐゴシック" charset="-128"/>
            </a:endParaRPr>
          </a:p>
          <a:p>
            <a:pPr eaLnBrk="1" hangingPunct="1">
              <a:lnSpc>
                <a:spcPts val="3000"/>
              </a:lnSpc>
              <a:spcBef>
                <a:spcPct val="0"/>
              </a:spcBef>
              <a:buFontTx/>
              <a:buNone/>
            </a:pPr>
            <a:r>
              <a:rPr lang="ja-JP" altLang="en-US" sz="2200" b="1">
                <a:solidFill>
                  <a:srgbClr val="002060"/>
                </a:solidFill>
                <a:latin typeface="ＭＳ Ｐゴシック" charset="-128"/>
              </a:rPr>
              <a:t>　　</a:t>
            </a:r>
            <a:r>
              <a:rPr lang="ja-JP" altLang="en-US" sz="2200" b="1" u="sng">
                <a:solidFill>
                  <a:srgbClr val="002060"/>
                </a:solidFill>
                <a:latin typeface="ＭＳ Ｐゴシック" charset="-128"/>
              </a:rPr>
              <a:t>コーディネート機能</a:t>
            </a:r>
            <a:r>
              <a:rPr lang="ja-JP" altLang="en-US" sz="2200">
                <a:solidFill>
                  <a:srgbClr val="000000"/>
                </a:solidFill>
                <a:latin typeface="ＭＳ Ｐゴシック" charset="-128"/>
              </a:rPr>
              <a:t>を持つ中核機関の整備に向けた検討</a:t>
            </a:r>
            <a:endParaRPr lang="en-US" altLang="ja-JP" sz="2200">
              <a:solidFill>
                <a:srgbClr val="000000"/>
              </a:solidFill>
              <a:latin typeface="ＭＳ Ｐゴシック" charset="-128"/>
            </a:endParaRPr>
          </a:p>
        </p:txBody>
      </p:sp>
      <p:sp>
        <p:nvSpPr>
          <p:cNvPr id="209923" name="正方形/長方形 4"/>
          <p:cNvSpPr>
            <a:spLocks noChangeArrowheads="1"/>
          </p:cNvSpPr>
          <p:nvPr/>
        </p:nvSpPr>
        <p:spPr bwMode="auto">
          <a:xfrm>
            <a:off x="47353" y="494507"/>
            <a:ext cx="88503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900"/>
              </a:lnSpc>
              <a:spcBef>
                <a:spcPct val="0"/>
              </a:spcBef>
              <a:buFontTx/>
              <a:buNone/>
            </a:pPr>
            <a:r>
              <a:rPr lang="ja-JP" altLang="en-US" sz="2200" b="1">
                <a:solidFill>
                  <a:srgbClr val="002060"/>
                </a:solidFill>
                <a:latin typeface="ＭＳ Ｐゴシック" charset="-128"/>
              </a:rPr>
              <a:t>③　特別に配慮された支援が必要な障害児のための医療・福祉の連携</a:t>
            </a:r>
            <a:endParaRPr lang="en-US" altLang="ja-JP" sz="2200" b="1" dirty="0">
              <a:solidFill>
                <a:srgbClr val="002060"/>
              </a:solidFill>
              <a:latin typeface="ＭＳ Ｐゴシック" charset="-128"/>
            </a:endParaRPr>
          </a:p>
        </p:txBody>
      </p:sp>
      <p:sp>
        <p:nvSpPr>
          <p:cNvPr id="209924" name="角丸四角形 5"/>
          <p:cNvSpPr>
            <a:spLocks noChangeArrowheads="1"/>
          </p:cNvSpPr>
          <p:nvPr/>
        </p:nvSpPr>
        <p:spPr bwMode="auto">
          <a:xfrm>
            <a:off x="266700" y="3013075"/>
            <a:ext cx="9520238" cy="847725"/>
          </a:xfrm>
          <a:prstGeom prst="roundRect">
            <a:avLst>
              <a:gd name="adj" fmla="val 21359"/>
            </a:avLst>
          </a:prstGeom>
          <a:noFill/>
          <a:ln w="31750">
            <a:solidFill>
              <a:schemeClr val="tx1"/>
            </a:solidFill>
            <a:round/>
            <a:headEnd/>
            <a:tailEnd/>
          </a:ln>
        </p:spPr>
        <p:txBody>
          <a:bodyPr lIns="0" tIns="0" rIns="0" bIns="0"/>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00"/>
              </a:lnSpc>
              <a:spcBef>
                <a:spcPct val="0"/>
              </a:spcBef>
              <a:buFontTx/>
              <a:buNone/>
            </a:pPr>
            <a:r>
              <a:rPr lang="ja-JP" altLang="en-US" sz="2200">
                <a:solidFill>
                  <a:srgbClr val="000000"/>
                </a:solidFill>
                <a:latin typeface="ＭＳ Ｐゴシック" charset="-128"/>
              </a:rPr>
              <a:t>〇　</a:t>
            </a:r>
            <a:r>
              <a:rPr lang="ja-JP" altLang="en-US" sz="2200" b="1" u="sng">
                <a:solidFill>
                  <a:srgbClr val="002060"/>
                </a:solidFill>
                <a:latin typeface="ＭＳ Ｐゴシック" charset="-128"/>
              </a:rPr>
              <a:t>ペアレント・トレーニング</a:t>
            </a:r>
            <a:r>
              <a:rPr lang="ja-JP" altLang="en-US" sz="2200">
                <a:solidFill>
                  <a:srgbClr val="000000"/>
                </a:solidFill>
                <a:latin typeface="ＭＳ Ｐゴシック" charset="-128"/>
              </a:rPr>
              <a:t>の推進、精神面のケア、ケアを一時的に代行する支援、</a:t>
            </a:r>
            <a:r>
              <a:rPr lang="ja-JP" altLang="en-US" sz="2200" b="1" u="sng">
                <a:solidFill>
                  <a:srgbClr val="002060"/>
                </a:solidFill>
                <a:latin typeface="ＭＳ Ｐゴシック" charset="-128"/>
              </a:rPr>
              <a:t>保護者の就労</a:t>
            </a:r>
            <a:r>
              <a:rPr lang="ja-JP" altLang="en-US" sz="2200">
                <a:solidFill>
                  <a:srgbClr val="000000"/>
                </a:solidFill>
                <a:latin typeface="ＭＳ Ｐゴシック" charset="-128"/>
              </a:rPr>
              <a:t>のための支援、家族の活動、障害児のきょうだい支援　</a:t>
            </a:r>
          </a:p>
        </p:txBody>
      </p:sp>
      <p:sp>
        <p:nvSpPr>
          <p:cNvPr id="209925" name="正方形/長方形 6"/>
          <p:cNvSpPr>
            <a:spLocks noChangeArrowheads="1"/>
          </p:cNvSpPr>
          <p:nvPr/>
        </p:nvSpPr>
        <p:spPr bwMode="auto">
          <a:xfrm>
            <a:off x="23813" y="2632075"/>
            <a:ext cx="26431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900"/>
              </a:lnSpc>
              <a:spcBef>
                <a:spcPct val="0"/>
              </a:spcBef>
              <a:buFontTx/>
              <a:buNone/>
            </a:pPr>
            <a:r>
              <a:rPr lang="ja-JP" altLang="en-US" sz="2200" b="1">
                <a:solidFill>
                  <a:srgbClr val="002060"/>
                </a:solidFill>
                <a:latin typeface="ＭＳ Ｐゴシック" charset="-128"/>
              </a:rPr>
              <a:t>④　家族支援の充実</a:t>
            </a:r>
            <a:endParaRPr lang="en-US" altLang="ja-JP" sz="2200" b="1" dirty="0">
              <a:solidFill>
                <a:srgbClr val="002060"/>
              </a:solidFill>
              <a:latin typeface="ＭＳ Ｐゴシック" charset="-128"/>
            </a:endParaRPr>
          </a:p>
        </p:txBody>
      </p:sp>
      <p:sp>
        <p:nvSpPr>
          <p:cNvPr id="209926" name="角丸四角形 7"/>
          <p:cNvSpPr>
            <a:spLocks noChangeArrowheads="1"/>
          </p:cNvSpPr>
          <p:nvPr/>
        </p:nvSpPr>
        <p:spPr bwMode="auto">
          <a:xfrm>
            <a:off x="233363" y="4397375"/>
            <a:ext cx="9577387" cy="1695450"/>
          </a:xfrm>
          <a:prstGeom prst="roundRect">
            <a:avLst>
              <a:gd name="adj" fmla="val 12370"/>
            </a:avLst>
          </a:prstGeom>
          <a:noFill/>
          <a:ln w="31750">
            <a:solidFill>
              <a:schemeClr val="tx1"/>
            </a:solidFill>
            <a:round/>
            <a:headEnd/>
            <a:tailEnd/>
          </a:ln>
        </p:spPr>
        <p:txBody>
          <a:bodyPr lIns="0" tIns="0" rIns="0" bIns="0"/>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00"/>
              </a:lnSpc>
              <a:spcBef>
                <a:spcPct val="0"/>
              </a:spcBef>
              <a:buFontTx/>
              <a:buNone/>
            </a:pPr>
            <a:r>
              <a:rPr lang="ja-JP" altLang="en-US" sz="2200">
                <a:solidFill>
                  <a:srgbClr val="000000"/>
                </a:solidFill>
                <a:latin typeface="ＭＳ Ｐゴシック" charset="-128"/>
              </a:rPr>
              <a:t>〇　一元化を踏まえた職員配置等の検討、放課後等デイサービス等の</a:t>
            </a:r>
            <a:r>
              <a:rPr lang="ja-JP" altLang="en-US" sz="2200" b="1" u="sng">
                <a:solidFill>
                  <a:srgbClr val="002060"/>
                </a:solidFill>
                <a:latin typeface="ＭＳ Ｐゴシック" charset="-128"/>
              </a:rPr>
              <a:t>障害児支</a:t>
            </a:r>
            <a:endParaRPr lang="en-US" altLang="ja-JP" sz="2200" b="1" u="sng" dirty="0">
              <a:solidFill>
                <a:srgbClr val="002060"/>
              </a:solidFill>
              <a:latin typeface="ＭＳ Ｐゴシック" charset="-128"/>
            </a:endParaRPr>
          </a:p>
          <a:p>
            <a:pPr eaLnBrk="1" hangingPunct="1">
              <a:lnSpc>
                <a:spcPts val="3000"/>
              </a:lnSpc>
              <a:spcBef>
                <a:spcPct val="0"/>
              </a:spcBef>
              <a:buFontTx/>
              <a:buNone/>
            </a:pPr>
            <a:r>
              <a:rPr lang="ja-JP" altLang="en-US" sz="2200" b="1">
                <a:solidFill>
                  <a:srgbClr val="002060"/>
                </a:solidFill>
                <a:latin typeface="ＭＳ Ｐゴシック" charset="-128"/>
              </a:rPr>
              <a:t>　　</a:t>
            </a:r>
            <a:r>
              <a:rPr lang="ja-JP" altLang="en-US" sz="2200" b="1" u="sng">
                <a:solidFill>
                  <a:srgbClr val="002060"/>
                </a:solidFill>
                <a:latin typeface="ＭＳ Ｐゴシック" charset="-128"/>
              </a:rPr>
              <a:t>援に関するガイドライン</a:t>
            </a:r>
            <a:r>
              <a:rPr lang="ja-JP" altLang="en-US" sz="2200">
                <a:solidFill>
                  <a:srgbClr val="000000"/>
                </a:solidFill>
                <a:latin typeface="ＭＳ Ｐゴシック" charset="-128"/>
              </a:rPr>
              <a:t>の策定</a:t>
            </a:r>
            <a:endParaRPr lang="en-US" altLang="ja-JP" sz="2200" dirty="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　児童養護施設等の対応を踏まえた障害児入所施設の環境改善及び措置入</a:t>
            </a:r>
            <a:endParaRPr lang="en-US" altLang="ja-JP" sz="2200" dirty="0">
              <a:solidFill>
                <a:srgbClr val="000000"/>
              </a:solidFill>
              <a:latin typeface="ＭＳ Ｐゴシック" charset="-128"/>
            </a:endParaRPr>
          </a:p>
          <a:p>
            <a:pPr eaLnBrk="1" hangingPunct="1">
              <a:lnSpc>
                <a:spcPts val="3000"/>
              </a:lnSpc>
              <a:spcBef>
                <a:spcPct val="0"/>
              </a:spcBef>
              <a:buFontTx/>
              <a:buNone/>
            </a:pPr>
            <a:r>
              <a:rPr lang="ja-JP" altLang="en-US" sz="2200">
                <a:solidFill>
                  <a:srgbClr val="000000"/>
                </a:solidFill>
                <a:latin typeface="ＭＳ Ｐゴシック" charset="-128"/>
              </a:rPr>
              <a:t>　　所を含めた障害児入所支援の在り方の検討</a:t>
            </a:r>
            <a:endParaRPr lang="en-US" altLang="ja-JP" sz="2200" dirty="0">
              <a:solidFill>
                <a:srgbClr val="000000"/>
              </a:solidFill>
              <a:latin typeface="ＭＳ Ｐゴシック" charset="-128"/>
            </a:endParaRPr>
          </a:p>
          <a:p>
            <a:pPr eaLnBrk="1" hangingPunct="1">
              <a:lnSpc>
                <a:spcPts val="2900"/>
              </a:lnSpc>
              <a:spcBef>
                <a:spcPct val="0"/>
              </a:spcBef>
              <a:buFontTx/>
              <a:buNone/>
            </a:pPr>
            <a:r>
              <a:rPr lang="ja-JP" altLang="en-US" sz="2200">
                <a:solidFill>
                  <a:srgbClr val="000000"/>
                </a:solidFill>
                <a:latin typeface="ＭＳ Ｐゴシック" charset="-128"/>
              </a:rPr>
              <a:t>　　</a:t>
            </a:r>
            <a:endParaRPr lang="en-US" altLang="ja-JP" sz="2200" dirty="0">
              <a:solidFill>
                <a:srgbClr val="000000"/>
              </a:solidFill>
              <a:latin typeface="ＭＳ Ｐゴシック" charset="-128"/>
            </a:endParaRPr>
          </a:p>
          <a:p>
            <a:pPr eaLnBrk="1" hangingPunct="1">
              <a:lnSpc>
                <a:spcPts val="2900"/>
              </a:lnSpc>
              <a:spcBef>
                <a:spcPct val="0"/>
              </a:spcBef>
              <a:buFontTx/>
              <a:buNone/>
            </a:pPr>
            <a:endParaRPr lang="ja-JP" altLang="en-US" sz="2200">
              <a:solidFill>
                <a:srgbClr val="000000"/>
              </a:solidFill>
              <a:latin typeface="ＭＳ Ｐゴシック" charset="-128"/>
            </a:endParaRPr>
          </a:p>
        </p:txBody>
      </p:sp>
      <p:sp>
        <p:nvSpPr>
          <p:cNvPr id="209927" name="正方形/長方形 8"/>
          <p:cNvSpPr>
            <a:spLocks noChangeArrowheads="1"/>
          </p:cNvSpPr>
          <p:nvPr/>
        </p:nvSpPr>
        <p:spPr bwMode="auto">
          <a:xfrm>
            <a:off x="47353" y="4010026"/>
            <a:ext cx="4932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900"/>
              </a:lnSpc>
              <a:spcBef>
                <a:spcPct val="0"/>
              </a:spcBef>
              <a:buFontTx/>
              <a:buNone/>
            </a:pPr>
            <a:r>
              <a:rPr lang="ja-JP" altLang="en-US" sz="2200" b="1">
                <a:solidFill>
                  <a:srgbClr val="002060"/>
                </a:solidFill>
                <a:latin typeface="ＭＳ Ｐゴシック" charset="-128"/>
              </a:rPr>
              <a:t>⑤　個々のサービスの質のさらなる確保</a:t>
            </a:r>
          </a:p>
        </p:txBody>
      </p:sp>
      <p:sp>
        <p:nvSpPr>
          <p:cNvPr id="209928" name="テキスト ボックス 9"/>
          <p:cNvSpPr txBox="1">
            <a:spLocks noChangeArrowheads="1"/>
          </p:cNvSpPr>
          <p:nvPr/>
        </p:nvSpPr>
        <p:spPr bwMode="auto">
          <a:xfrm>
            <a:off x="23813" y="17463"/>
            <a:ext cx="6680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2400" b="1">
                <a:solidFill>
                  <a:srgbClr val="000000"/>
                </a:solidFill>
                <a:latin typeface="ＭＳ Ｐゴシック" charset="-128"/>
              </a:rPr>
              <a:t>＜報告書提言の主な内容（２）＞</a:t>
            </a:r>
          </a:p>
        </p:txBody>
      </p:sp>
      <p:sp>
        <p:nvSpPr>
          <p:cNvPr id="209929" name="角丸四角形 10"/>
          <p:cNvSpPr>
            <a:spLocks noChangeArrowheads="1"/>
          </p:cNvSpPr>
          <p:nvPr/>
        </p:nvSpPr>
        <p:spPr bwMode="auto">
          <a:xfrm>
            <a:off x="128588" y="6237288"/>
            <a:ext cx="9682162" cy="501650"/>
          </a:xfrm>
          <a:prstGeom prst="roundRect">
            <a:avLst>
              <a:gd name="adj" fmla="val 16667"/>
            </a:avLst>
          </a:prstGeom>
          <a:noFill/>
          <a:ln w="31750">
            <a:solidFill>
              <a:schemeClr val="tx1"/>
            </a:solidFill>
            <a:round/>
            <a:headEnd/>
            <a:tailEnd/>
          </a:ln>
        </p:spPr>
        <p:txBody>
          <a:bodyPr lIns="36804" tIns="7359" rIns="36804" bIns="7359"/>
          <a:lstStyle>
            <a:lvl1pPr marL="119063" indent="-119063" defTabSz="873125">
              <a:spcBef>
                <a:spcPct val="20000"/>
              </a:spcBef>
              <a:buChar char="•"/>
              <a:defRPr kumimoji="1" sz="3200">
                <a:solidFill>
                  <a:schemeClr val="tx1"/>
                </a:solidFill>
                <a:latin typeface="Arial" charset="0"/>
                <a:ea typeface="ＭＳ Ｐゴシック" charset="-128"/>
              </a:defRPr>
            </a:lvl1pPr>
            <a:lvl2pPr marL="742950" indent="-285750" defTabSz="873125">
              <a:spcBef>
                <a:spcPct val="20000"/>
              </a:spcBef>
              <a:buChar char="–"/>
              <a:defRPr kumimoji="1" sz="2800">
                <a:solidFill>
                  <a:schemeClr val="tx1"/>
                </a:solidFill>
                <a:latin typeface="Arial" charset="0"/>
                <a:ea typeface="ＭＳ Ｐゴシック" charset="-128"/>
              </a:defRPr>
            </a:lvl2pPr>
            <a:lvl3pPr marL="1143000" indent="-228600" defTabSz="873125">
              <a:spcBef>
                <a:spcPct val="20000"/>
              </a:spcBef>
              <a:buChar char="•"/>
              <a:defRPr kumimoji="1" sz="2400">
                <a:solidFill>
                  <a:schemeClr val="tx1"/>
                </a:solidFill>
                <a:latin typeface="Arial" charset="0"/>
                <a:ea typeface="ＭＳ Ｐゴシック" charset="-128"/>
              </a:defRPr>
            </a:lvl3pPr>
            <a:lvl4pPr marL="1598613" indent="-227013" defTabSz="873125">
              <a:spcBef>
                <a:spcPct val="20000"/>
              </a:spcBef>
              <a:buChar char="–"/>
              <a:defRPr kumimoji="1" sz="2000">
                <a:solidFill>
                  <a:schemeClr val="tx1"/>
                </a:solidFill>
                <a:latin typeface="Arial" charset="0"/>
                <a:ea typeface="ＭＳ Ｐゴシック" charset="-128"/>
              </a:defRPr>
            </a:lvl4pPr>
            <a:lvl5pPr marL="2057400" indent="-228600" defTabSz="873125">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00"/>
              </a:lnSpc>
              <a:spcBef>
                <a:spcPct val="0"/>
              </a:spcBef>
              <a:buFontTx/>
              <a:buNone/>
            </a:pPr>
            <a:r>
              <a:rPr lang="ja-JP" altLang="en-US" sz="2200" b="1">
                <a:solidFill>
                  <a:srgbClr val="002060"/>
                </a:solidFill>
              </a:rPr>
              <a:t>→</a:t>
            </a:r>
            <a:r>
              <a:rPr lang="en-US" altLang="ja-JP" sz="2200" b="1" dirty="0">
                <a:solidFill>
                  <a:srgbClr val="002060"/>
                </a:solidFill>
              </a:rPr>
              <a:t> </a:t>
            </a:r>
            <a:r>
              <a:rPr lang="ja-JP" altLang="en-US" sz="2200" b="1">
                <a:solidFill>
                  <a:srgbClr val="002060"/>
                </a:solidFill>
              </a:rPr>
              <a:t>子ども・子育て支援及び障害児支援の計画的進展のための関連部門の連携</a:t>
            </a:r>
          </a:p>
        </p:txBody>
      </p:sp>
      <p:sp>
        <p:nvSpPr>
          <p:cNvPr id="2" name="スライド番号プレースホルダー 9">
            <a:extLst>
              <a:ext uri="{FF2B5EF4-FFF2-40B4-BE49-F238E27FC236}">
                <a16:creationId xmlns:a16="http://schemas.microsoft.com/office/drawing/2014/main" id="{6FE89FA7-21BB-2FFB-2D82-C892A01DFCF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27</a:t>
            </a:fld>
            <a:endParaRPr lang="en-US" altLang="ja-JP" sz="2000" dirty="0">
              <a:solidFill>
                <a:srgbClr val="000000"/>
              </a:solidFill>
            </a:endParaRPr>
          </a:p>
        </p:txBody>
      </p:sp>
    </p:spTree>
    <p:extLst>
      <p:ext uri="{BB962C8B-B14F-4D97-AF65-F5344CB8AC3E}">
        <p14:creationId xmlns:p14="http://schemas.microsoft.com/office/powerpoint/2010/main" val="652624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5725" y="145704"/>
            <a:ext cx="10140950" cy="574675"/>
          </a:xfrm>
          <a:prstGeom prst="rect">
            <a:avLst/>
          </a:prstGeom>
          <a:noFill/>
          <a:ln w="9525">
            <a:noFill/>
            <a:miter lim="800000"/>
            <a:headEnd/>
            <a:tailEnd/>
          </a:ln>
        </p:spPr>
        <p:txBody>
          <a:bodyPr lIns="84368" tIns="42186" rIns="84368" bIns="42186"/>
          <a:lstStyle/>
          <a:p>
            <a:pPr algn="ctr" eaLnBrk="1" hangingPunct="1">
              <a:lnSpc>
                <a:spcPct val="80000"/>
              </a:lnSpc>
              <a:spcBef>
                <a:spcPct val="20000"/>
              </a:spcBef>
              <a:defRPr/>
            </a:pPr>
            <a:r>
              <a:rPr lang="en-US" altLang="ja-JP" sz="3600" u="sng" spc="-100" dirty="0">
                <a:solidFill>
                  <a:srgbClr val="000000"/>
                </a:solidFill>
              </a:rPr>
              <a:t>④H30</a:t>
            </a:r>
            <a:r>
              <a:rPr lang="ja-JP" altLang="en-US" sz="3600" u="sng" spc="-100">
                <a:solidFill>
                  <a:srgbClr val="000000"/>
                </a:solidFill>
              </a:rPr>
              <a:t>改正児童福祉法のねらいと内容</a:t>
            </a:r>
            <a:endParaRPr lang="en-US" altLang="ja-JP" sz="3600" spc="-100" dirty="0">
              <a:solidFill>
                <a:srgbClr val="000000"/>
              </a:solidFill>
            </a:endParaRPr>
          </a:p>
        </p:txBody>
      </p:sp>
      <p:sp>
        <p:nvSpPr>
          <p:cNvPr id="299010" name="Rectangle 1"/>
          <p:cNvSpPr>
            <a:spLocks noChangeArrowheads="1"/>
          </p:cNvSpPr>
          <p:nvPr/>
        </p:nvSpPr>
        <p:spPr bwMode="auto">
          <a:xfrm>
            <a:off x="63500" y="720379"/>
            <a:ext cx="9842500" cy="587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800"/>
              </a:spcBef>
              <a:defRPr/>
            </a:pPr>
            <a:r>
              <a:rPr lang="ja-JP" altLang="en-US" sz="3200" u="sng">
                <a:solidFill>
                  <a:srgbClr val="0000CC"/>
                </a:solidFill>
                <a:latin typeface="+mn-ea"/>
                <a:ea typeface="+mn-ea"/>
              </a:rPr>
              <a:t>（１）「子どもの権利条約」に準拠した原理規定に変更</a:t>
            </a:r>
            <a:endParaRPr lang="en-US" altLang="ja-JP" sz="3200" u="sng" dirty="0">
              <a:solidFill>
                <a:srgbClr val="0000CC"/>
              </a:solidFill>
              <a:latin typeface="+mn-ea"/>
              <a:ea typeface="+mn-ea"/>
            </a:endParaRPr>
          </a:p>
          <a:p>
            <a:pPr eaLnBrk="1" hangingPunct="1">
              <a:spcBef>
                <a:spcPts val="300"/>
              </a:spcBef>
              <a:defRPr/>
            </a:pPr>
            <a:r>
              <a:rPr lang="ja-JP" altLang="en-US" sz="2400" dirty="0">
                <a:solidFill>
                  <a:srgbClr val="000000"/>
                </a:solidFill>
                <a:latin typeface="+mn-ea"/>
                <a:ea typeface="+mn-ea"/>
              </a:rPr>
              <a:t> 　　　</a:t>
            </a:r>
            <a:r>
              <a:rPr lang="ja-JP" altLang="en-US" sz="2400">
                <a:solidFill>
                  <a:srgbClr val="000000"/>
                </a:solidFill>
                <a:latin typeface="+mn-ea"/>
                <a:ea typeface="+mn-ea"/>
              </a:rPr>
              <a:t>　⇒子どもの権利条約に基づき、子どもを権利の「主体」とする</a:t>
            </a:r>
            <a:endParaRPr lang="en-US" altLang="ja-JP" sz="2400" dirty="0">
              <a:solidFill>
                <a:srgbClr val="000000"/>
              </a:solidFill>
              <a:latin typeface="+mn-ea"/>
              <a:ea typeface="+mn-ea"/>
            </a:endParaRPr>
          </a:p>
          <a:p>
            <a:pPr eaLnBrk="1" hangingPunct="1">
              <a:defRPr/>
            </a:pPr>
            <a:r>
              <a:rPr lang="ja-JP" altLang="en-US" sz="2400">
                <a:solidFill>
                  <a:srgbClr val="000000"/>
                </a:solidFill>
                <a:latin typeface="+mn-ea"/>
                <a:ea typeface="+mn-ea"/>
              </a:rPr>
              <a:t>　　　 　⇒子どもの意見の尊重（意見表明権）と最善の利益の優先</a:t>
            </a:r>
            <a:endParaRPr lang="en-US" altLang="ja-JP" sz="2400" dirty="0">
              <a:solidFill>
                <a:srgbClr val="000000"/>
              </a:solidFill>
              <a:latin typeface="+mn-ea"/>
              <a:ea typeface="+mn-ea"/>
            </a:endParaRPr>
          </a:p>
          <a:p>
            <a:pPr eaLnBrk="1" hangingPunct="1">
              <a:spcBef>
                <a:spcPts val="1200"/>
              </a:spcBef>
              <a:defRPr/>
            </a:pPr>
            <a:r>
              <a:rPr lang="ja-JP" altLang="en-US" sz="3200" u="sng">
                <a:solidFill>
                  <a:srgbClr val="000000"/>
                </a:solidFill>
                <a:latin typeface="+mn-ea"/>
                <a:ea typeface="+mn-ea"/>
              </a:rPr>
              <a:t>（２）</a:t>
            </a:r>
            <a:r>
              <a:rPr lang="ja-JP" altLang="en-US" sz="3200" u="sng">
                <a:solidFill>
                  <a:srgbClr val="0000CC"/>
                </a:solidFill>
                <a:latin typeface="+mn-ea"/>
                <a:ea typeface="+mn-ea"/>
              </a:rPr>
              <a:t>子ども一般施策との連携の強化</a:t>
            </a:r>
            <a:endParaRPr lang="en-US" altLang="ja-JP" sz="3200" u="sng" dirty="0">
              <a:solidFill>
                <a:srgbClr val="0000CC"/>
              </a:solidFill>
              <a:latin typeface="+mn-ea"/>
              <a:ea typeface="+mn-ea"/>
            </a:endParaRPr>
          </a:p>
          <a:p>
            <a:pPr marL="1208088" indent="-1208088" eaLnBrk="1" hangingPunct="1">
              <a:spcBef>
                <a:spcPts val="300"/>
              </a:spcBef>
              <a:defRPr/>
            </a:pPr>
            <a:r>
              <a:rPr lang="ja-JP" altLang="en-US" sz="2400" dirty="0">
                <a:solidFill>
                  <a:srgbClr val="000000"/>
                </a:solidFill>
                <a:latin typeface="+mn-ea"/>
                <a:ea typeface="+mn-ea"/>
              </a:rPr>
              <a:t>　　　 </a:t>
            </a:r>
            <a:r>
              <a:rPr lang="ja-JP" altLang="en-US" sz="2400">
                <a:solidFill>
                  <a:srgbClr val="000000"/>
                </a:solidFill>
                <a:latin typeface="+mn-ea"/>
                <a:ea typeface="+mn-ea"/>
              </a:rPr>
              <a:t>　⇒「保育所等訪問支援」の対象に、障害児も多く入所している「児童養護施設」「乳児院」を追加</a:t>
            </a:r>
            <a:endParaRPr lang="en-US" altLang="ja-JP" sz="2400" dirty="0">
              <a:solidFill>
                <a:srgbClr val="000000"/>
              </a:solidFill>
              <a:latin typeface="+mn-ea"/>
              <a:ea typeface="+mn-ea"/>
            </a:endParaRPr>
          </a:p>
          <a:p>
            <a:pPr eaLnBrk="1" hangingPunct="1">
              <a:spcBef>
                <a:spcPts val="1200"/>
              </a:spcBef>
              <a:defRPr/>
            </a:pPr>
            <a:r>
              <a:rPr lang="ja-JP" altLang="en-US" sz="3200" u="sng">
                <a:solidFill>
                  <a:srgbClr val="000000"/>
                </a:solidFill>
                <a:latin typeface="+mn-ea"/>
                <a:ea typeface="+mn-ea"/>
              </a:rPr>
              <a:t>（３）</a:t>
            </a:r>
            <a:r>
              <a:rPr lang="ja-JP" altLang="en-US" sz="3200" u="sng">
                <a:solidFill>
                  <a:srgbClr val="0000CC"/>
                </a:solidFill>
                <a:latin typeface="+mn-ea"/>
                <a:ea typeface="+mn-ea"/>
              </a:rPr>
              <a:t>「医療的ケア児」の法定化と連携体制の整備</a:t>
            </a:r>
            <a:endParaRPr lang="en-US" altLang="ja-JP" sz="3200" u="sng" dirty="0">
              <a:solidFill>
                <a:srgbClr val="0000CC"/>
              </a:solidFill>
              <a:latin typeface="+mn-ea"/>
              <a:ea typeface="+mn-ea"/>
            </a:endParaRPr>
          </a:p>
          <a:p>
            <a:pPr eaLnBrk="1" hangingPunct="1">
              <a:defRPr/>
            </a:pPr>
            <a:r>
              <a:rPr lang="ja-JP" altLang="en-US" sz="2400" dirty="0">
                <a:solidFill>
                  <a:srgbClr val="000000"/>
                </a:solidFill>
                <a:latin typeface="+mn-ea"/>
                <a:ea typeface="+mn-ea"/>
              </a:rPr>
              <a:t>　　　 </a:t>
            </a:r>
            <a:r>
              <a:rPr lang="ja-JP" altLang="en-US" sz="2400">
                <a:solidFill>
                  <a:srgbClr val="000000"/>
                </a:solidFill>
                <a:latin typeface="+mn-ea"/>
                <a:ea typeface="+mn-ea"/>
              </a:rPr>
              <a:t>　⇒重症心身障害を含む「医療的ケア児」を新たに児童福祉法に規定</a:t>
            </a:r>
            <a:endParaRPr lang="en-US" altLang="ja-JP" sz="2400" dirty="0">
              <a:solidFill>
                <a:srgbClr val="000000"/>
              </a:solidFill>
              <a:latin typeface="+mn-ea"/>
              <a:ea typeface="+mn-ea"/>
            </a:endParaRPr>
          </a:p>
          <a:p>
            <a:pPr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⇒医療的ケア児の関連分野との連携、支援体制の整備・検討</a:t>
            </a:r>
            <a:endParaRPr lang="en-US" altLang="ja-JP" sz="2400" dirty="0">
              <a:solidFill>
                <a:srgbClr val="000000"/>
              </a:solidFill>
              <a:latin typeface="+mn-ea"/>
              <a:ea typeface="+mn-ea"/>
            </a:endParaRPr>
          </a:p>
          <a:p>
            <a:pPr eaLnBrk="1" hangingPunct="1">
              <a:defRPr/>
            </a:pPr>
            <a:r>
              <a:rPr lang="ja-JP" altLang="en-US" sz="2400">
                <a:solidFill>
                  <a:srgbClr val="000000"/>
                </a:solidFill>
                <a:latin typeface="+mn-ea"/>
                <a:ea typeface="+mn-ea"/>
              </a:rPr>
              <a:t>　　　　</a:t>
            </a:r>
            <a:r>
              <a:rPr lang="en-US" altLang="ja-JP" sz="2400" dirty="0">
                <a:solidFill>
                  <a:srgbClr val="000000"/>
                </a:solidFill>
                <a:latin typeface="+mn-ea"/>
                <a:ea typeface="+mn-ea"/>
              </a:rPr>
              <a:t> </a:t>
            </a:r>
            <a:r>
              <a:rPr lang="ja-JP" altLang="en-US" sz="2400">
                <a:solidFill>
                  <a:srgbClr val="000000"/>
                </a:solidFill>
                <a:latin typeface="+mn-ea"/>
                <a:ea typeface="+mn-ea"/>
              </a:rPr>
              <a:t>⇒通所前からの専門的支援の創設（居宅訪問型児童発達支援）</a:t>
            </a:r>
            <a:endParaRPr lang="en-US" altLang="ja-JP" sz="2400" dirty="0">
              <a:solidFill>
                <a:srgbClr val="000000"/>
              </a:solidFill>
              <a:latin typeface="+mn-ea"/>
              <a:ea typeface="+mn-ea"/>
            </a:endParaRPr>
          </a:p>
          <a:p>
            <a:pPr eaLnBrk="1" hangingPunct="1">
              <a:spcBef>
                <a:spcPts val="1200"/>
              </a:spcBef>
              <a:defRPr/>
            </a:pPr>
            <a:r>
              <a:rPr lang="ja-JP" altLang="en-US" sz="3200" u="sng">
                <a:solidFill>
                  <a:srgbClr val="000000"/>
                </a:solidFill>
                <a:latin typeface="+mn-ea"/>
                <a:ea typeface="+mn-ea"/>
              </a:rPr>
              <a:t>（４）</a:t>
            </a:r>
            <a:r>
              <a:rPr lang="ja-JP" altLang="en-US" sz="3200" u="sng">
                <a:solidFill>
                  <a:srgbClr val="0000CC"/>
                </a:solidFill>
                <a:latin typeface="+mn-ea"/>
                <a:ea typeface="+mn-ea"/>
              </a:rPr>
              <a:t>自治体による障害児支援の計画的整備と責任</a:t>
            </a:r>
            <a:endParaRPr lang="en-US" altLang="ja-JP" sz="3200" u="sng" dirty="0">
              <a:solidFill>
                <a:srgbClr val="0000CC"/>
              </a:solidFill>
              <a:latin typeface="+mn-ea"/>
              <a:ea typeface="+mn-ea"/>
            </a:endParaRPr>
          </a:p>
          <a:p>
            <a:pPr marL="1208088" indent="-1208088" eaLnBrk="1" hangingPunct="1">
              <a:defRPr/>
            </a:pPr>
            <a:r>
              <a:rPr lang="ja-JP" altLang="en-US" sz="2400" dirty="0">
                <a:solidFill>
                  <a:srgbClr val="000000"/>
                </a:solidFill>
                <a:latin typeface="+mn-ea"/>
                <a:ea typeface="+mn-ea"/>
              </a:rPr>
              <a:t>　　　 </a:t>
            </a:r>
            <a:r>
              <a:rPr lang="ja-JP" altLang="en-US" sz="2400">
                <a:solidFill>
                  <a:srgbClr val="000000"/>
                </a:solidFill>
                <a:latin typeface="+mn-ea"/>
                <a:ea typeface="+mn-ea"/>
              </a:rPr>
              <a:t>　⇒これまで整備が進んでいなかった障害児支援サービスについて、自治体の責任において整備する（「障害児福祉計画」策定）</a:t>
            </a:r>
            <a:endParaRPr lang="en-US" altLang="ja-JP" sz="2400" dirty="0">
              <a:solidFill>
                <a:srgbClr val="000000"/>
              </a:solidFill>
              <a:latin typeface="+mn-ea"/>
              <a:ea typeface="+mn-ea"/>
            </a:endParaRPr>
          </a:p>
          <a:p>
            <a:pPr eaLnBrk="1" hangingPunct="1">
              <a:lnSpc>
                <a:spcPct val="90000"/>
              </a:lnSpc>
              <a:spcBef>
                <a:spcPts val="600"/>
              </a:spcBef>
              <a:defRPr/>
            </a:pPr>
            <a:endParaRPr lang="en-US" altLang="ja-JP" sz="2400" dirty="0">
              <a:solidFill>
                <a:srgbClr val="000000"/>
              </a:solidFill>
              <a:latin typeface="+mn-ea"/>
              <a:ea typeface="+mn-ea"/>
            </a:endParaRPr>
          </a:p>
        </p:txBody>
      </p:sp>
      <p:sp>
        <p:nvSpPr>
          <p:cNvPr id="2" name="スライド番号プレースホルダー 9">
            <a:extLst>
              <a:ext uri="{FF2B5EF4-FFF2-40B4-BE49-F238E27FC236}">
                <a16:creationId xmlns:a16="http://schemas.microsoft.com/office/drawing/2014/main" id="{AB811283-E47C-171D-87C8-D5EC56AF630B}"/>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28</a:t>
            </a:fld>
            <a:endParaRPr lang="en-US" altLang="ja-JP" sz="2000" dirty="0">
              <a:solidFill>
                <a:srgbClr val="000000"/>
              </a:solidFill>
            </a:endParaRPr>
          </a:p>
        </p:txBody>
      </p:sp>
    </p:spTree>
    <p:extLst>
      <p:ext uri="{BB962C8B-B14F-4D97-AF65-F5344CB8AC3E}">
        <p14:creationId xmlns:p14="http://schemas.microsoft.com/office/powerpoint/2010/main" val="3507938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84CCD4-CE9D-4ABF-BE0A-C412BB17DF4A}"/>
              </a:ext>
            </a:extLst>
          </p:cNvPr>
          <p:cNvSpPr>
            <a:spLocks noGrp="1"/>
          </p:cNvSpPr>
          <p:nvPr>
            <p:ph type="title"/>
          </p:nvPr>
        </p:nvSpPr>
        <p:spPr>
          <a:xfrm>
            <a:off x="846805" y="116632"/>
            <a:ext cx="7886700" cy="548680"/>
          </a:xfrm>
        </p:spPr>
        <p:txBody>
          <a:bodyPr/>
          <a:lstStyle/>
          <a:p>
            <a:r>
              <a:rPr kumimoji="1" lang="ja-JP" altLang="en-US" sz="4000" u="sng">
                <a:latin typeface="MS PGothic" panose="020B0600070205080204" pitchFamily="34" charset="-128"/>
                <a:ea typeface="MS PGothic" panose="020B0600070205080204" pitchFamily="34" charset="-128"/>
              </a:rPr>
              <a:t>達成目標</a:t>
            </a:r>
            <a:endParaRPr kumimoji="1" lang="ja-JP" altLang="en-US" sz="4000" u="sng" dirty="0">
              <a:latin typeface="MS PGothic" panose="020B0600070205080204" pitchFamily="34" charset="-128"/>
              <a:ea typeface="MS PGothic" panose="020B0600070205080204" pitchFamily="34" charset="-128"/>
            </a:endParaRPr>
          </a:p>
        </p:txBody>
      </p:sp>
      <p:sp>
        <p:nvSpPr>
          <p:cNvPr id="3" name="コンテンツ プレースホルダー 2">
            <a:extLst>
              <a:ext uri="{FF2B5EF4-FFF2-40B4-BE49-F238E27FC236}">
                <a16:creationId xmlns:a16="http://schemas.microsoft.com/office/drawing/2014/main" id="{3357AFEB-BD0C-4169-BF27-DC564ADCE775}"/>
              </a:ext>
            </a:extLst>
          </p:cNvPr>
          <p:cNvSpPr>
            <a:spLocks noGrp="1"/>
          </p:cNvSpPr>
          <p:nvPr>
            <p:ph idx="1"/>
          </p:nvPr>
        </p:nvSpPr>
        <p:spPr>
          <a:xfrm>
            <a:off x="128464" y="764704"/>
            <a:ext cx="9777536" cy="5952172"/>
          </a:xfrm>
        </p:spPr>
        <p:txBody>
          <a:bodyPr>
            <a:noAutofit/>
          </a:bodyPr>
          <a:lstStyle/>
          <a:p>
            <a:pPr marL="0" indent="0">
              <a:buNone/>
            </a:pPr>
            <a:r>
              <a:rPr kumimoji="1" lang="ja-JP" altLang="en-US" sz="2800">
                <a:latin typeface="MS PGothic" panose="020B0600070205080204" pitchFamily="34" charset="-128"/>
                <a:ea typeface="MS PGothic" panose="020B0600070205080204" pitchFamily="34" charset="-128"/>
              </a:rPr>
              <a:t>相談支援専門員</a:t>
            </a:r>
            <a:r>
              <a:rPr lang="ja-JP" altLang="en-US" sz="2800">
                <a:latin typeface="MS PGothic" panose="020B0600070205080204" pitchFamily="34" charset="-128"/>
                <a:ea typeface="MS PGothic" panose="020B0600070205080204" pitchFamily="34" charset="-128"/>
              </a:rPr>
              <a:t>及び児童発達支援管理責任者として</a:t>
            </a:r>
            <a:r>
              <a:rPr kumimoji="1" lang="ja-JP" altLang="en-US" sz="2800">
                <a:latin typeface="MS PGothic" panose="020B0600070205080204" pitchFamily="34" charset="-128"/>
                <a:ea typeface="MS PGothic" panose="020B0600070205080204" pitchFamily="34" charset="-128"/>
              </a:rPr>
              <a:t>、障害児支援の提供に関する基本姿勢を身につけることができる。</a:t>
            </a:r>
            <a:endParaRPr kumimoji="1" lang="en-US" altLang="ja-JP" sz="2800" dirty="0">
              <a:latin typeface="MS PGothic" panose="020B0600070205080204" pitchFamily="34" charset="-128"/>
              <a:ea typeface="MS PGothic" panose="020B0600070205080204" pitchFamily="34" charset="-128"/>
            </a:endParaRPr>
          </a:p>
          <a:p>
            <a:pPr>
              <a:spcBef>
                <a:spcPts val="600"/>
              </a:spcBef>
            </a:pPr>
            <a:r>
              <a:rPr lang="ja-JP" altLang="en-US" sz="2800">
                <a:latin typeface="MS PGothic" panose="020B0600070205080204" pitchFamily="34" charset="-128"/>
                <a:ea typeface="MS PGothic" panose="020B0600070205080204" pitchFamily="34" charset="-128"/>
              </a:rPr>
              <a:t>障害児支援は、発達支援（通所・入所支援）と相談支援が、　常に車の両輪として機能すること</a:t>
            </a:r>
            <a:endParaRPr lang="en-US" altLang="ja-JP" sz="2800" dirty="0">
              <a:latin typeface="MS PGothic" panose="020B0600070205080204" pitchFamily="34" charset="-128"/>
              <a:ea typeface="MS PGothic" panose="020B0600070205080204" pitchFamily="34" charset="-128"/>
            </a:endParaRPr>
          </a:p>
          <a:p>
            <a:pPr>
              <a:spcBef>
                <a:spcPts val="600"/>
              </a:spcBef>
            </a:pPr>
            <a:r>
              <a:rPr lang="ja-JP" altLang="en-US" sz="2800">
                <a:latin typeface="MS PGothic" panose="020B0600070205080204" pitchFamily="34" charset="-128"/>
                <a:ea typeface="MS PGothic" panose="020B0600070205080204" pitchFamily="34" charset="-128"/>
              </a:rPr>
              <a:t>障害児支援は、社会福祉事業であることを自覚し、常に法令遵守と開かれた事業運営を意識して、その責務を果たすこと</a:t>
            </a:r>
            <a:endParaRPr lang="en-US" altLang="ja-JP" sz="2800" dirty="0">
              <a:latin typeface="MS PGothic" panose="020B0600070205080204" pitchFamily="34" charset="-128"/>
              <a:ea typeface="MS PGothic" panose="020B0600070205080204" pitchFamily="34" charset="-128"/>
            </a:endParaRPr>
          </a:p>
          <a:p>
            <a:pPr>
              <a:spcBef>
                <a:spcPts val="600"/>
              </a:spcBef>
            </a:pPr>
            <a:r>
              <a:rPr kumimoji="1" lang="ja-JP" altLang="en-US" sz="2800">
                <a:latin typeface="MS PGothic" panose="020B0600070205080204" pitchFamily="34" charset="-128"/>
                <a:ea typeface="MS PGothic" panose="020B0600070205080204" pitchFamily="34" charset="-128"/>
              </a:rPr>
              <a:t>障害児支援は、子どもの権利条約に基づき、常に子どもを　　真ん中に据え、子どもの主体性を尊重すること</a:t>
            </a:r>
            <a:endParaRPr kumimoji="1" lang="en-US" altLang="ja-JP" sz="2800" dirty="0">
              <a:latin typeface="MS PGothic" panose="020B0600070205080204" pitchFamily="34" charset="-128"/>
              <a:ea typeface="MS PGothic" panose="020B0600070205080204" pitchFamily="34" charset="-128"/>
            </a:endParaRPr>
          </a:p>
          <a:p>
            <a:pPr>
              <a:spcBef>
                <a:spcPts val="600"/>
              </a:spcBef>
            </a:pPr>
            <a:r>
              <a:rPr lang="ja-JP" altLang="en-US" sz="2800">
                <a:latin typeface="MS PGothic" panose="020B0600070205080204" pitchFamily="34" charset="-128"/>
                <a:ea typeface="MS PGothic" panose="020B0600070205080204" pitchFamily="34" charset="-128"/>
              </a:rPr>
              <a:t>障害児支援は、障害者の権利条約に基づき、常に個々の障害や特性に応じて特別に配慮された環境設定や支援を行い、　また、ソーシャル・インクルージョンを意識すこと</a:t>
            </a:r>
            <a:endParaRPr lang="en-US" altLang="ja-JP" sz="2800" dirty="0">
              <a:latin typeface="MS PGothic" panose="020B0600070205080204" pitchFamily="34" charset="-128"/>
              <a:ea typeface="MS PGothic" panose="020B0600070205080204" pitchFamily="34" charset="-128"/>
            </a:endParaRPr>
          </a:p>
          <a:p>
            <a:pPr>
              <a:spcBef>
                <a:spcPts val="600"/>
              </a:spcBef>
            </a:pPr>
            <a:r>
              <a:rPr lang="ja-JP" altLang="en-US" sz="2800">
                <a:latin typeface="MS PGothic" panose="020B0600070205080204" pitchFamily="34" charset="-128"/>
                <a:ea typeface="MS PGothic" panose="020B0600070205080204" pitchFamily="34" charset="-128"/>
              </a:rPr>
              <a:t>相談支援専門員と児童発達支援管理責任者は、その役割を相互に理解し</a:t>
            </a:r>
            <a:r>
              <a:rPr lang="en-US" altLang="ja-JP" sz="2800" dirty="0">
                <a:latin typeface="MS PGothic" panose="020B0600070205080204" pitchFamily="34" charset="-128"/>
                <a:ea typeface="MS PGothic" panose="020B0600070205080204" pitchFamily="34" charset="-128"/>
              </a:rPr>
              <a:t>､</a:t>
            </a:r>
            <a:r>
              <a:rPr lang="ja-JP" altLang="en-US" sz="2800">
                <a:latin typeface="MS PGothic" panose="020B0600070205080204" pitchFamily="34" charset="-128"/>
                <a:ea typeface="MS PGothic" panose="020B0600070205080204" pitchFamily="34" charset="-128"/>
              </a:rPr>
              <a:t>常に尊重し合い、連携できること</a:t>
            </a:r>
            <a:endParaRPr lang="en-US" altLang="ja-JP" sz="2800" dirty="0">
              <a:latin typeface="MS PGothic" panose="020B0600070205080204" pitchFamily="34" charset="-128"/>
              <a:ea typeface="MS PGothic" panose="020B0600070205080204" pitchFamily="34" charset="-128"/>
            </a:endParaRPr>
          </a:p>
          <a:p>
            <a:endParaRPr lang="en-US" altLang="ja-JP" sz="2800" dirty="0">
              <a:latin typeface="MS PGothic" panose="020B0600070205080204" pitchFamily="34" charset="-128"/>
              <a:ea typeface="MS PGothic" panose="020B0600070205080204" pitchFamily="34" charset="-128"/>
            </a:endParaRPr>
          </a:p>
        </p:txBody>
      </p:sp>
      <p:sp>
        <p:nvSpPr>
          <p:cNvPr id="4" name="スライド番号プレースホルダー 9">
            <a:extLst>
              <a:ext uri="{FF2B5EF4-FFF2-40B4-BE49-F238E27FC236}">
                <a16:creationId xmlns:a16="http://schemas.microsoft.com/office/drawing/2014/main" id="{A5EA9B34-498E-3E4D-D941-2D3B2F8F789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a:t>
            </a:fld>
            <a:endParaRPr lang="en-US" altLang="ja-JP" sz="2000" dirty="0">
              <a:solidFill>
                <a:srgbClr val="000000"/>
              </a:solidFill>
            </a:endParaRPr>
          </a:p>
        </p:txBody>
      </p:sp>
    </p:spTree>
    <p:extLst>
      <p:ext uri="{BB962C8B-B14F-4D97-AF65-F5344CB8AC3E}">
        <p14:creationId xmlns:p14="http://schemas.microsoft.com/office/powerpoint/2010/main" val="3395995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9000" contrast="59000"/>
                    </a14:imgEffect>
                  </a14:imgLayer>
                </a14:imgProps>
              </a:ext>
              <a:ext uri="{28A0092B-C50C-407E-A947-70E740481C1C}">
                <a14:useLocalDpi xmlns:a14="http://schemas.microsoft.com/office/drawing/2010/main" val="0"/>
              </a:ext>
            </a:extLst>
          </a:blip>
          <a:srcRect/>
          <a:stretch>
            <a:fillRect/>
          </a:stretch>
        </p:blipFill>
        <p:spPr bwMode="auto">
          <a:xfrm>
            <a:off x="0" y="34204"/>
            <a:ext cx="9822296" cy="6823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コネクタ 3">
            <a:extLst>
              <a:ext uri="{FF2B5EF4-FFF2-40B4-BE49-F238E27FC236}">
                <a16:creationId xmlns:a16="http://schemas.microsoft.com/office/drawing/2014/main" id="{3388BACC-47D6-B04C-ADC5-2547AFC16CBF}"/>
              </a:ext>
            </a:extLst>
          </p:cNvPr>
          <p:cNvCxnSpPr>
            <a:cxnSpLocks/>
          </p:cNvCxnSpPr>
          <p:nvPr/>
        </p:nvCxnSpPr>
        <p:spPr bwMode="auto">
          <a:xfrm flipH="1">
            <a:off x="410777" y="1449898"/>
            <a:ext cx="1080120"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7" name="直線コネクタ 6">
            <a:extLst>
              <a:ext uri="{FF2B5EF4-FFF2-40B4-BE49-F238E27FC236}">
                <a16:creationId xmlns:a16="http://schemas.microsoft.com/office/drawing/2014/main" id="{6668D575-A234-DB4B-BF44-C74DC13BC85C}"/>
              </a:ext>
            </a:extLst>
          </p:cNvPr>
          <p:cNvCxnSpPr>
            <a:cxnSpLocks/>
          </p:cNvCxnSpPr>
          <p:nvPr/>
        </p:nvCxnSpPr>
        <p:spPr bwMode="auto">
          <a:xfrm flipH="1">
            <a:off x="776536" y="868985"/>
            <a:ext cx="1080120"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8" name="直線コネクタ 7">
            <a:extLst>
              <a:ext uri="{FF2B5EF4-FFF2-40B4-BE49-F238E27FC236}">
                <a16:creationId xmlns:a16="http://schemas.microsoft.com/office/drawing/2014/main" id="{D5117DC7-B9F6-AE47-A9CC-ACA66201DB14}"/>
              </a:ext>
            </a:extLst>
          </p:cNvPr>
          <p:cNvCxnSpPr>
            <a:cxnSpLocks/>
          </p:cNvCxnSpPr>
          <p:nvPr/>
        </p:nvCxnSpPr>
        <p:spPr bwMode="auto">
          <a:xfrm flipH="1" flipV="1">
            <a:off x="2576736" y="1460064"/>
            <a:ext cx="844196" cy="2976"/>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1" name="直線コネクタ 10">
            <a:extLst>
              <a:ext uri="{FF2B5EF4-FFF2-40B4-BE49-F238E27FC236}">
                <a16:creationId xmlns:a16="http://schemas.microsoft.com/office/drawing/2014/main" id="{E41984EE-E9CB-5E42-BFDD-EE7E2F9BC37D}"/>
              </a:ext>
            </a:extLst>
          </p:cNvPr>
          <p:cNvCxnSpPr>
            <a:cxnSpLocks/>
          </p:cNvCxnSpPr>
          <p:nvPr/>
        </p:nvCxnSpPr>
        <p:spPr bwMode="auto">
          <a:xfrm flipH="1">
            <a:off x="3872880" y="1449898"/>
            <a:ext cx="360040"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9DB3F3C1-35C1-CA4D-B3B0-1AD7685AAF19}"/>
              </a:ext>
            </a:extLst>
          </p:cNvPr>
          <p:cNvCxnSpPr>
            <a:cxnSpLocks/>
          </p:cNvCxnSpPr>
          <p:nvPr/>
        </p:nvCxnSpPr>
        <p:spPr bwMode="auto">
          <a:xfrm flipH="1">
            <a:off x="776536" y="2204864"/>
            <a:ext cx="3456384"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022A4314-6959-414A-B1F0-D6B575A7FE37}"/>
              </a:ext>
            </a:extLst>
          </p:cNvPr>
          <p:cNvCxnSpPr>
            <a:cxnSpLocks/>
          </p:cNvCxnSpPr>
          <p:nvPr/>
        </p:nvCxnSpPr>
        <p:spPr bwMode="auto">
          <a:xfrm flipH="1">
            <a:off x="5673080" y="868985"/>
            <a:ext cx="86409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9" name="直線コネクタ 18">
            <a:extLst>
              <a:ext uri="{FF2B5EF4-FFF2-40B4-BE49-F238E27FC236}">
                <a16:creationId xmlns:a16="http://schemas.microsoft.com/office/drawing/2014/main" id="{F5A7C7E6-E4DD-5640-882C-B4071106F34C}"/>
              </a:ext>
            </a:extLst>
          </p:cNvPr>
          <p:cNvCxnSpPr>
            <a:cxnSpLocks/>
          </p:cNvCxnSpPr>
          <p:nvPr/>
        </p:nvCxnSpPr>
        <p:spPr bwMode="auto">
          <a:xfrm flipH="1">
            <a:off x="5673080" y="2204864"/>
            <a:ext cx="86409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1AA0583B-7CB1-AA4A-8B4B-D8561A0E9782}"/>
              </a:ext>
            </a:extLst>
          </p:cNvPr>
          <p:cNvCxnSpPr>
            <a:cxnSpLocks/>
          </p:cNvCxnSpPr>
          <p:nvPr/>
        </p:nvCxnSpPr>
        <p:spPr bwMode="auto">
          <a:xfrm flipH="1">
            <a:off x="6667252" y="868985"/>
            <a:ext cx="1886148"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2" name="直線コネクタ 21">
            <a:extLst>
              <a:ext uri="{FF2B5EF4-FFF2-40B4-BE49-F238E27FC236}">
                <a16:creationId xmlns:a16="http://schemas.microsoft.com/office/drawing/2014/main" id="{ABD5327E-F2A5-CB4B-A190-A7C454861DFD}"/>
              </a:ext>
            </a:extLst>
          </p:cNvPr>
          <p:cNvCxnSpPr>
            <a:cxnSpLocks/>
          </p:cNvCxnSpPr>
          <p:nvPr/>
        </p:nvCxnSpPr>
        <p:spPr bwMode="auto">
          <a:xfrm flipH="1">
            <a:off x="5141404" y="1268760"/>
            <a:ext cx="1368152"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4" name="直線コネクタ 23">
            <a:extLst>
              <a:ext uri="{FF2B5EF4-FFF2-40B4-BE49-F238E27FC236}">
                <a16:creationId xmlns:a16="http://schemas.microsoft.com/office/drawing/2014/main" id="{CB79CE39-A2B4-9D4C-AF22-BA19FF1DFAD1}"/>
              </a:ext>
            </a:extLst>
          </p:cNvPr>
          <p:cNvCxnSpPr>
            <a:cxnSpLocks/>
          </p:cNvCxnSpPr>
          <p:nvPr/>
        </p:nvCxnSpPr>
        <p:spPr bwMode="auto">
          <a:xfrm flipH="1">
            <a:off x="7689304" y="1052145"/>
            <a:ext cx="86409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id="{B7E21C52-1ECE-E440-BF58-57F61EBCF7E2}"/>
              </a:ext>
            </a:extLst>
          </p:cNvPr>
          <p:cNvCxnSpPr>
            <a:cxnSpLocks/>
          </p:cNvCxnSpPr>
          <p:nvPr/>
        </p:nvCxnSpPr>
        <p:spPr bwMode="auto">
          <a:xfrm flipH="1">
            <a:off x="5457056" y="1052145"/>
            <a:ext cx="86409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6" name="直線コネクタ 25">
            <a:extLst>
              <a:ext uri="{FF2B5EF4-FFF2-40B4-BE49-F238E27FC236}">
                <a16:creationId xmlns:a16="http://schemas.microsoft.com/office/drawing/2014/main" id="{2AC96AB1-1617-9140-91F9-DB5071DD300E}"/>
              </a:ext>
            </a:extLst>
          </p:cNvPr>
          <p:cNvCxnSpPr>
            <a:cxnSpLocks/>
          </p:cNvCxnSpPr>
          <p:nvPr/>
        </p:nvCxnSpPr>
        <p:spPr bwMode="auto">
          <a:xfrm flipH="1">
            <a:off x="9489505" y="1052145"/>
            <a:ext cx="288031"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BB9C3DBE-0DB8-6C4C-9F24-DE29BC8E49DD}"/>
              </a:ext>
            </a:extLst>
          </p:cNvPr>
          <p:cNvCxnSpPr>
            <a:cxnSpLocks/>
          </p:cNvCxnSpPr>
          <p:nvPr/>
        </p:nvCxnSpPr>
        <p:spPr bwMode="auto">
          <a:xfrm flipH="1">
            <a:off x="7330930" y="1259204"/>
            <a:ext cx="244660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1" name="直線コネクタ 30">
            <a:extLst>
              <a:ext uri="{FF2B5EF4-FFF2-40B4-BE49-F238E27FC236}">
                <a16:creationId xmlns:a16="http://schemas.microsoft.com/office/drawing/2014/main" id="{0D7D7538-CE29-024A-847A-0FDF52CA8B1D}"/>
              </a:ext>
            </a:extLst>
          </p:cNvPr>
          <p:cNvCxnSpPr>
            <a:cxnSpLocks/>
          </p:cNvCxnSpPr>
          <p:nvPr/>
        </p:nvCxnSpPr>
        <p:spPr bwMode="auto">
          <a:xfrm flipH="1">
            <a:off x="5141404" y="1460064"/>
            <a:ext cx="426929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3" name="直線コネクタ 32">
            <a:extLst>
              <a:ext uri="{FF2B5EF4-FFF2-40B4-BE49-F238E27FC236}">
                <a16:creationId xmlns:a16="http://schemas.microsoft.com/office/drawing/2014/main" id="{84C8BEAB-105C-BC43-A91E-3EA5923D4A49}"/>
              </a:ext>
            </a:extLst>
          </p:cNvPr>
          <p:cNvCxnSpPr>
            <a:cxnSpLocks/>
          </p:cNvCxnSpPr>
          <p:nvPr/>
        </p:nvCxnSpPr>
        <p:spPr bwMode="auto">
          <a:xfrm flipH="1">
            <a:off x="5284063" y="1665239"/>
            <a:ext cx="1037089"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5" name="直線コネクタ 34">
            <a:extLst>
              <a:ext uri="{FF2B5EF4-FFF2-40B4-BE49-F238E27FC236}">
                <a16:creationId xmlns:a16="http://schemas.microsoft.com/office/drawing/2014/main" id="{6D1A4145-8CB0-9E44-99EF-832C6E7D299F}"/>
              </a:ext>
            </a:extLst>
          </p:cNvPr>
          <p:cNvCxnSpPr>
            <a:cxnSpLocks/>
          </p:cNvCxnSpPr>
          <p:nvPr/>
        </p:nvCxnSpPr>
        <p:spPr bwMode="auto">
          <a:xfrm flipH="1">
            <a:off x="5147748" y="2387607"/>
            <a:ext cx="4629788"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7" name="直線コネクタ 36">
            <a:extLst>
              <a:ext uri="{FF2B5EF4-FFF2-40B4-BE49-F238E27FC236}">
                <a16:creationId xmlns:a16="http://schemas.microsoft.com/office/drawing/2014/main" id="{4AF9B369-1447-7743-96C9-EC46160C6D81}"/>
              </a:ext>
            </a:extLst>
          </p:cNvPr>
          <p:cNvCxnSpPr>
            <a:cxnSpLocks/>
          </p:cNvCxnSpPr>
          <p:nvPr/>
        </p:nvCxnSpPr>
        <p:spPr bwMode="auto">
          <a:xfrm flipH="1">
            <a:off x="5846073" y="2597177"/>
            <a:ext cx="1484857"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9" name="直線コネクタ 38">
            <a:extLst>
              <a:ext uri="{FF2B5EF4-FFF2-40B4-BE49-F238E27FC236}">
                <a16:creationId xmlns:a16="http://schemas.microsoft.com/office/drawing/2014/main" id="{120C3541-EB9B-4147-9490-BB97FB20AC96}"/>
              </a:ext>
            </a:extLst>
          </p:cNvPr>
          <p:cNvCxnSpPr>
            <a:cxnSpLocks/>
          </p:cNvCxnSpPr>
          <p:nvPr/>
        </p:nvCxnSpPr>
        <p:spPr bwMode="auto">
          <a:xfrm flipH="1">
            <a:off x="7905328" y="2597177"/>
            <a:ext cx="1368152"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1" name="直線コネクタ 40">
            <a:extLst>
              <a:ext uri="{FF2B5EF4-FFF2-40B4-BE49-F238E27FC236}">
                <a16:creationId xmlns:a16="http://schemas.microsoft.com/office/drawing/2014/main" id="{E59B61DA-10AB-D944-8DA9-F418C0A03594}"/>
              </a:ext>
            </a:extLst>
          </p:cNvPr>
          <p:cNvCxnSpPr>
            <a:cxnSpLocks/>
          </p:cNvCxnSpPr>
          <p:nvPr/>
        </p:nvCxnSpPr>
        <p:spPr bwMode="auto">
          <a:xfrm flipH="1">
            <a:off x="5846073" y="3180703"/>
            <a:ext cx="663483"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3" name="直線コネクタ 42">
            <a:extLst>
              <a:ext uri="{FF2B5EF4-FFF2-40B4-BE49-F238E27FC236}">
                <a16:creationId xmlns:a16="http://schemas.microsoft.com/office/drawing/2014/main" id="{DA3D5AE2-C661-5543-975F-CD024C406AEA}"/>
              </a:ext>
            </a:extLst>
          </p:cNvPr>
          <p:cNvCxnSpPr>
            <a:cxnSpLocks/>
          </p:cNvCxnSpPr>
          <p:nvPr/>
        </p:nvCxnSpPr>
        <p:spPr bwMode="auto">
          <a:xfrm flipH="1">
            <a:off x="5837109" y="3376134"/>
            <a:ext cx="1493821"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5" name="直線コネクタ 44">
            <a:extLst>
              <a:ext uri="{FF2B5EF4-FFF2-40B4-BE49-F238E27FC236}">
                <a16:creationId xmlns:a16="http://schemas.microsoft.com/office/drawing/2014/main" id="{8680E306-773C-0745-AD2C-CCA9310FAFAC}"/>
              </a:ext>
            </a:extLst>
          </p:cNvPr>
          <p:cNvCxnSpPr>
            <a:cxnSpLocks/>
          </p:cNvCxnSpPr>
          <p:nvPr/>
        </p:nvCxnSpPr>
        <p:spPr bwMode="auto">
          <a:xfrm flipH="1">
            <a:off x="5341339" y="3573016"/>
            <a:ext cx="3500093"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7" name="直線コネクタ 46">
            <a:extLst>
              <a:ext uri="{FF2B5EF4-FFF2-40B4-BE49-F238E27FC236}">
                <a16:creationId xmlns:a16="http://schemas.microsoft.com/office/drawing/2014/main" id="{343855A5-E968-9441-8C64-789BE5349863}"/>
              </a:ext>
            </a:extLst>
          </p:cNvPr>
          <p:cNvCxnSpPr>
            <a:cxnSpLocks/>
          </p:cNvCxnSpPr>
          <p:nvPr/>
        </p:nvCxnSpPr>
        <p:spPr bwMode="auto">
          <a:xfrm flipH="1">
            <a:off x="5396376" y="6453336"/>
            <a:ext cx="3589072"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8" name="直線コネクタ 47">
            <a:extLst>
              <a:ext uri="{FF2B5EF4-FFF2-40B4-BE49-F238E27FC236}">
                <a16:creationId xmlns:a16="http://schemas.microsoft.com/office/drawing/2014/main" id="{408B9A3D-D987-F342-9F08-E56B28453489}"/>
              </a:ext>
            </a:extLst>
          </p:cNvPr>
          <p:cNvCxnSpPr>
            <a:cxnSpLocks/>
          </p:cNvCxnSpPr>
          <p:nvPr/>
        </p:nvCxnSpPr>
        <p:spPr bwMode="auto">
          <a:xfrm flipH="1">
            <a:off x="5989411" y="4869160"/>
            <a:ext cx="1699893"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0" name="直線コネクタ 49">
            <a:extLst>
              <a:ext uri="{FF2B5EF4-FFF2-40B4-BE49-F238E27FC236}">
                <a16:creationId xmlns:a16="http://schemas.microsoft.com/office/drawing/2014/main" id="{F3DB7D18-4480-F34B-805E-74A4898C4CE5}"/>
              </a:ext>
            </a:extLst>
          </p:cNvPr>
          <p:cNvCxnSpPr>
            <a:cxnSpLocks/>
          </p:cNvCxnSpPr>
          <p:nvPr/>
        </p:nvCxnSpPr>
        <p:spPr bwMode="auto">
          <a:xfrm flipH="1">
            <a:off x="8221660" y="4869160"/>
            <a:ext cx="1051820"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3" name="直線コネクタ 52">
            <a:extLst>
              <a:ext uri="{FF2B5EF4-FFF2-40B4-BE49-F238E27FC236}">
                <a16:creationId xmlns:a16="http://schemas.microsoft.com/office/drawing/2014/main" id="{717DC223-B4C4-8F49-9EAC-1F2FF948BCE3}"/>
              </a:ext>
            </a:extLst>
          </p:cNvPr>
          <p:cNvCxnSpPr>
            <a:cxnSpLocks/>
          </p:cNvCxnSpPr>
          <p:nvPr/>
        </p:nvCxnSpPr>
        <p:spPr bwMode="auto">
          <a:xfrm flipH="1">
            <a:off x="8121353" y="5085184"/>
            <a:ext cx="1008111"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5" name="直線コネクタ 54">
            <a:extLst>
              <a:ext uri="{FF2B5EF4-FFF2-40B4-BE49-F238E27FC236}">
                <a16:creationId xmlns:a16="http://schemas.microsoft.com/office/drawing/2014/main" id="{93D79A7C-F923-BA4E-935E-64BFF7DAF7C2}"/>
              </a:ext>
            </a:extLst>
          </p:cNvPr>
          <p:cNvCxnSpPr>
            <a:cxnSpLocks/>
          </p:cNvCxnSpPr>
          <p:nvPr/>
        </p:nvCxnSpPr>
        <p:spPr bwMode="auto">
          <a:xfrm flipH="1">
            <a:off x="6656495" y="5859052"/>
            <a:ext cx="2966267"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7" name="直線コネクタ 56">
            <a:extLst>
              <a:ext uri="{FF2B5EF4-FFF2-40B4-BE49-F238E27FC236}">
                <a16:creationId xmlns:a16="http://schemas.microsoft.com/office/drawing/2014/main" id="{37EB760F-03B7-8547-92F6-0D37FA55D79F}"/>
              </a:ext>
            </a:extLst>
          </p:cNvPr>
          <p:cNvCxnSpPr>
            <a:cxnSpLocks/>
          </p:cNvCxnSpPr>
          <p:nvPr/>
        </p:nvCxnSpPr>
        <p:spPr bwMode="auto">
          <a:xfrm flipH="1">
            <a:off x="5165794" y="6057096"/>
            <a:ext cx="2523510" cy="0"/>
          </a:xfrm>
          <a:prstGeom prst="line">
            <a:avLst/>
          </a:prstGeom>
          <a:solidFill>
            <a:schemeClr val="bg1"/>
          </a:solidFill>
          <a:ln w="28575" cap="flat" cmpd="sng" algn="ctr">
            <a:solidFill>
              <a:srgbClr val="FF0000"/>
            </a:solidFill>
            <a:prstDash val="solid"/>
            <a:round/>
            <a:headEnd type="none" w="med" len="med"/>
            <a:tailEnd type="none" w="med" len="med"/>
          </a:ln>
          <a:effectLst/>
        </p:spPr>
      </p:cxnSp>
      <p:sp>
        <p:nvSpPr>
          <p:cNvPr id="2" name="テキスト ボックス 1">
            <a:extLst>
              <a:ext uri="{FF2B5EF4-FFF2-40B4-BE49-F238E27FC236}">
                <a16:creationId xmlns:a16="http://schemas.microsoft.com/office/drawing/2014/main" id="{10B7400D-DC08-AE71-C495-8DB5FC3E5BA7}"/>
              </a:ext>
            </a:extLst>
          </p:cNvPr>
          <p:cNvSpPr txBox="1"/>
          <p:nvPr/>
        </p:nvSpPr>
        <p:spPr>
          <a:xfrm>
            <a:off x="254886" y="4824165"/>
            <a:ext cx="4533613" cy="1815882"/>
          </a:xfrm>
          <a:prstGeom prst="rect">
            <a:avLst/>
          </a:prstGeom>
          <a:noFill/>
          <a:ln>
            <a:solidFill>
              <a:srgbClr val="FF0000"/>
            </a:solidFill>
          </a:ln>
        </p:spPr>
        <p:txBody>
          <a:bodyPr wrap="none" rtlCol="0">
            <a:spAutoFit/>
          </a:bodyPr>
          <a:lstStyle/>
          <a:p>
            <a:r>
              <a:rPr kumimoji="1" lang="ja-JP" altLang="en-US" sz="1600">
                <a:solidFill>
                  <a:srgbClr val="FF0000"/>
                </a:solidFill>
              </a:rPr>
              <a:t>★</a:t>
            </a:r>
            <a:r>
              <a:rPr kumimoji="1" lang="en-US" altLang="ja-JP" sz="1600" dirty="0">
                <a:solidFill>
                  <a:srgbClr val="FF0000"/>
                </a:solidFill>
              </a:rPr>
              <a:t> </a:t>
            </a:r>
            <a:r>
              <a:rPr kumimoji="1" lang="ja-JP" altLang="en-US" sz="1600">
                <a:solidFill>
                  <a:srgbClr val="FF0000"/>
                </a:solidFill>
              </a:rPr>
              <a:t>第１条の主語が、「国民」から「児童」へ変更</a:t>
            </a:r>
            <a:endParaRPr kumimoji="1" lang="en-US" altLang="ja-JP" sz="1600" dirty="0">
              <a:solidFill>
                <a:srgbClr val="FF0000"/>
              </a:solidFill>
            </a:endParaRPr>
          </a:p>
          <a:p>
            <a:r>
              <a:rPr lang="ja-JP" altLang="en-US" sz="1600">
                <a:solidFill>
                  <a:srgbClr val="FF0000"/>
                </a:solidFill>
              </a:rPr>
              <a:t>　　　⇒</a:t>
            </a:r>
            <a:r>
              <a:rPr lang="en-US" altLang="ja-JP" sz="1600" dirty="0">
                <a:solidFill>
                  <a:srgbClr val="FF0000"/>
                </a:solidFill>
              </a:rPr>
              <a:t> </a:t>
            </a:r>
            <a:r>
              <a:rPr lang="ja-JP" altLang="en-US" sz="1600">
                <a:solidFill>
                  <a:srgbClr val="FF0000"/>
                </a:solidFill>
              </a:rPr>
              <a:t>大人の責務としての位置づけから、</a:t>
            </a:r>
            <a:endParaRPr lang="en-US" altLang="ja-JP" sz="1600" dirty="0">
              <a:solidFill>
                <a:srgbClr val="FF0000"/>
              </a:solidFill>
            </a:endParaRPr>
          </a:p>
          <a:p>
            <a:r>
              <a:rPr lang="ja-JP" altLang="en-US" sz="1600">
                <a:solidFill>
                  <a:srgbClr val="FF0000"/>
                </a:solidFill>
              </a:rPr>
              <a:t>　　　　　子ども主体の法律への転換を意味する。</a:t>
            </a:r>
            <a:endParaRPr lang="en-US" altLang="ja-JP" sz="1600" dirty="0">
              <a:solidFill>
                <a:srgbClr val="FF0000"/>
              </a:solidFill>
            </a:endParaRPr>
          </a:p>
          <a:p>
            <a:r>
              <a:rPr kumimoji="1" lang="ja-JP" altLang="en-US" sz="1600">
                <a:solidFill>
                  <a:srgbClr val="FF0000"/>
                </a:solidFill>
              </a:rPr>
              <a:t>★</a:t>
            </a:r>
            <a:r>
              <a:rPr kumimoji="1" lang="en-US" altLang="ja-JP" sz="1600" dirty="0">
                <a:solidFill>
                  <a:srgbClr val="FF0000"/>
                </a:solidFill>
              </a:rPr>
              <a:t> </a:t>
            </a:r>
            <a:r>
              <a:rPr kumimoji="1" lang="ja-JP" altLang="en-US" sz="1600">
                <a:solidFill>
                  <a:srgbClr val="FF0000"/>
                </a:solidFill>
              </a:rPr>
              <a:t>第２条で「意見の尊重」「最善の利益」を明記</a:t>
            </a:r>
            <a:endParaRPr kumimoji="1" lang="en-US" altLang="ja-JP" sz="1600" dirty="0">
              <a:solidFill>
                <a:srgbClr val="FF0000"/>
              </a:solidFill>
            </a:endParaRPr>
          </a:p>
          <a:p>
            <a:r>
              <a:rPr lang="ja-JP" altLang="en-US" sz="1600">
                <a:solidFill>
                  <a:srgbClr val="FF0000"/>
                </a:solidFill>
              </a:rPr>
              <a:t>　　　⇒</a:t>
            </a:r>
            <a:r>
              <a:rPr lang="en-US" altLang="ja-JP" sz="1600" dirty="0">
                <a:solidFill>
                  <a:srgbClr val="FF0000"/>
                </a:solidFill>
              </a:rPr>
              <a:t> </a:t>
            </a:r>
            <a:r>
              <a:rPr lang="ja-JP" altLang="en-US" sz="1600">
                <a:solidFill>
                  <a:srgbClr val="FF0000"/>
                </a:solidFill>
              </a:rPr>
              <a:t>保護者の第一義的責任（育成義務）</a:t>
            </a:r>
            <a:endParaRPr lang="en-US" altLang="ja-JP" sz="1600" dirty="0">
              <a:solidFill>
                <a:srgbClr val="FF0000"/>
              </a:solidFill>
            </a:endParaRPr>
          </a:p>
          <a:p>
            <a:r>
              <a:rPr kumimoji="1" lang="ja-JP" altLang="en-US" sz="1600">
                <a:solidFill>
                  <a:srgbClr val="FF0000"/>
                </a:solidFill>
              </a:rPr>
              <a:t>　　　　　行政は親と共同</a:t>
            </a:r>
            <a:endParaRPr kumimoji="1" lang="en-US" altLang="ja-JP" sz="1600" dirty="0">
              <a:solidFill>
                <a:srgbClr val="FF0000"/>
              </a:solidFill>
            </a:endParaRPr>
          </a:p>
          <a:p>
            <a:r>
              <a:rPr lang="ja-JP" altLang="en-US" sz="1600">
                <a:solidFill>
                  <a:srgbClr val="FF0000"/>
                </a:solidFill>
              </a:rPr>
              <a:t>★</a:t>
            </a:r>
            <a:r>
              <a:rPr lang="en-US" altLang="ja-JP" sz="1600" dirty="0">
                <a:solidFill>
                  <a:srgbClr val="FF0000"/>
                </a:solidFill>
              </a:rPr>
              <a:t> </a:t>
            </a:r>
            <a:r>
              <a:rPr lang="ja-JP" altLang="en-US" sz="1600">
                <a:solidFill>
                  <a:srgbClr val="FF0000"/>
                </a:solidFill>
              </a:rPr>
              <a:t>第３条の２で「家庭養育」「家庭的養育」を明記</a:t>
            </a:r>
            <a:endParaRPr kumimoji="1" lang="ja-JP" altLang="en-US" sz="1600">
              <a:solidFill>
                <a:srgbClr val="FF0000"/>
              </a:solidFill>
            </a:endParaRPr>
          </a:p>
        </p:txBody>
      </p:sp>
      <p:sp>
        <p:nvSpPr>
          <p:cNvPr id="3" name="スライド番号プレースホルダー 9">
            <a:extLst>
              <a:ext uri="{FF2B5EF4-FFF2-40B4-BE49-F238E27FC236}">
                <a16:creationId xmlns:a16="http://schemas.microsoft.com/office/drawing/2014/main" id="{F7FC0CC1-76F1-F9A1-2094-27E20F5B74AF}"/>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29</a:t>
            </a:fld>
            <a:endParaRPr lang="en-US" altLang="ja-JP" sz="2000" dirty="0">
              <a:solidFill>
                <a:srgbClr val="000000"/>
              </a:solidFill>
            </a:endParaRPr>
          </a:p>
        </p:txBody>
      </p:sp>
      <p:sp>
        <p:nvSpPr>
          <p:cNvPr id="5" name="テキスト ボックス 4">
            <a:extLst>
              <a:ext uri="{FF2B5EF4-FFF2-40B4-BE49-F238E27FC236}">
                <a16:creationId xmlns:a16="http://schemas.microsoft.com/office/drawing/2014/main" id="{A0C21AD9-9ED6-D74D-029E-1F2328225FCB}"/>
              </a:ext>
            </a:extLst>
          </p:cNvPr>
          <p:cNvSpPr txBox="1"/>
          <p:nvPr/>
        </p:nvSpPr>
        <p:spPr>
          <a:xfrm>
            <a:off x="-6400" y="-69694"/>
            <a:ext cx="1107996" cy="461665"/>
          </a:xfrm>
          <a:prstGeom prst="rect">
            <a:avLst/>
          </a:prstGeom>
          <a:noFill/>
        </p:spPr>
        <p:txBody>
          <a:bodyPr wrap="none" rtlCol="0">
            <a:spAutoFit/>
          </a:bodyPr>
          <a:lstStyle/>
          <a:p>
            <a:r>
              <a:rPr kumimoji="1" lang="ja-JP" altLang="en-US" sz="2400"/>
              <a:t>（再掲）</a:t>
            </a:r>
          </a:p>
        </p:txBody>
      </p:sp>
    </p:spTree>
    <p:extLst>
      <p:ext uri="{BB962C8B-B14F-4D97-AF65-F5344CB8AC3E}">
        <p14:creationId xmlns:p14="http://schemas.microsoft.com/office/powerpoint/2010/main" val="3126997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150768"/>
            <a:ext cx="9906000" cy="574675"/>
          </a:xfrm>
          <a:prstGeom prst="rect">
            <a:avLst/>
          </a:prstGeom>
          <a:noFill/>
          <a:ln w="9525">
            <a:noFill/>
            <a:miter lim="800000"/>
            <a:headEnd/>
            <a:tailEnd/>
          </a:ln>
        </p:spPr>
        <p:txBody>
          <a:bodyPr lIns="84368" tIns="42186" rIns="84368" bIns="42186"/>
          <a:lstStyle/>
          <a:p>
            <a:pPr algn="ctr" eaLnBrk="1" hangingPunct="1">
              <a:lnSpc>
                <a:spcPct val="80000"/>
              </a:lnSpc>
              <a:spcBef>
                <a:spcPct val="20000"/>
              </a:spcBef>
              <a:defRPr/>
            </a:pPr>
            <a:r>
              <a:rPr lang="en-US" altLang="ja-JP" sz="3600" u="sng" spc="-100" dirty="0">
                <a:solidFill>
                  <a:srgbClr val="000000"/>
                </a:solidFill>
              </a:rPr>
              <a:t>⑤H30</a:t>
            </a:r>
            <a:r>
              <a:rPr lang="ja-JP" altLang="en-US" sz="3600" u="sng" spc="-100">
                <a:solidFill>
                  <a:srgbClr val="000000"/>
                </a:solidFill>
              </a:rPr>
              <a:t>報酬改正のねらい</a:t>
            </a:r>
            <a:r>
              <a:rPr lang="ja-JP" altLang="en-US" sz="3600" u="sng" spc="-100" dirty="0">
                <a:solidFill>
                  <a:srgbClr val="000000"/>
                </a:solidFill>
              </a:rPr>
              <a:t>と内容</a:t>
            </a:r>
            <a:endParaRPr lang="en-US" altLang="ja-JP" sz="3600" spc="-100" dirty="0">
              <a:solidFill>
                <a:srgbClr val="000000"/>
              </a:solidFill>
            </a:endParaRPr>
          </a:p>
        </p:txBody>
      </p:sp>
      <p:sp>
        <p:nvSpPr>
          <p:cNvPr id="299010" name="Rectangle 1"/>
          <p:cNvSpPr>
            <a:spLocks noChangeArrowheads="1"/>
          </p:cNvSpPr>
          <p:nvPr/>
        </p:nvSpPr>
        <p:spPr bwMode="auto">
          <a:xfrm>
            <a:off x="63500" y="684258"/>
            <a:ext cx="9842500" cy="602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3200" u="sng">
                <a:solidFill>
                  <a:srgbClr val="0000CC"/>
                </a:solidFill>
              </a:rPr>
              <a:t>（１）経営実態調査等を反映した基本報酬の適正化</a:t>
            </a:r>
          </a:p>
          <a:p>
            <a:pPr marL="622300" indent="-622300"/>
            <a:r>
              <a:rPr lang="ja-JP" altLang="en-US" sz="2600"/>
              <a:t>　　</a:t>
            </a:r>
            <a:r>
              <a:rPr lang="ja-JP" altLang="ja-JP" sz="2600"/>
              <a:t>・放課後等デイサービス</a:t>
            </a:r>
            <a:r>
              <a:rPr lang="ja-JP" altLang="en-US" sz="2600"/>
              <a:t>における「</a:t>
            </a:r>
            <a:r>
              <a:rPr lang="ja-JP" altLang="ja-JP" sz="2600"/>
              <a:t>基本</a:t>
            </a:r>
            <a:r>
              <a:rPr lang="ja-JP" altLang="en-US" sz="2600"/>
              <a:t>単位」</a:t>
            </a:r>
            <a:r>
              <a:rPr lang="ja-JP" altLang="ja-JP" sz="2600"/>
              <a:t>の引き下げ</a:t>
            </a:r>
            <a:endParaRPr lang="en-US" altLang="ja-JP" sz="2600" dirty="0"/>
          </a:p>
          <a:p>
            <a:pPr marL="622300" indent="-622300">
              <a:spcBef>
                <a:spcPts val="0"/>
              </a:spcBef>
            </a:pPr>
            <a:r>
              <a:rPr lang="ja-JP" altLang="en-US" sz="2600"/>
              <a:t>　　・放課後等デイサービスにおける「（支援）</a:t>
            </a:r>
            <a:r>
              <a:rPr lang="ja-JP" altLang="ja-JP" sz="2600"/>
              <a:t>区分</a:t>
            </a:r>
            <a:r>
              <a:rPr lang="ja-JP" altLang="en-US" sz="2600"/>
              <a:t>」</a:t>
            </a:r>
            <a:r>
              <a:rPr lang="ja-JP" altLang="ja-JP" sz="2600"/>
              <a:t>の</a:t>
            </a:r>
            <a:r>
              <a:rPr lang="ja-JP" altLang="en-US" sz="2600"/>
              <a:t>導入</a:t>
            </a:r>
            <a:endParaRPr lang="en-US" altLang="ja-JP" sz="2600" dirty="0"/>
          </a:p>
          <a:p>
            <a:pPr marL="622300" indent="-622300">
              <a:spcBef>
                <a:spcPts val="0"/>
              </a:spcBef>
            </a:pPr>
            <a:r>
              <a:rPr lang="ja-JP" altLang="en-US" sz="2600"/>
              <a:t>　　・児童発達支援の開所時間及び学齢児受入状況による適正化</a:t>
            </a:r>
            <a:endParaRPr lang="en-US" altLang="ja-JP" dirty="0"/>
          </a:p>
          <a:p>
            <a:pPr>
              <a:spcBef>
                <a:spcPts val="1200"/>
              </a:spcBef>
            </a:pPr>
            <a:r>
              <a:rPr lang="ja-JP" altLang="ja-JP" sz="3200" u="sng">
                <a:solidFill>
                  <a:srgbClr val="0000CC"/>
                </a:solidFill>
              </a:rPr>
              <a:t>（２）医療的ケア児、強度行動障害等への支援の充実</a:t>
            </a:r>
          </a:p>
          <a:p>
            <a:pPr marL="622300" indent="-622300"/>
            <a:r>
              <a:rPr lang="ja-JP" altLang="en-US" sz="2600"/>
              <a:t>　　・職員配置加算の充実：</a:t>
            </a:r>
            <a:r>
              <a:rPr lang="ja-JP" altLang="ja-JP" sz="2600"/>
              <a:t>重心型以外の事業所での</a:t>
            </a:r>
            <a:r>
              <a:rPr lang="ja-JP" altLang="en-US" sz="2600"/>
              <a:t>看護職員配置等による</a:t>
            </a:r>
            <a:r>
              <a:rPr lang="ja-JP" altLang="ja-JP" sz="2600"/>
              <a:t>医療的ケア児の受入</a:t>
            </a:r>
            <a:r>
              <a:rPr lang="ja-JP" altLang="en-US" sz="2600"/>
              <a:t>、支援度の高い児童の受入の促進</a:t>
            </a:r>
            <a:endParaRPr lang="ja-JP" altLang="ja-JP" sz="2600"/>
          </a:p>
          <a:p>
            <a:pPr>
              <a:spcBef>
                <a:spcPts val="1200"/>
              </a:spcBef>
            </a:pPr>
            <a:r>
              <a:rPr lang="ja-JP" altLang="ja-JP" sz="3200" u="sng">
                <a:solidFill>
                  <a:srgbClr val="0000CC"/>
                </a:solidFill>
              </a:rPr>
              <a:t>（</a:t>
            </a:r>
            <a:r>
              <a:rPr lang="ja-JP" altLang="en-US" sz="3200" u="sng">
                <a:solidFill>
                  <a:srgbClr val="0000CC"/>
                </a:solidFill>
              </a:rPr>
              <a:t>３</a:t>
            </a:r>
            <a:r>
              <a:rPr lang="ja-JP" altLang="ja-JP" sz="3200" u="sng">
                <a:solidFill>
                  <a:srgbClr val="0000CC"/>
                </a:solidFill>
              </a:rPr>
              <a:t>）</a:t>
            </a:r>
            <a:r>
              <a:rPr lang="ja-JP" altLang="en-US" sz="3200" u="sng">
                <a:solidFill>
                  <a:srgbClr val="0000CC"/>
                </a:solidFill>
              </a:rPr>
              <a:t>アウトリーチ型支援の</a:t>
            </a:r>
            <a:r>
              <a:rPr lang="ja-JP" altLang="ja-JP" sz="3200" u="sng">
                <a:solidFill>
                  <a:srgbClr val="0000CC"/>
                </a:solidFill>
              </a:rPr>
              <a:t>充実</a:t>
            </a:r>
          </a:p>
          <a:p>
            <a:pPr marL="622300" indent="-622300"/>
            <a:r>
              <a:rPr lang="ja-JP" altLang="en-US" sz="2600"/>
              <a:t>　　</a:t>
            </a:r>
            <a:r>
              <a:rPr lang="ja-JP" altLang="ja-JP" sz="2600"/>
              <a:t>・</a:t>
            </a:r>
            <a:r>
              <a:rPr lang="ja-JP" altLang="en-US" sz="2600"/>
              <a:t>保育所等訪問支援加算の充実：専門性の高い職員配置の促進、初回加算、家庭連携加算の創設</a:t>
            </a:r>
            <a:endParaRPr lang="ja-JP" altLang="ja-JP" sz="2600"/>
          </a:p>
          <a:p>
            <a:pPr>
              <a:spcBef>
                <a:spcPts val="1200"/>
              </a:spcBef>
            </a:pPr>
            <a:r>
              <a:rPr lang="ja-JP" altLang="ja-JP" sz="3200" u="sng">
                <a:solidFill>
                  <a:srgbClr val="0000CC"/>
                </a:solidFill>
              </a:rPr>
              <a:t>（</a:t>
            </a:r>
            <a:r>
              <a:rPr lang="ja-JP" altLang="en-US" sz="3200" u="sng">
                <a:solidFill>
                  <a:srgbClr val="0000CC"/>
                </a:solidFill>
              </a:rPr>
              <a:t>４</a:t>
            </a:r>
            <a:r>
              <a:rPr lang="ja-JP" altLang="ja-JP" sz="3200" u="sng">
                <a:solidFill>
                  <a:srgbClr val="0000CC"/>
                </a:solidFill>
              </a:rPr>
              <a:t>）</a:t>
            </a:r>
            <a:r>
              <a:rPr lang="ja-JP" altLang="en-US" sz="3200" u="sng">
                <a:solidFill>
                  <a:srgbClr val="0000CC"/>
                </a:solidFill>
              </a:rPr>
              <a:t>障害児入所施設の適切評価</a:t>
            </a:r>
            <a:endParaRPr lang="ja-JP" altLang="ja-JP" sz="3200" u="sng">
              <a:solidFill>
                <a:srgbClr val="0000CC"/>
              </a:solidFill>
            </a:endParaRPr>
          </a:p>
          <a:p>
            <a:pPr marL="622300" indent="-622300"/>
            <a:r>
              <a:rPr lang="ja-JP" altLang="en-US" sz="2600"/>
              <a:t>　　</a:t>
            </a:r>
            <a:r>
              <a:rPr lang="ja-JP" altLang="ja-JP" sz="2600"/>
              <a:t>・</a:t>
            </a:r>
            <a:r>
              <a:rPr lang="ja-JP" altLang="en-US" sz="2600"/>
              <a:t>手厚い職員配置、専門職の配置促進</a:t>
            </a:r>
            <a:endParaRPr lang="en-US" altLang="ja-JP" sz="2600" dirty="0"/>
          </a:p>
          <a:p>
            <a:pPr marL="622300" indent="-622300"/>
            <a:r>
              <a:rPr lang="ja-JP" altLang="en-US" sz="2600"/>
              <a:t>　　・</a:t>
            </a:r>
            <a:r>
              <a:rPr lang="en-US" altLang="ja-JP" sz="2600" dirty="0"/>
              <a:t>H33</a:t>
            </a:r>
            <a:r>
              <a:rPr lang="ja-JP" altLang="en-US" sz="2600"/>
              <a:t>年問題への対応：児童施設退所に向けた移行の評価</a:t>
            </a:r>
            <a:endParaRPr lang="ja-JP" altLang="ja-JP" sz="2600"/>
          </a:p>
          <a:p>
            <a:endParaRPr lang="en-US" altLang="ja-JP" sz="2600" dirty="0"/>
          </a:p>
          <a:p>
            <a:endParaRPr lang="ja-JP" altLang="ja-JP" sz="2800"/>
          </a:p>
          <a:p>
            <a:pPr eaLnBrk="1" hangingPunct="1">
              <a:spcBef>
                <a:spcPts val="1800"/>
              </a:spcBef>
              <a:defRPr/>
            </a:pPr>
            <a:endParaRPr lang="en-US" altLang="ja-JP" sz="2400" dirty="0">
              <a:solidFill>
                <a:srgbClr val="000000"/>
              </a:solidFill>
              <a:latin typeface="+mn-ea"/>
              <a:ea typeface="+mn-ea"/>
            </a:endParaRPr>
          </a:p>
        </p:txBody>
      </p:sp>
      <p:sp>
        <p:nvSpPr>
          <p:cNvPr id="2" name="スライド番号プレースホルダー 9">
            <a:extLst>
              <a:ext uri="{FF2B5EF4-FFF2-40B4-BE49-F238E27FC236}">
                <a16:creationId xmlns:a16="http://schemas.microsoft.com/office/drawing/2014/main" id="{1A135BB1-C14B-AA26-0483-BB01D779942E}"/>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30</a:t>
            </a:fld>
            <a:endParaRPr lang="en-US" altLang="ja-JP" sz="2000" dirty="0">
              <a:solidFill>
                <a:srgbClr val="000000"/>
              </a:solidFill>
            </a:endParaRPr>
          </a:p>
        </p:txBody>
      </p:sp>
    </p:spTree>
    <p:extLst>
      <p:ext uri="{BB962C8B-B14F-4D97-AF65-F5344CB8AC3E}">
        <p14:creationId xmlns:p14="http://schemas.microsoft.com/office/powerpoint/2010/main" val="2664590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173854"/>
            <a:ext cx="9906000" cy="574675"/>
          </a:xfrm>
          <a:prstGeom prst="rect">
            <a:avLst/>
          </a:prstGeom>
          <a:noFill/>
          <a:ln w="9525">
            <a:noFill/>
            <a:miter lim="800000"/>
            <a:headEnd/>
            <a:tailEnd/>
          </a:ln>
        </p:spPr>
        <p:txBody>
          <a:bodyPr lIns="84368" tIns="42186" rIns="84368" bIns="42186"/>
          <a:lstStyle/>
          <a:p>
            <a:pPr algn="ctr" eaLnBrk="1" hangingPunct="1">
              <a:lnSpc>
                <a:spcPct val="80000"/>
              </a:lnSpc>
              <a:spcBef>
                <a:spcPct val="20000"/>
              </a:spcBef>
              <a:defRPr/>
            </a:pPr>
            <a:r>
              <a:rPr lang="ja-JP" altLang="en-US" sz="3600" u="sng" spc="-100">
                <a:solidFill>
                  <a:srgbClr val="000000"/>
                </a:solidFill>
              </a:rPr>
              <a:t>⑥</a:t>
            </a:r>
            <a:r>
              <a:rPr lang="en-US" altLang="ja-JP" sz="3600" u="sng" spc="-100" dirty="0">
                <a:solidFill>
                  <a:srgbClr val="000000"/>
                </a:solidFill>
              </a:rPr>
              <a:t>R</a:t>
            </a:r>
            <a:r>
              <a:rPr lang="ja-JP" altLang="en-US" sz="3600" u="sng" spc="-100">
                <a:solidFill>
                  <a:srgbClr val="000000"/>
                </a:solidFill>
              </a:rPr>
              <a:t>３報酬改正のねらい</a:t>
            </a:r>
            <a:r>
              <a:rPr lang="ja-JP" altLang="en-US" sz="3600" u="sng" spc="-100" dirty="0">
                <a:solidFill>
                  <a:srgbClr val="000000"/>
                </a:solidFill>
              </a:rPr>
              <a:t>と内容</a:t>
            </a:r>
            <a:endParaRPr lang="en-US" altLang="ja-JP" sz="3600" spc="-100" dirty="0">
              <a:solidFill>
                <a:srgbClr val="000000"/>
              </a:solidFill>
            </a:endParaRPr>
          </a:p>
        </p:txBody>
      </p:sp>
      <p:sp>
        <p:nvSpPr>
          <p:cNvPr id="299010" name="Rectangle 1"/>
          <p:cNvSpPr>
            <a:spLocks noChangeArrowheads="1"/>
          </p:cNvSpPr>
          <p:nvPr/>
        </p:nvSpPr>
        <p:spPr bwMode="auto">
          <a:xfrm>
            <a:off x="63500" y="748529"/>
            <a:ext cx="9842500" cy="602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3200" u="sng">
                <a:solidFill>
                  <a:srgbClr val="0000CC"/>
                </a:solidFill>
              </a:rPr>
              <a:t>（１）</a:t>
            </a:r>
            <a:r>
              <a:rPr lang="ja-JP" altLang="en-US" sz="3200" u="sng">
                <a:solidFill>
                  <a:srgbClr val="0000CC"/>
                </a:solidFill>
              </a:rPr>
              <a:t>医療的ケア児の判定基準の見直しと受入の柔軟化</a:t>
            </a:r>
            <a:endParaRPr lang="ja-JP" altLang="ja-JP" sz="3200" u="sng">
              <a:solidFill>
                <a:srgbClr val="0000CC"/>
              </a:solidFill>
            </a:endParaRPr>
          </a:p>
          <a:p>
            <a:pPr marL="622300" indent="-622300"/>
            <a:r>
              <a:rPr lang="ja-JP" altLang="en-US" sz="2600"/>
              <a:t>　　</a:t>
            </a:r>
            <a:r>
              <a:rPr lang="ja-JP" altLang="ja-JP" sz="2600"/>
              <a:t>・</a:t>
            </a:r>
            <a:r>
              <a:rPr lang="ja-JP" altLang="en-US" sz="2600"/>
              <a:t>医療的ケア児に係る判定基準（厚生科学研究結果）に見直し</a:t>
            </a:r>
            <a:endParaRPr lang="en-US" altLang="ja-JP" sz="2600" dirty="0"/>
          </a:p>
          <a:p>
            <a:pPr marL="622300" indent="-622300">
              <a:spcBef>
                <a:spcPts val="0"/>
              </a:spcBef>
            </a:pPr>
            <a:r>
              <a:rPr lang="ja-JP" altLang="en-US" sz="2600"/>
              <a:t>　　・判定基準スコアの点数に応じた基本報酬区分の創設</a:t>
            </a:r>
            <a:endParaRPr lang="en-US" altLang="ja-JP" sz="2600" dirty="0"/>
          </a:p>
          <a:p>
            <a:pPr>
              <a:spcBef>
                <a:spcPts val="1200"/>
              </a:spcBef>
            </a:pPr>
            <a:r>
              <a:rPr lang="ja-JP" altLang="ja-JP" sz="3200" u="sng">
                <a:solidFill>
                  <a:srgbClr val="0000CC"/>
                </a:solidFill>
              </a:rPr>
              <a:t>（２）</a:t>
            </a:r>
            <a:r>
              <a:rPr lang="ja-JP" altLang="en-US" sz="3200" u="sng">
                <a:solidFill>
                  <a:srgbClr val="0000CC"/>
                </a:solidFill>
              </a:rPr>
              <a:t>職員基準の見直し</a:t>
            </a:r>
            <a:endParaRPr lang="ja-JP" altLang="ja-JP" sz="3200" u="sng">
              <a:solidFill>
                <a:srgbClr val="0000CC"/>
              </a:solidFill>
            </a:endParaRPr>
          </a:p>
          <a:p>
            <a:pPr marL="622300" indent="-622300"/>
            <a:r>
              <a:rPr lang="ja-JP" altLang="en-US" sz="2600"/>
              <a:t>　　・専門性及び質の向上に向けて保育士・児童指導員のみの基準に</a:t>
            </a:r>
            <a:endParaRPr lang="ja-JP" altLang="ja-JP" sz="2600"/>
          </a:p>
          <a:p>
            <a:pPr>
              <a:spcBef>
                <a:spcPts val="1200"/>
              </a:spcBef>
            </a:pPr>
            <a:r>
              <a:rPr lang="ja-JP" altLang="ja-JP" sz="3200" u="sng">
                <a:solidFill>
                  <a:srgbClr val="0000CC"/>
                </a:solidFill>
              </a:rPr>
              <a:t>（</a:t>
            </a:r>
            <a:r>
              <a:rPr lang="ja-JP" altLang="en-US" sz="3200" u="sng">
                <a:solidFill>
                  <a:srgbClr val="0000CC"/>
                </a:solidFill>
              </a:rPr>
              <a:t>３</a:t>
            </a:r>
            <a:r>
              <a:rPr lang="ja-JP" altLang="ja-JP" sz="3200" u="sng">
                <a:solidFill>
                  <a:srgbClr val="0000CC"/>
                </a:solidFill>
              </a:rPr>
              <a:t>）</a:t>
            </a:r>
            <a:r>
              <a:rPr lang="ja-JP" altLang="en-US" sz="3200" u="sng">
                <a:solidFill>
                  <a:srgbClr val="0000CC"/>
                </a:solidFill>
              </a:rPr>
              <a:t>家庭支援の</a:t>
            </a:r>
            <a:r>
              <a:rPr lang="ja-JP" altLang="ja-JP" sz="3200" u="sng">
                <a:solidFill>
                  <a:srgbClr val="0000CC"/>
                </a:solidFill>
              </a:rPr>
              <a:t>充実</a:t>
            </a:r>
          </a:p>
          <a:p>
            <a:pPr marL="622300" indent="-622300"/>
            <a:r>
              <a:rPr lang="ja-JP" altLang="en-US" sz="2600"/>
              <a:t>　　</a:t>
            </a:r>
            <a:r>
              <a:rPr lang="ja-JP" altLang="ja-JP" sz="2600"/>
              <a:t>・</a:t>
            </a:r>
            <a:r>
              <a:rPr lang="ja-JP" altLang="en-US" sz="2600"/>
              <a:t>家庭支援の充実を図るため家庭連携加算に統合し使いやすく</a:t>
            </a:r>
            <a:endParaRPr lang="en-US" altLang="ja-JP" sz="2600" dirty="0"/>
          </a:p>
          <a:p>
            <a:pPr marL="622300" indent="-622300"/>
            <a:r>
              <a:rPr lang="ja-JP" altLang="en-US" sz="2600"/>
              <a:t>　　・事業所内相談支援加算：個別に加えグループ支援でも算定可に</a:t>
            </a:r>
            <a:endParaRPr lang="ja-JP" altLang="ja-JP" sz="2600"/>
          </a:p>
          <a:p>
            <a:pPr>
              <a:spcBef>
                <a:spcPts val="1200"/>
              </a:spcBef>
            </a:pPr>
            <a:r>
              <a:rPr lang="ja-JP" altLang="ja-JP" sz="3200" u="sng">
                <a:solidFill>
                  <a:srgbClr val="0000CC"/>
                </a:solidFill>
              </a:rPr>
              <a:t>（</a:t>
            </a:r>
            <a:r>
              <a:rPr lang="ja-JP" altLang="en-US" sz="3200" u="sng">
                <a:solidFill>
                  <a:srgbClr val="0000CC"/>
                </a:solidFill>
              </a:rPr>
              <a:t>４</a:t>
            </a:r>
            <a:r>
              <a:rPr lang="ja-JP" altLang="ja-JP" sz="3200" u="sng">
                <a:solidFill>
                  <a:srgbClr val="0000CC"/>
                </a:solidFill>
              </a:rPr>
              <a:t>）</a:t>
            </a:r>
            <a:r>
              <a:rPr lang="ja-JP" altLang="en-US" sz="3200" u="sng">
                <a:solidFill>
                  <a:srgbClr val="0000CC"/>
                </a:solidFill>
              </a:rPr>
              <a:t>特別なケアニーズの高い児童への支援の評価</a:t>
            </a:r>
            <a:endParaRPr lang="ja-JP" altLang="ja-JP" sz="3200" u="sng">
              <a:solidFill>
                <a:srgbClr val="0000CC"/>
              </a:solidFill>
            </a:endParaRPr>
          </a:p>
          <a:p>
            <a:pPr marL="622300" indent="-622300"/>
            <a:r>
              <a:rPr lang="ja-JP" altLang="en-US" sz="2600"/>
              <a:t>　　</a:t>
            </a:r>
            <a:r>
              <a:rPr lang="ja-JP" altLang="ja-JP" sz="2600"/>
              <a:t>・</a:t>
            </a:r>
            <a:r>
              <a:rPr lang="ja-JP" altLang="en-US" sz="2600"/>
              <a:t>児発と放デイに「個別サポート加算</a:t>
            </a:r>
            <a:r>
              <a:rPr lang="en-US" altLang="ja-JP" sz="2600" dirty="0"/>
              <a:t>Ⅰ</a:t>
            </a:r>
            <a:r>
              <a:rPr lang="ja-JP" altLang="en-US" sz="2600"/>
              <a:t>」を導入</a:t>
            </a:r>
            <a:endParaRPr lang="en-US" altLang="ja-JP" sz="2600" dirty="0"/>
          </a:p>
          <a:p>
            <a:pPr marL="622300" indent="-622300"/>
            <a:r>
              <a:rPr lang="ja-JP" altLang="en-US" sz="2600"/>
              <a:t>　　　　⇒</a:t>
            </a:r>
            <a:r>
              <a:rPr lang="en-US" altLang="ja-JP" sz="2600" dirty="0"/>
              <a:t> </a:t>
            </a:r>
            <a:r>
              <a:rPr lang="ja-JP" altLang="en-US" sz="2600"/>
              <a:t>児発にも区分を導入、事業所ではなく個別で評価</a:t>
            </a:r>
            <a:endParaRPr lang="en-US" altLang="ja-JP" sz="2600" dirty="0"/>
          </a:p>
          <a:p>
            <a:pPr marL="622300" indent="-622300"/>
            <a:r>
              <a:rPr lang="ja-JP" altLang="en-US" sz="2600"/>
              <a:t>　　・要保護・要支援児童を受け入れ、関係機関と連携して支援した場合に「個別サポート加算</a:t>
            </a:r>
            <a:r>
              <a:rPr lang="en-US" altLang="ja-JP" sz="2600" dirty="0"/>
              <a:t>Ⅱ</a:t>
            </a:r>
            <a:r>
              <a:rPr lang="ja-JP" altLang="en-US" sz="2600"/>
              <a:t>」を算定</a:t>
            </a:r>
            <a:endParaRPr lang="ja-JP" altLang="ja-JP" sz="2800"/>
          </a:p>
          <a:p>
            <a:pPr eaLnBrk="1" hangingPunct="1">
              <a:spcBef>
                <a:spcPts val="1800"/>
              </a:spcBef>
              <a:defRPr/>
            </a:pPr>
            <a:endParaRPr lang="en-US" altLang="ja-JP" sz="2400" dirty="0">
              <a:solidFill>
                <a:srgbClr val="000000"/>
              </a:solidFill>
              <a:latin typeface="+mn-ea"/>
              <a:ea typeface="+mn-ea"/>
            </a:endParaRPr>
          </a:p>
        </p:txBody>
      </p:sp>
      <p:sp>
        <p:nvSpPr>
          <p:cNvPr id="2" name="スライド番号プレースホルダー 9">
            <a:extLst>
              <a:ext uri="{FF2B5EF4-FFF2-40B4-BE49-F238E27FC236}">
                <a16:creationId xmlns:a16="http://schemas.microsoft.com/office/drawing/2014/main" id="{50E18167-FDAF-1935-87FF-F58655FF05E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31</a:t>
            </a:fld>
            <a:endParaRPr lang="en-US" altLang="ja-JP" sz="2000" dirty="0">
              <a:solidFill>
                <a:srgbClr val="000000"/>
              </a:solidFill>
            </a:endParaRPr>
          </a:p>
        </p:txBody>
      </p:sp>
    </p:spTree>
    <p:extLst>
      <p:ext uri="{BB962C8B-B14F-4D97-AF65-F5344CB8AC3E}">
        <p14:creationId xmlns:p14="http://schemas.microsoft.com/office/powerpoint/2010/main" val="1468335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
          <p:cNvSpPr>
            <a:spLocks noChangeArrowheads="1"/>
          </p:cNvSpPr>
          <p:nvPr/>
        </p:nvSpPr>
        <p:spPr bwMode="auto">
          <a:xfrm>
            <a:off x="63500" y="116632"/>
            <a:ext cx="9842500"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3200" u="sng">
                <a:solidFill>
                  <a:srgbClr val="0000CC"/>
                </a:solidFill>
              </a:rPr>
              <a:t>（</a:t>
            </a:r>
            <a:r>
              <a:rPr lang="ja-JP" altLang="en-US" sz="3200" u="sng">
                <a:solidFill>
                  <a:srgbClr val="0000CC"/>
                </a:solidFill>
              </a:rPr>
              <a:t>５</a:t>
            </a:r>
            <a:r>
              <a:rPr lang="ja-JP" altLang="ja-JP" sz="3200" u="sng">
                <a:solidFill>
                  <a:srgbClr val="0000CC"/>
                </a:solidFill>
              </a:rPr>
              <a:t>）</a:t>
            </a:r>
            <a:r>
              <a:rPr lang="ja-JP" altLang="en-US" sz="3200" u="sng">
                <a:solidFill>
                  <a:srgbClr val="0000CC"/>
                </a:solidFill>
              </a:rPr>
              <a:t>専門職の配置を促進する専門的支援加算の導入</a:t>
            </a:r>
            <a:endParaRPr lang="ja-JP" altLang="ja-JP" sz="3200" u="sng">
              <a:solidFill>
                <a:srgbClr val="0000CC"/>
              </a:solidFill>
            </a:endParaRPr>
          </a:p>
          <a:p>
            <a:pPr marL="585788" indent="-585788"/>
            <a:r>
              <a:rPr lang="ja-JP" altLang="en-US" sz="2600"/>
              <a:t>　　</a:t>
            </a:r>
            <a:r>
              <a:rPr lang="ja-JP" altLang="ja-JP" sz="2600"/>
              <a:t>・</a:t>
            </a:r>
            <a:r>
              <a:rPr lang="ja-JP" altLang="en-US" sz="2500">
                <a:effectLst/>
              </a:rPr>
              <a:t>専門職</a:t>
            </a:r>
            <a:r>
              <a:rPr lang="en-US" altLang="ja-JP" sz="2500" dirty="0">
                <a:effectLst/>
              </a:rPr>
              <a:t>(</a:t>
            </a:r>
            <a:r>
              <a:rPr lang="ja-JP" altLang="en-US" sz="2500">
                <a:effectLst/>
              </a:rPr>
              <a:t>理学療法士・作業療法士・言語聴覚士・心理指導担当職員</a:t>
            </a:r>
            <a:r>
              <a:rPr lang="ja-JP" altLang="en-US" sz="2500"/>
              <a:t>等</a:t>
            </a:r>
            <a:r>
              <a:rPr lang="en-US" altLang="ja-JP" sz="2500" dirty="0">
                <a:effectLst/>
              </a:rPr>
              <a:t>)</a:t>
            </a:r>
            <a:r>
              <a:rPr lang="ja-JP" altLang="en-US" sz="2500">
                <a:effectLst/>
              </a:rPr>
              <a:t>を</a:t>
            </a:r>
            <a:r>
              <a:rPr lang="en-US" altLang="ja-JP" sz="2500" dirty="0">
                <a:effectLst/>
              </a:rPr>
              <a:t>1</a:t>
            </a:r>
            <a:r>
              <a:rPr lang="ja-JP" altLang="en-US" sz="2500">
                <a:effectLst/>
              </a:rPr>
              <a:t>名以上加配して行う支援を評価する加算を創設 </a:t>
            </a:r>
            <a:endParaRPr lang="en-US" altLang="ja-JP" sz="2500" dirty="0"/>
          </a:p>
          <a:p>
            <a:pPr>
              <a:spcBef>
                <a:spcPts val="1200"/>
              </a:spcBef>
            </a:pPr>
            <a:r>
              <a:rPr lang="ja-JP" altLang="ja-JP" sz="3200" u="sng">
                <a:solidFill>
                  <a:srgbClr val="0000CC"/>
                </a:solidFill>
              </a:rPr>
              <a:t>（</a:t>
            </a:r>
            <a:r>
              <a:rPr lang="ja-JP" altLang="en-US" sz="3200" u="sng">
                <a:solidFill>
                  <a:srgbClr val="0000CC"/>
                </a:solidFill>
              </a:rPr>
              <a:t>６</a:t>
            </a:r>
            <a:r>
              <a:rPr lang="ja-JP" altLang="ja-JP" sz="3200" u="sng">
                <a:solidFill>
                  <a:srgbClr val="0000CC"/>
                </a:solidFill>
              </a:rPr>
              <a:t>）</a:t>
            </a:r>
            <a:r>
              <a:rPr lang="ja-JP" altLang="en-US" sz="3200" u="sng">
                <a:solidFill>
                  <a:srgbClr val="0000CC"/>
                </a:solidFill>
              </a:rPr>
              <a:t>極端な短時間支援（３０分未満）の報酬の取り扱い</a:t>
            </a:r>
            <a:endParaRPr lang="ja-JP" altLang="ja-JP" sz="3200" u="sng">
              <a:solidFill>
                <a:srgbClr val="0000CC"/>
              </a:solidFill>
            </a:endParaRPr>
          </a:p>
          <a:p>
            <a:pPr marL="622300" indent="-622300"/>
            <a:r>
              <a:rPr lang="ja-JP" altLang="en-US" sz="2600"/>
              <a:t>　　・</a:t>
            </a:r>
            <a:r>
              <a:rPr lang="en-US" altLang="ja-JP" sz="2600" dirty="0">
                <a:effectLst/>
              </a:rPr>
              <a:t>30</a:t>
            </a:r>
            <a:r>
              <a:rPr lang="ja-JP" altLang="en-US" sz="2600">
                <a:effectLst/>
              </a:rPr>
              <a:t>分以下のサービス提供については報酬を算定しない </a:t>
            </a:r>
            <a:endParaRPr lang="ja-JP" altLang="ja-JP" sz="2600"/>
          </a:p>
          <a:p>
            <a:pPr>
              <a:spcBef>
                <a:spcPts val="1200"/>
              </a:spcBef>
            </a:pPr>
            <a:r>
              <a:rPr lang="ja-JP" altLang="ja-JP" sz="3200" u="sng">
                <a:solidFill>
                  <a:srgbClr val="0000CC"/>
                </a:solidFill>
              </a:rPr>
              <a:t>（</a:t>
            </a:r>
            <a:r>
              <a:rPr lang="ja-JP" altLang="en-US" sz="3200" u="sng">
                <a:solidFill>
                  <a:srgbClr val="0000CC"/>
                </a:solidFill>
              </a:rPr>
              <a:t>７</a:t>
            </a:r>
            <a:r>
              <a:rPr lang="ja-JP" altLang="ja-JP" sz="3200" u="sng">
                <a:solidFill>
                  <a:srgbClr val="0000CC"/>
                </a:solidFill>
              </a:rPr>
              <a:t>）</a:t>
            </a:r>
            <a:r>
              <a:rPr lang="ja-JP" altLang="en-US" sz="3200" u="sng">
                <a:solidFill>
                  <a:srgbClr val="0000CC"/>
                </a:solidFill>
              </a:rPr>
              <a:t>入所施設の配置や加算の見直し</a:t>
            </a:r>
            <a:endParaRPr lang="ja-JP" altLang="ja-JP" sz="3200" u="sng">
              <a:solidFill>
                <a:srgbClr val="0000CC"/>
              </a:solidFill>
            </a:endParaRPr>
          </a:p>
          <a:p>
            <a:pPr marL="622300" indent="-622300"/>
            <a:r>
              <a:rPr lang="ja-JP" altLang="en-US" sz="2600"/>
              <a:t>　　</a:t>
            </a:r>
            <a:r>
              <a:rPr lang="ja-JP" altLang="ja-JP" sz="2600"/>
              <a:t>・</a:t>
            </a:r>
            <a:r>
              <a:rPr lang="ja-JP" altLang="en-US" sz="2600"/>
              <a:t>小規模グループケアを促進するために重度支援加算との整理</a:t>
            </a:r>
            <a:endParaRPr lang="en-US" altLang="ja-JP" sz="2600" dirty="0"/>
          </a:p>
          <a:p>
            <a:pPr marL="622300" indent="-622300"/>
            <a:r>
              <a:rPr lang="ja-JP" altLang="en-US" sz="2600"/>
              <a:t>　　・ソーシャルワーカーの設置の評価</a:t>
            </a:r>
            <a:endParaRPr lang="en-US" altLang="ja-JP" sz="2600" dirty="0"/>
          </a:p>
          <a:p>
            <a:pPr marL="622300" indent="-622300"/>
            <a:r>
              <a:rPr lang="ja-JP" altLang="en-US" sz="2600"/>
              <a:t>　　・自活訓練は、実施時期（２０歳まで）、期間、場所の柔軟化</a:t>
            </a:r>
            <a:endParaRPr lang="en-US" altLang="ja-JP" sz="2600" dirty="0"/>
          </a:p>
          <a:p>
            <a:pPr marL="622300" indent="-622300"/>
            <a:r>
              <a:rPr lang="ja-JP" altLang="en-US" sz="2600"/>
              <a:t>　　・福祉型障害児入所施設で、職員配置基準を４：１に引き上げ</a:t>
            </a:r>
            <a:endParaRPr lang="en-US" altLang="ja-JP" sz="2600" dirty="0"/>
          </a:p>
          <a:p>
            <a:pPr marL="622300" indent="-622300"/>
            <a:r>
              <a:rPr lang="ja-JP" altLang="en-US" sz="2600"/>
              <a:t>　　・愛着形成の支援を行う場合、全ての５歳未満を対象にした加算に</a:t>
            </a:r>
            <a:endParaRPr lang="en-US" altLang="ja-JP" sz="2600" dirty="0"/>
          </a:p>
          <a:p>
            <a:pPr marL="622300" indent="-622300"/>
            <a:r>
              <a:rPr lang="ja-JP" altLang="en-US" sz="2600"/>
              <a:t>　　・小規模グループケアの推進</a:t>
            </a:r>
            <a:endParaRPr lang="en-US" altLang="ja-JP" sz="2600" dirty="0"/>
          </a:p>
          <a:p>
            <a:pPr marL="622300" indent="-622300"/>
            <a:r>
              <a:rPr lang="ja-JP" altLang="en-US" sz="2600"/>
              <a:t>　　　　福祉型入所施設では、施設外のサテライト型でも可能とする</a:t>
            </a:r>
            <a:endParaRPr lang="en-US" altLang="ja-JP" sz="2600" dirty="0"/>
          </a:p>
          <a:p>
            <a:pPr marL="622300" indent="-622300"/>
            <a:r>
              <a:rPr lang="ja-JP" altLang="en-US" sz="2600"/>
              <a:t>　　　　医療型入所施設では、条件を満たせば設備要件を緩和する</a:t>
            </a:r>
            <a:endParaRPr lang="en-US" altLang="ja-JP" sz="2600" dirty="0"/>
          </a:p>
          <a:p>
            <a:pPr marL="622300" indent="-622300"/>
            <a:r>
              <a:rPr lang="ja-JP" altLang="en-US" sz="2600"/>
              <a:t>　　・医療型では、重度重複の基準緩和、強度行動障害加算を新設</a:t>
            </a:r>
            <a:endParaRPr lang="ja-JP" altLang="ja-JP" sz="2600"/>
          </a:p>
          <a:p>
            <a:pPr>
              <a:spcBef>
                <a:spcPts val="1200"/>
              </a:spcBef>
            </a:pPr>
            <a:r>
              <a:rPr lang="ja-JP" altLang="ja-JP" sz="3200" u="sng">
                <a:solidFill>
                  <a:srgbClr val="0000CC"/>
                </a:solidFill>
              </a:rPr>
              <a:t>（</a:t>
            </a:r>
            <a:r>
              <a:rPr lang="ja-JP" altLang="en-US" sz="3200" u="sng">
                <a:solidFill>
                  <a:srgbClr val="0000CC"/>
                </a:solidFill>
              </a:rPr>
              <a:t>４</a:t>
            </a:r>
            <a:r>
              <a:rPr lang="ja-JP" altLang="ja-JP" sz="3200" u="sng">
                <a:solidFill>
                  <a:srgbClr val="0000CC"/>
                </a:solidFill>
              </a:rPr>
              <a:t>）</a:t>
            </a:r>
            <a:r>
              <a:rPr lang="ja-JP" altLang="en-US" sz="3200" u="sng">
                <a:solidFill>
                  <a:srgbClr val="0000CC"/>
                </a:solidFill>
              </a:rPr>
              <a:t>特別なケアニーズの高い児童への支援の評価</a:t>
            </a:r>
            <a:endParaRPr lang="ja-JP" altLang="ja-JP" sz="3200" u="sng">
              <a:solidFill>
                <a:srgbClr val="0000CC"/>
              </a:solidFill>
            </a:endParaRPr>
          </a:p>
          <a:p>
            <a:pPr marL="622300" indent="-622300"/>
            <a:r>
              <a:rPr lang="ja-JP" altLang="en-US" sz="2600"/>
              <a:t>　　</a:t>
            </a:r>
            <a:r>
              <a:rPr lang="ja-JP" altLang="ja-JP" sz="2600"/>
              <a:t>・</a:t>
            </a:r>
            <a:r>
              <a:rPr lang="ja-JP" altLang="en-US" sz="2600"/>
              <a:t>児発と放デイに「個別サポート加算</a:t>
            </a:r>
            <a:r>
              <a:rPr lang="en-US" altLang="ja-JP" sz="2600" dirty="0"/>
              <a:t>Ⅰ</a:t>
            </a:r>
            <a:r>
              <a:rPr lang="ja-JP" altLang="en-US" sz="2600"/>
              <a:t>」を導入</a:t>
            </a:r>
            <a:endParaRPr lang="en-US" altLang="ja-JP" sz="2600" dirty="0"/>
          </a:p>
          <a:p>
            <a:pPr marL="622300" indent="-622300"/>
            <a:r>
              <a:rPr lang="ja-JP" altLang="en-US" sz="2600"/>
              <a:t>　　　　⇒</a:t>
            </a:r>
            <a:r>
              <a:rPr lang="en-US" altLang="ja-JP" sz="2600" dirty="0"/>
              <a:t> </a:t>
            </a:r>
            <a:r>
              <a:rPr lang="ja-JP" altLang="en-US" sz="2600"/>
              <a:t>児発にも区分を導入、事業所ではなく個別で評価</a:t>
            </a:r>
            <a:endParaRPr lang="en-US" altLang="ja-JP" sz="2600" dirty="0"/>
          </a:p>
          <a:p>
            <a:pPr marL="622300" indent="-622300"/>
            <a:r>
              <a:rPr lang="ja-JP" altLang="en-US" sz="2600"/>
              <a:t>　　・要保護・要支援児童を受け入れ、関係機関と連携して支援した場合に「個別サポート加算</a:t>
            </a:r>
            <a:r>
              <a:rPr lang="en-US" altLang="ja-JP" sz="2600" dirty="0"/>
              <a:t>Ⅱ</a:t>
            </a:r>
            <a:r>
              <a:rPr lang="ja-JP" altLang="en-US" sz="2600"/>
              <a:t>」を算定</a:t>
            </a:r>
            <a:endParaRPr lang="ja-JP" altLang="ja-JP" sz="2800"/>
          </a:p>
          <a:p>
            <a:pPr eaLnBrk="1" hangingPunct="1">
              <a:spcBef>
                <a:spcPts val="1800"/>
              </a:spcBef>
              <a:defRPr/>
            </a:pPr>
            <a:endParaRPr lang="en-US" altLang="ja-JP" sz="2400" dirty="0">
              <a:solidFill>
                <a:srgbClr val="000000"/>
              </a:solidFill>
              <a:latin typeface="+mn-ea"/>
              <a:ea typeface="+mn-ea"/>
            </a:endParaRPr>
          </a:p>
        </p:txBody>
      </p:sp>
      <p:sp>
        <p:nvSpPr>
          <p:cNvPr id="2" name="スライド番号プレースホルダー 9">
            <a:extLst>
              <a:ext uri="{FF2B5EF4-FFF2-40B4-BE49-F238E27FC236}">
                <a16:creationId xmlns:a16="http://schemas.microsoft.com/office/drawing/2014/main" id="{A16F8C78-A636-29E2-9CE2-3E61CCE6CD4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32</a:t>
            </a:fld>
            <a:endParaRPr lang="en-US" altLang="ja-JP" sz="2000" dirty="0">
              <a:solidFill>
                <a:srgbClr val="000000"/>
              </a:solidFill>
            </a:endParaRPr>
          </a:p>
        </p:txBody>
      </p:sp>
    </p:spTree>
    <p:extLst>
      <p:ext uri="{BB962C8B-B14F-4D97-AF65-F5344CB8AC3E}">
        <p14:creationId xmlns:p14="http://schemas.microsoft.com/office/powerpoint/2010/main" val="1256660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173854"/>
            <a:ext cx="9906000" cy="574675"/>
          </a:xfrm>
          <a:prstGeom prst="rect">
            <a:avLst/>
          </a:prstGeom>
          <a:noFill/>
          <a:ln w="9525">
            <a:noFill/>
            <a:miter lim="800000"/>
            <a:headEnd/>
            <a:tailEnd/>
          </a:ln>
        </p:spPr>
        <p:txBody>
          <a:bodyPr lIns="84368" tIns="42186" rIns="84368" bIns="42186"/>
          <a:lstStyle/>
          <a:p>
            <a:pPr algn="ctr" eaLnBrk="1" hangingPunct="1">
              <a:lnSpc>
                <a:spcPct val="80000"/>
              </a:lnSpc>
              <a:spcBef>
                <a:spcPct val="20000"/>
              </a:spcBef>
              <a:defRPr/>
            </a:pPr>
            <a:r>
              <a:rPr lang="en-US" altLang="ja-JP" sz="3600" u="sng" spc="-100" dirty="0">
                <a:solidFill>
                  <a:srgbClr val="000000"/>
                </a:solidFill>
              </a:rPr>
              <a:t>⑦</a:t>
            </a:r>
            <a:r>
              <a:rPr lang="ja-JP" altLang="en-US" sz="3600" u="sng" spc="-100">
                <a:solidFill>
                  <a:srgbClr val="000000"/>
                </a:solidFill>
              </a:rPr>
              <a:t>障害児入所施設の在り方検討会</a:t>
            </a:r>
            <a:endParaRPr lang="en-US" altLang="ja-JP" sz="3600" spc="-100" dirty="0">
              <a:solidFill>
                <a:srgbClr val="000000"/>
              </a:solidFill>
            </a:endParaRPr>
          </a:p>
        </p:txBody>
      </p:sp>
      <p:sp>
        <p:nvSpPr>
          <p:cNvPr id="4" name="Rectangle 1">
            <a:extLst>
              <a:ext uri="{FF2B5EF4-FFF2-40B4-BE49-F238E27FC236}">
                <a16:creationId xmlns:a16="http://schemas.microsoft.com/office/drawing/2014/main" id="{C72902AA-66DC-0B1E-932A-D69306A9B8B2}"/>
              </a:ext>
            </a:extLst>
          </p:cNvPr>
          <p:cNvSpPr>
            <a:spLocks noChangeArrowheads="1"/>
          </p:cNvSpPr>
          <p:nvPr/>
        </p:nvSpPr>
        <p:spPr bwMode="auto">
          <a:xfrm>
            <a:off x="63500" y="748529"/>
            <a:ext cx="9842500" cy="602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3200" u="sng">
                <a:solidFill>
                  <a:srgbClr val="0432FF"/>
                </a:solidFill>
              </a:rPr>
              <a:t>（１）</a:t>
            </a:r>
            <a:r>
              <a:rPr lang="ja-JP" altLang="en-US" sz="3200" u="sng">
                <a:solidFill>
                  <a:srgbClr val="0432FF"/>
                </a:solidFill>
                <a:latin typeface="MS PGothic" panose="020B0600070205080204" pitchFamily="34" charset="-128"/>
                <a:ea typeface="MS PGothic" panose="020B0600070205080204" pitchFamily="34" charset="-128"/>
              </a:rPr>
              <a:t>障害児入所施設改革に関する基本的視点と方向性 </a:t>
            </a:r>
            <a:endParaRPr lang="ja-JP" altLang="en-US" sz="6600" u="sng">
              <a:solidFill>
                <a:srgbClr val="0432FF"/>
              </a:solidFill>
              <a:latin typeface="MS PGothic" panose="020B0600070205080204" pitchFamily="34" charset="-128"/>
              <a:ea typeface="MS PGothic" panose="020B0600070205080204" pitchFamily="34" charset="-128"/>
            </a:endParaRPr>
          </a:p>
          <a:p>
            <a:r>
              <a:rPr lang="ja-JP" altLang="en-US" sz="2600">
                <a:latin typeface="MS PGothic" panose="020B0600070205080204" pitchFamily="34" charset="-128"/>
                <a:ea typeface="MS PGothic" panose="020B0600070205080204" pitchFamily="34" charset="-128"/>
              </a:rPr>
              <a:t>　　①ウェルビーイングの保障、②最大限の発達の保障、</a:t>
            </a:r>
            <a:endParaRPr lang="en-US" altLang="ja-JP" sz="2600" dirty="0">
              <a:latin typeface="MS PGothic" panose="020B0600070205080204" pitchFamily="34" charset="-128"/>
              <a:ea typeface="MS PGothic" panose="020B0600070205080204" pitchFamily="34" charset="-128"/>
            </a:endParaRPr>
          </a:p>
          <a:p>
            <a:r>
              <a:rPr lang="ja-JP" altLang="en-US" sz="2600">
                <a:latin typeface="MS PGothic" panose="020B0600070205080204" pitchFamily="34" charset="-128"/>
                <a:ea typeface="MS PGothic" panose="020B0600070205080204" pitchFamily="34" charset="-128"/>
              </a:rPr>
              <a:t>　　③専門性の保障、④質の保障、⑤包括的支援の保障</a:t>
            </a:r>
            <a:endParaRPr lang="en-US" altLang="ja-JP" sz="2600" dirty="0"/>
          </a:p>
          <a:p>
            <a:pPr>
              <a:spcBef>
                <a:spcPts val="1200"/>
              </a:spcBef>
            </a:pPr>
            <a:r>
              <a:rPr lang="ja-JP" altLang="ja-JP" sz="3200" u="sng">
                <a:solidFill>
                  <a:srgbClr val="0432FF"/>
                </a:solidFill>
              </a:rPr>
              <a:t>（２</a:t>
            </a:r>
            <a:r>
              <a:rPr lang="ja-JP" altLang="en-US" sz="3200" u="sng">
                <a:solidFill>
                  <a:srgbClr val="0432FF"/>
                </a:solidFill>
              </a:rPr>
              <a:t>）入所機能の整理と今後の方向性</a:t>
            </a:r>
            <a:endParaRPr lang="ja-JP" altLang="ja-JP" sz="3200" u="sng">
              <a:solidFill>
                <a:srgbClr val="0432FF"/>
              </a:solidFill>
            </a:endParaRPr>
          </a:p>
          <a:p>
            <a:pPr marL="622300" indent="-622300"/>
            <a:r>
              <a:rPr lang="ja-JP" altLang="en-US" sz="2600"/>
              <a:t>　　</a:t>
            </a:r>
            <a:r>
              <a:rPr lang="en-US" altLang="ja-JP" sz="2600" dirty="0"/>
              <a:t>①</a:t>
            </a:r>
            <a:r>
              <a:rPr lang="ja-JP" altLang="en-US" sz="2600"/>
              <a:t>発達支援機能　</a:t>
            </a:r>
            <a:r>
              <a:rPr lang="en-US" altLang="ja-JP" sz="2600" dirty="0"/>
              <a:t> </a:t>
            </a:r>
            <a:r>
              <a:rPr lang="ja-JP" altLang="en-US" sz="2600"/>
              <a:t>：専門性の向上とケア単位の小規模化（含</a:t>
            </a:r>
            <a:r>
              <a:rPr lang="en-US" altLang="ja-JP" sz="2600" dirty="0"/>
              <a:t>GH</a:t>
            </a:r>
            <a:r>
              <a:rPr lang="ja-JP" altLang="en-US" sz="2600"/>
              <a:t>）</a:t>
            </a:r>
            <a:endParaRPr lang="en-US" altLang="ja-JP" sz="2600" dirty="0"/>
          </a:p>
          <a:p>
            <a:pPr marL="3252788" indent="-3252788"/>
            <a:r>
              <a:rPr lang="en-US" altLang="ja-JP" sz="2600" dirty="0"/>
              <a:t>           </a:t>
            </a:r>
            <a:r>
              <a:rPr lang="ja-JP" altLang="en-US" sz="2600"/>
              <a:t>　　　　　　　　　　</a:t>
            </a:r>
            <a:r>
              <a:rPr lang="en-US" altLang="ja-JP" sz="2600" dirty="0"/>
              <a:t> </a:t>
            </a:r>
            <a:r>
              <a:rPr lang="ja-JP" altLang="en-US" sz="2600"/>
              <a:t>医療型の保育士配置促進と医ケアスコア導入</a:t>
            </a:r>
            <a:endParaRPr lang="en-US" altLang="ja-JP" sz="2600" dirty="0"/>
          </a:p>
          <a:p>
            <a:pPr marL="3252788" indent="-3252788"/>
            <a:r>
              <a:rPr lang="ja-JP" altLang="en-US" sz="2600">
                <a:solidFill>
                  <a:srgbClr val="000000"/>
                </a:solidFill>
                <a:latin typeface="+mn-ea"/>
                <a:ea typeface="+mn-ea"/>
              </a:rPr>
              <a:t>　　②自立支援機能　</a:t>
            </a:r>
            <a:r>
              <a:rPr lang="en-US" altLang="ja-JP" sz="2600" dirty="0">
                <a:solidFill>
                  <a:srgbClr val="000000"/>
                </a:solidFill>
                <a:latin typeface="+mn-ea"/>
                <a:ea typeface="+mn-ea"/>
              </a:rPr>
              <a:t> </a:t>
            </a:r>
            <a:r>
              <a:rPr lang="ja-JP" altLang="en-US" sz="2600">
                <a:solidFill>
                  <a:srgbClr val="000000"/>
                </a:solidFill>
                <a:latin typeface="+mn-ea"/>
                <a:ea typeface="+mn-ea"/>
              </a:rPr>
              <a:t>：退所後の支援を行うソーシャルワーカー配置</a:t>
            </a:r>
            <a:endParaRPr lang="en-US" altLang="ja-JP" sz="2600" dirty="0">
              <a:solidFill>
                <a:srgbClr val="000000"/>
              </a:solidFill>
              <a:latin typeface="+mn-ea"/>
              <a:ea typeface="+mn-ea"/>
            </a:endParaRPr>
          </a:p>
          <a:p>
            <a:pPr marL="3252788" indent="-3252788"/>
            <a:r>
              <a:rPr lang="ja-JP" altLang="en-US" sz="2600">
                <a:solidFill>
                  <a:srgbClr val="000000"/>
                </a:solidFill>
                <a:latin typeface="+mn-ea"/>
                <a:ea typeface="+mn-ea"/>
              </a:rPr>
              <a:t>　　　　　　　　　　　　　　　いわゆる「過齢児」への対応</a:t>
            </a:r>
            <a:endParaRPr lang="en-US" altLang="ja-JP" sz="2600" dirty="0">
              <a:solidFill>
                <a:srgbClr val="000000"/>
              </a:solidFill>
              <a:latin typeface="+mn-ea"/>
              <a:ea typeface="+mn-ea"/>
            </a:endParaRPr>
          </a:p>
          <a:p>
            <a:pPr marL="3252788" indent="-3252788"/>
            <a:r>
              <a:rPr lang="ja-JP" altLang="en-US" sz="2600">
                <a:solidFill>
                  <a:srgbClr val="000000"/>
                </a:solidFill>
                <a:latin typeface="+mn-ea"/>
                <a:ea typeface="+mn-ea"/>
              </a:rPr>
              <a:t>　　③社会的養護機能：児童相談所との連携、保育所等訪援等で児童養護施設や乳児院への専門性の伝達、心理的ケアを担当する専門職配置と研修の実施</a:t>
            </a:r>
            <a:endParaRPr lang="en-US" altLang="ja-JP" sz="2600" dirty="0">
              <a:solidFill>
                <a:srgbClr val="000000"/>
              </a:solidFill>
              <a:latin typeface="+mn-ea"/>
              <a:ea typeface="+mn-ea"/>
            </a:endParaRPr>
          </a:p>
          <a:p>
            <a:pPr marL="3252788" indent="-3252788"/>
            <a:r>
              <a:rPr lang="ja-JP" altLang="en-US" sz="2600">
                <a:solidFill>
                  <a:srgbClr val="000000"/>
                </a:solidFill>
                <a:latin typeface="+mn-ea"/>
                <a:ea typeface="+mn-ea"/>
              </a:rPr>
              <a:t>　　④地域支援機能　</a:t>
            </a:r>
            <a:r>
              <a:rPr lang="en-US" altLang="ja-JP" sz="2600" dirty="0">
                <a:solidFill>
                  <a:srgbClr val="000000"/>
                </a:solidFill>
                <a:latin typeface="+mn-ea"/>
                <a:ea typeface="+mn-ea"/>
              </a:rPr>
              <a:t> </a:t>
            </a:r>
            <a:r>
              <a:rPr lang="ja-JP" altLang="en-US" sz="2600">
                <a:solidFill>
                  <a:srgbClr val="000000"/>
                </a:solidFill>
                <a:latin typeface="+mn-ea"/>
                <a:ea typeface="+mn-ea"/>
              </a:rPr>
              <a:t>：</a:t>
            </a:r>
            <a:r>
              <a:rPr lang="en-US" altLang="ja-JP" sz="2600" dirty="0">
                <a:solidFill>
                  <a:srgbClr val="000000"/>
                </a:solidFill>
                <a:latin typeface="+mn-ea"/>
                <a:ea typeface="+mn-ea"/>
              </a:rPr>
              <a:t>SW</a:t>
            </a:r>
            <a:r>
              <a:rPr lang="ja-JP" altLang="en-US" sz="2600">
                <a:solidFill>
                  <a:srgbClr val="000000"/>
                </a:solidFill>
                <a:latin typeface="+mn-ea"/>
                <a:ea typeface="+mn-ea"/>
              </a:rPr>
              <a:t>の配置、里親やファミリーホームの支援</a:t>
            </a:r>
            <a:endParaRPr lang="en-US" altLang="ja-JP" sz="2600" dirty="0">
              <a:solidFill>
                <a:srgbClr val="000000"/>
              </a:solidFill>
              <a:latin typeface="+mn-ea"/>
              <a:ea typeface="+mn-ea"/>
            </a:endParaRPr>
          </a:p>
          <a:p>
            <a:pPr marL="3252788" indent="-3252788"/>
            <a:r>
              <a:rPr lang="ja-JP" altLang="en-US" sz="2600">
                <a:solidFill>
                  <a:srgbClr val="000000"/>
                </a:solidFill>
                <a:latin typeface="+mn-ea"/>
                <a:ea typeface="+mn-ea"/>
              </a:rPr>
              <a:t>　　⑤その他　　　　　　：運営指針の策定、都道府県と市町村の連携強化、職員配置基準の引き上げ</a:t>
            </a:r>
            <a:endParaRPr lang="en-US" altLang="ja-JP" sz="2400" dirty="0">
              <a:solidFill>
                <a:srgbClr val="000000"/>
              </a:solidFill>
              <a:latin typeface="+mn-ea"/>
              <a:ea typeface="+mn-ea"/>
            </a:endParaRPr>
          </a:p>
        </p:txBody>
      </p:sp>
      <p:sp>
        <p:nvSpPr>
          <p:cNvPr id="2" name="スライド番号プレースホルダー 9">
            <a:extLst>
              <a:ext uri="{FF2B5EF4-FFF2-40B4-BE49-F238E27FC236}">
                <a16:creationId xmlns:a16="http://schemas.microsoft.com/office/drawing/2014/main" id="{25D1946A-2538-0E2F-CB9E-A79A6A5911C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33</a:t>
            </a:fld>
            <a:endParaRPr lang="en-US" altLang="ja-JP" sz="2000" dirty="0">
              <a:solidFill>
                <a:srgbClr val="000000"/>
              </a:solidFill>
            </a:endParaRPr>
          </a:p>
        </p:txBody>
      </p:sp>
    </p:spTree>
    <p:extLst>
      <p:ext uri="{BB962C8B-B14F-4D97-AF65-F5344CB8AC3E}">
        <p14:creationId xmlns:p14="http://schemas.microsoft.com/office/powerpoint/2010/main" val="218099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E4F2C39-4326-A2D7-C76D-9376D95D3E54}"/>
              </a:ext>
            </a:extLst>
          </p:cNvPr>
          <p:cNvPicPr>
            <a:picLocks noChangeAspect="1"/>
          </p:cNvPicPr>
          <p:nvPr/>
        </p:nvPicPr>
        <p:blipFill rotWithShape="1">
          <a:blip r:embed="rId2"/>
          <a:srcRect t="1701"/>
          <a:stretch/>
        </p:blipFill>
        <p:spPr>
          <a:xfrm>
            <a:off x="34780" y="0"/>
            <a:ext cx="9742756" cy="6858000"/>
          </a:xfrm>
          <a:prstGeom prst="rect">
            <a:avLst/>
          </a:prstGeom>
        </p:spPr>
      </p:pic>
      <p:sp>
        <p:nvSpPr>
          <p:cNvPr id="6" name="スライド番号プレースホルダー 9">
            <a:extLst>
              <a:ext uri="{FF2B5EF4-FFF2-40B4-BE49-F238E27FC236}">
                <a16:creationId xmlns:a16="http://schemas.microsoft.com/office/drawing/2014/main" id="{98DF8AA2-052F-BDBA-1F9D-00F662D374CC}"/>
              </a:ext>
            </a:extLst>
          </p:cNvPr>
          <p:cNvSpPr>
            <a:spLocks noGrp="1"/>
          </p:cNvSpPr>
          <p:nvPr>
            <p:ph type="sldNum" sz="quarter" idx="12"/>
          </p:nvPr>
        </p:nvSpPr>
        <p:spPr>
          <a:xfrm>
            <a:off x="7689304" y="6525344"/>
            <a:ext cx="2311400" cy="380301"/>
          </a:xfrm>
        </p:spPr>
        <p:txBody>
          <a:bodyPr/>
          <a:lstStyle/>
          <a:p>
            <a:pPr>
              <a:defRPr/>
            </a:pPr>
            <a:fld id="{6EF23906-C28C-47DE-8E4F-A94606051E12}" type="slidenum">
              <a:rPr lang="en-US" altLang="ja-JP" sz="2000" smtClean="0">
                <a:solidFill>
                  <a:srgbClr val="000000"/>
                </a:solidFill>
              </a:rPr>
              <a:pPr>
                <a:defRPr/>
              </a:pPr>
              <a:t>34</a:t>
            </a:fld>
            <a:endParaRPr lang="en-US" altLang="ja-JP" sz="2000" dirty="0">
              <a:solidFill>
                <a:srgbClr val="000000"/>
              </a:solidFill>
            </a:endParaRPr>
          </a:p>
        </p:txBody>
      </p:sp>
    </p:spTree>
    <p:extLst>
      <p:ext uri="{BB962C8B-B14F-4D97-AF65-F5344CB8AC3E}">
        <p14:creationId xmlns:p14="http://schemas.microsoft.com/office/powerpoint/2010/main" val="2067473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7714901-1F52-C04F-B356-7A5407A1F18C}"/>
              </a:ext>
            </a:extLst>
          </p:cNvPr>
          <p:cNvSpPr/>
          <p:nvPr/>
        </p:nvSpPr>
        <p:spPr>
          <a:xfrm>
            <a:off x="174204" y="658412"/>
            <a:ext cx="5601213" cy="523220"/>
          </a:xfrm>
          <a:prstGeom prst="rect">
            <a:avLst/>
          </a:prstGeom>
        </p:spPr>
        <p:txBody>
          <a:bodyPr wrap="none">
            <a:spAutoFit/>
          </a:bodyPr>
          <a:lstStyle/>
          <a:p>
            <a:r>
              <a:rPr lang="en-US" altLang="ja-JP" sz="2800" u="sng" dirty="0"/>
              <a:t>【</a:t>
            </a:r>
            <a:r>
              <a:rPr lang="ja-JP" altLang="en-US" sz="2800" u="sng"/>
              <a:t>1</a:t>
            </a:r>
            <a:r>
              <a:rPr lang="en-US" altLang="ja-JP" sz="2800" u="sng" dirty="0"/>
              <a:t>】 </a:t>
            </a:r>
            <a:r>
              <a:rPr lang="ja-JP" altLang="en-US" sz="2800" u="sng"/>
              <a:t>児童発達支援センターの在り方</a:t>
            </a:r>
          </a:p>
        </p:txBody>
      </p:sp>
      <p:sp>
        <p:nvSpPr>
          <p:cNvPr id="7" name="正方形/長方形 6">
            <a:extLst>
              <a:ext uri="{FF2B5EF4-FFF2-40B4-BE49-F238E27FC236}">
                <a16:creationId xmlns:a16="http://schemas.microsoft.com/office/drawing/2014/main" id="{668D7F07-E00E-B940-B46D-253EFED8DF0A}"/>
              </a:ext>
            </a:extLst>
          </p:cNvPr>
          <p:cNvSpPr/>
          <p:nvPr/>
        </p:nvSpPr>
        <p:spPr>
          <a:xfrm>
            <a:off x="200472" y="1180619"/>
            <a:ext cx="9505056" cy="5324535"/>
          </a:xfrm>
          <a:prstGeom prst="rect">
            <a:avLst/>
          </a:prstGeom>
        </p:spPr>
        <p:txBody>
          <a:bodyPr wrap="square">
            <a:spAutoFit/>
          </a:bodyPr>
          <a:lstStyle/>
          <a:p>
            <a:pPr marL="320675" indent="-320675"/>
            <a:r>
              <a:rPr lang="ja-JP" altLang="en-US" sz="2200">
                <a:latin typeface="+mn-ea"/>
                <a:ea typeface="+mn-ea"/>
              </a:rPr>
              <a:t>● センターが果たすべき役割・機能が明確でない現状を踏まえ、</a:t>
            </a:r>
            <a:r>
              <a:rPr lang="ja-JP" altLang="en-US" sz="2200" b="1">
                <a:latin typeface="+mn-ea"/>
                <a:ea typeface="+mn-ea"/>
              </a:rPr>
              <a:t>地域の中核的な支援機関として、</a:t>
            </a:r>
            <a:endParaRPr lang="en-US" altLang="ja-JP" sz="2200" b="1" dirty="0">
              <a:latin typeface="+mn-ea"/>
              <a:ea typeface="+mn-ea"/>
            </a:endParaRPr>
          </a:p>
          <a:p>
            <a:pPr marL="320675" indent="84138"/>
            <a:r>
              <a:rPr lang="ja-JP" altLang="en-US" sz="2200" b="1">
                <a:latin typeface="+mn-ea"/>
                <a:ea typeface="+mn-ea"/>
              </a:rPr>
              <a:t>①幅広い高度な専門性に基づく発達支援・家族支援機能、</a:t>
            </a:r>
            <a:endParaRPr lang="en-US" altLang="ja-JP" sz="2200" b="1" dirty="0">
              <a:latin typeface="+mn-ea"/>
              <a:ea typeface="+mn-ea"/>
            </a:endParaRPr>
          </a:p>
          <a:p>
            <a:pPr marL="320675" indent="84138"/>
            <a:r>
              <a:rPr lang="ja-JP" altLang="en-US" sz="2200" b="1">
                <a:latin typeface="+mn-ea"/>
                <a:ea typeface="+mn-ea"/>
              </a:rPr>
              <a:t>②地域の事業所へのスーパーバイズ・コンサルテーション機能</a:t>
            </a:r>
            <a:endParaRPr lang="en-US" altLang="ja-JP" sz="2200" b="1" dirty="0">
              <a:latin typeface="+mn-ea"/>
              <a:ea typeface="+mn-ea"/>
            </a:endParaRPr>
          </a:p>
          <a:p>
            <a:pPr marL="320675" indent="84138"/>
            <a:r>
              <a:rPr lang="ja-JP" altLang="en-US" sz="2200" b="1">
                <a:latin typeface="+mn-ea"/>
                <a:ea typeface="+mn-ea"/>
              </a:rPr>
              <a:t>③地域のインクルージョン推進の中核機能</a:t>
            </a:r>
            <a:endParaRPr lang="en-US" altLang="ja-JP" sz="2200" b="1" dirty="0">
              <a:latin typeface="+mn-ea"/>
              <a:ea typeface="+mn-ea"/>
            </a:endParaRPr>
          </a:p>
          <a:p>
            <a:pPr marL="320675" indent="84138"/>
            <a:r>
              <a:rPr lang="ja-JP" altLang="en-US" sz="2200" b="1">
                <a:latin typeface="+mn-ea"/>
                <a:ea typeface="+mn-ea"/>
              </a:rPr>
              <a:t>④発達支援の入口としての相談機能</a:t>
            </a:r>
            <a:endParaRPr lang="en-US" altLang="ja-JP" sz="2200" b="1" dirty="0">
              <a:latin typeface="+mn-ea"/>
              <a:ea typeface="+mn-ea"/>
            </a:endParaRPr>
          </a:p>
          <a:p>
            <a:pPr marL="320675" indent="84138"/>
            <a:r>
              <a:rPr lang="ja-JP" altLang="en-US" sz="2200" b="1">
                <a:latin typeface="+mn-ea"/>
                <a:ea typeface="+mn-ea"/>
              </a:rPr>
              <a:t>を制度上明確化し、これらの発揮が促される報酬体系等としていく。 </a:t>
            </a:r>
            <a:endParaRPr lang="ja-JP" altLang="en-US" sz="2200">
              <a:latin typeface="+mn-ea"/>
              <a:ea typeface="+mn-ea"/>
            </a:endParaRPr>
          </a:p>
          <a:p>
            <a:pPr marL="320675" indent="-320675">
              <a:spcBef>
                <a:spcPts val="1200"/>
              </a:spcBef>
            </a:pPr>
            <a:r>
              <a:rPr lang="ja-JP" altLang="en-US" sz="2200">
                <a:latin typeface="+mn-ea"/>
                <a:ea typeface="+mn-ea"/>
              </a:rPr>
              <a:t>● 平成</a:t>
            </a:r>
            <a:r>
              <a:rPr lang="en-US" altLang="ja-JP" sz="2200" dirty="0">
                <a:latin typeface="+mn-ea"/>
                <a:ea typeface="+mn-ea"/>
              </a:rPr>
              <a:t>24</a:t>
            </a:r>
            <a:r>
              <a:rPr lang="ja-JP" altLang="en-US" sz="2200">
                <a:latin typeface="+mn-ea"/>
                <a:ea typeface="+mn-ea"/>
              </a:rPr>
              <a:t>年改正により、身近な地域で支援を受けられるよう、従来の障害種別ごとの体系を一元化したが、センターは 「福祉型」「医療型」と障害種別で 通所先が分かれ身近なセンターが利用できない状況が残っていること、また、保育士等の配置が少なく「遊び」を通した発達支援が十分できない現状を 踏まえ、</a:t>
            </a:r>
            <a:r>
              <a:rPr lang="ja-JP" altLang="en-US" sz="2200" b="1">
                <a:latin typeface="+mn-ea"/>
                <a:ea typeface="+mn-ea"/>
              </a:rPr>
              <a:t>障害種別に関わらず身近な地域で必要な発達支援が受けられるよう、「福祉型」「医療型」を一元化する方向で必要な制度等を手当。</a:t>
            </a:r>
            <a:br>
              <a:rPr lang="ja-JP" altLang="en-US" sz="2200" b="1">
                <a:latin typeface="+mn-ea"/>
                <a:ea typeface="+mn-ea"/>
              </a:rPr>
            </a:br>
            <a:r>
              <a:rPr lang="en-US" altLang="ja-JP" sz="2200" dirty="0">
                <a:latin typeface="+mn-ea"/>
                <a:ea typeface="+mn-ea"/>
              </a:rPr>
              <a:t>※ </a:t>
            </a:r>
            <a:r>
              <a:rPr lang="ja-JP" altLang="en-US" sz="2200">
                <a:latin typeface="+mn-ea"/>
                <a:ea typeface="+mn-ea"/>
              </a:rPr>
              <a:t>必要な専門性は、センターとして共通的に多様な専門職の配置等を進めることにより確保</a:t>
            </a:r>
          </a:p>
        </p:txBody>
      </p:sp>
      <p:sp>
        <p:nvSpPr>
          <p:cNvPr id="3" name="Rectangle 3">
            <a:extLst>
              <a:ext uri="{FF2B5EF4-FFF2-40B4-BE49-F238E27FC236}">
                <a16:creationId xmlns:a16="http://schemas.microsoft.com/office/drawing/2014/main" id="{B30281E9-552E-321F-46D6-E1DA8DCA285C}"/>
              </a:ext>
            </a:extLst>
          </p:cNvPr>
          <p:cNvSpPr txBox="1">
            <a:spLocks noChangeArrowheads="1"/>
          </p:cNvSpPr>
          <p:nvPr/>
        </p:nvSpPr>
        <p:spPr bwMode="auto">
          <a:xfrm>
            <a:off x="0" y="81033"/>
            <a:ext cx="9906000" cy="574675"/>
          </a:xfrm>
          <a:prstGeom prst="rect">
            <a:avLst/>
          </a:prstGeom>
          <a:solidFill>
            <a:schemeClr val="bg1"/>
          </a:solidFill>
          <a:ln w="9525">
            <a:noFill/>
            <a:miter lim="800000"/>
            <a:headEnd/>
            <a:tailEnd/>
          </a:ln>
        </p:spPr>
        <p:txBody>
          <a:bodyPr lIns="84368" tIns="42186" rIns="84368" bIns="42186"/>
          <a:lstStyle/>
          <a:p>
            <a:pPr algn="ctr" eaLnBrk="1" hangingPunct="1">
              <a:lnSpc>
                <a:spcPct val="80000"/>
              </a:lnSpc>
              <a:spcBef>
                <a:spcPct val="20000"/>
              </a:spcBef>
              <a:defRPr/>
            </a:pPr>
            <a:r>
              <a:rPr lang="ja-JP" altLang="en-US" sz="3600" u="sng" spc="-100">
                <a:solidFill>
                  <a:srgbClr val="000000"/>
                </a:solidFill>
              </a:rPr>
              <a:t>⑧障害児通所支援の在り方検討会</a:t>
            </a:r>
            <a:endParaRPr lang="en-US" altLang="ja-JP" sz="3600" spc="-100" dirty="0">
              <a:solidFill>
                <a:srgbClr val="000000"/>
              </a:solidFill>
            </a:endParaRPr>
          </a:p>
        </p:txBody>
      </p:sp>
      <p:sp>
        <p:nvSpPr>
          <p:cNvPr id="4" name="スライド番号プレースホルダー 9">
            <a:extLst>
              <a:ext uri="{FF2B5EF4-FFF2-40B4-BE49-F238E27FC236}">
                <a16:creationId xmlns:a16="http://schemas.microsoft.com/office/drawing/2014/main" id="{3E09E27F-5B16-DBF5-B999-79E6635CABC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35</a:t>
            </a:fld>
            <a:endParaRPr lang="en-US" altLang="ja-JP" sz="2000" dirty="0">
              <a:solidFill>
                <a:srgbClr val="000000"/>
              </a:solidFill>
            </a:endParaRPr>
          </a:p>
        </p:txBody>
      </p:sp>
    </p:spTree>
    <p:extLst>
      <p:ext uri="{BB962C8B-B14F-4D97-AF65-F5344CB8AC3E}">
        <p14:creationId xmlns:p14="http://schemas.microsoft.com/office/powerpoint/2010/main" val="2571300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7714901-1F52-C04F-B356-7A5407A1F18C}"/>
              </a:ext>
            </a:extLst>
          </p:cNvPr>
          <p:cNvSpPr/>
          <p:nvPr/>
        </p:nvSpPr>
        <p:spPr>
          <a:xfrm>
            <a:off x="144016" y="332656"/>
            <a:ext cx="9849544" cy="576064"/>
          </a:xfrm>
          <a:prstGeom prst="rect">
            <a:avLst/>
          </a:prstGeom>
        </p:spPr>
        <p:txBody>
          <a:bodyPr wrap="square">
            <a:noAutofit/>
          </a:bodyPr>
          <a:lstStyle/>
          <a:p>
            <a:pPr marL="714375" indent="-714375"/>
            <a:r>
              <a:rPr lang="en-US" altLang="ja-JP" sz="2800" u="sng" dirty="0"/>
              <a:t>【</a:t>
            </a:r>
            <a:r>
              <a:rPr lang="ja-JP" altLang="en-US" sz="2800" u="sng"/>
              <a:t>２</a:t>
            </a:r>
            <a:r>
              <a:rPr lang="en-US" altLang="ja-JP" sz="2800" u="sng" dirty="0"/>
              <a:t>】 </a:t>
            </a:r>
            <a:r>
              <a:rPr lang="ja-JP" altLang="en-US" sz="2800" u="sng"/>
              <a:t>児童発達支援・放課後等デサービスの役割・機能の在り方</a:t>
            </a:r>
          </a:p>
        </p:txBody>
      </p:sp>
      <p:sp>
        <p:nvSpPr>
          <p:cNvPr id="7" name="正方形/長方形 6">
            <a:extLst>
              <a:ext uri="{FF2B5EF4-FFF2-40B4-BE49-F238E27FC236}">
                <a16:creationId xmlns:a16="http://schemas.microsoft.com/office/drawing/2014/main" id="{668D7F07-E00E-B940-B46D-253EFED8DF0A}"/>
              </a:ext>
            </a:extLst>
          </p:cNvPr>
          <p:cNvSpPr/>
          <p:nvPr/>
        </p:nvSpPr>
        <p:spPr>
          <a:xfrm>
            <a:off x="176064" y="913904"/>
            <a:ext cx="9505056" cy="3662541"/>
          </a:xfrm>
          <a:prstGeom prst="rect">
            <a:avLst/>
          </a:prstGeom>
        </p:spPr>
        <p:txBody>
          <a:bodyPr wrap="square">
            <a:spAutoFit/>
          </a:bodyPr>
          <a:lstStyle/>
          <a:p>
            <a:pPr marL="320675" indent="-320675"/>
            <a:r>
              <a:rPr lang="ja-JP" altLang="en-US" sz="2200">
                <a:latin typeface="+mn-ea"/>
                <a:ea typeface="+mn-ea"/>
              </a:rPr>
              <a:t>●</a:t>
            </a:r>
            <a:r>
              <a:rPr lang="ja-JP" altLang="en-US" sz="2200"/>
              <a:t> 児童発達支援・放課後等デイサービスには、総合的な発達支援、特定プロ グラムに特化した支援等、支援内容・提供時間も様々となっており、は 学習塾や習い事に類似した支援もみられる。 </a:t>
            </a:r>
          </a:p>
          <a:p>
            <a:pPr marL="320675" indent="-320675"/>
            <a:r>
              <a:rPr lang="ja-JP" altLang="en-US" sz="2200"/>
              <a:t>⇒ 次期報酬改定に向け、</a:t>
            </a:r>
            <a:r>
              <a:rPr lang="ja-JP" altLang="en-US" sz="2200" b="1"/>
              <a:t>発達支援の類型に応じた人員基準・報酬</a:t>
            </a:r>
            <a:r>
              <a:rPr lang="ja-JP" altLang="en-US" sz="2200"/>
              <a:t>の在り方を 検討し、</a:t>
            </a:r>
            <a:r>
              <a:rPr lang="ja-JP" altLang="en-US" sz="2200" b="1"/>
              <a:t>支援時間の長短</a:t>
            </a:r>
            <a:r>
              <a:rPr lang="en-US" altLang="ja-JP" sz="2200" b="1" dirty="0"/>
              <a:t>(</a:t>
            </a:r>
            <a:r>
              <a:rPr lang="ja-JP" altLang="en-US" sz="2200" b="1"/>
              <a:t>親の就労対応も含む</a:t>
            </a:r>
            <a:r>
              <a:rPr lang="en-US" altLang="ja-JP" sz="2200" b="1" dirty="0"/>
              <a:t>)</a:t>
            </a:r>
            <a:r>
              <a:rPr lang="ja-JP" altLang="en-US" sz="2200" b="1"/>
              <a:t>が適切に評価</a:t>
            </a:r>
            <a:r>
              <a:rPr lang="ja-JP" altLang="en-US" sz="2200"/>
              <a:t>されるよう 検討。</a:t>
            </a:r>
            <a:r>
              <a:rPr lang="en-US" altLang="ja-JP" sz="2200" dirty="0"/>
              <a:t>(</a:t>
            </a:r>
            <a:r>
              <a:rPr lang="ja-JP" altLang="en-US" sz="2200"/>
              <a:t>発達支援として相応しいサービス提供がなされるよう、運営基準 等の見直しを検討。</a:t>
            </a:r>
            <a:r>
              <a:rPr lang="en-US" altLang="ja-JP" sz="2200" dirty="0"/>
              <a:t>) </a:t>
            </a:r>
          </a:p>
          <a:p>
            <a:pPr marL="320675" indent="-320675"/>
            <a:endParaRPr lang="ja-JP" altLang="en-US" sz="1100"/>
          </a:p>
          <a:p>
            <a:pPr marL="320675" indent="-320675"/>
            <a:r>
              <a:rPr lang="ja-JP" altLang="en-US" sz="2200"/>
              <a:t>● 放課後等デイサービスについては、</a:t>
            </a:r>
            <a:r>
              <a:rPr lang="ja-JP" altLang="en-US" sz="2200" b="1"/>
              <a:t>専修学校・各種学校に通学する障害児も</a:t>
            </a:r>
            <a:r>
              <a:rPr lang="ja-JP" altLang="en-US" sz="2200"/>
              <a:t>中に</a:t>
            </a:r>
            <a:r>
              <a:rPr lang="ja-JP" altLang="en-US" sz="2200" b="1"/>
              <a:t>発達支援が必要と市町村長が特に認める場合は対象</a:t>
            </a:r>
            <a:r>
              <a:rPr lang="ja-JP" altLang="en-US" sz="2200"/>
              <a:t>とする方向で検討。</a:t>
            </a:r>
            <a:endParaRPr lang="ja-JP" altLang="en-US" sz="2200">
              <a:latin typeface="+mn-ea"/>
              <a:ea typeface="+mn-ea"/>
            </a:endParaRPr>
          </a:p>
        </p:txBody>
      </p:sp>
      <p:sp>
        <p:nvSpPr>
          <p:cNvPr id="3" name="スライド番号プレースホルダー 9">
            <a:extLst>
              <a:ext uri="{FF2B5EF4-FFF2-40B4-BE49-F238E27FC236}">
                <a16:creationId xmlns:a16="http://schemas.microsoft.com/office/drawing/2014/main" id="{0EB124B3-6513-F582-6784-246D042C6EE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36</a:t>
            </a:fld>
            <a:endParaRPr lang="en-US" altLang="ja-JP" sz="2000" dirty="0">
              <a:solidFill>
                <a:srgbClr val="000000"/>
              </a:solidFill>
            </a:endParaRPr>
          </a:p>
        </p:txBody>
      </p:sp>
    </p:spTree>
    <p:extLst>
      <p:ext uri="{BB962C8B-B14F-4D97-AF65-F5344CB8AC3E}">
        <p14:creationId xmlns:p14="http://schemas.microsoft.com/office/powerpoint/2010/main" val="4215462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CA8900E-5030-654A-9506-DDBF1C3F018A}"/>
              </a:ext>
            </a:extLst>
          </p:cNvPr>
          <p:cNvSpPr txBox="1"/>
          <p:nvPr/>
        </p:nvSpPr>
        <p:spPr>
          <a:xfrm>
            <a:off x="128464" y="197112"/>
            <a:ext cx="9057288" cy="461665"/>
          </a:xfrm>
          <a:prstGeom prst="rect">
            <a:avLst/>
          </a:prstGeom>
          <a:noFill/>
        </p:spPr>
        <p:txBody>
          <a:bodyPr wrap="none" rtlCol="0">
            <a:spAutoFit/>
          </a:bodyPr>
          <a:lstStyle/>
          <a:p>
            <a:r>
              <a:rPr kumimoji="1" lang="en-US" altLang="ja-JP" sz="2400" u="sng" dirty="0"/>
              <a:t>【</a:t>
            </a:r>
            <a:r>
              <a:rPr kumimoji="1" lang="ja-JP" altLang="en-US" sz="2400" u="sng"/>
              <a:t>参考</a:t>
            </a:r>
            <a:r>
              <a:rPr kumimoji="1" lang="en-US" altLang="ja-JP" sz="2400" u="sng" dirty="0"/>
              <a:t>】</a:t>
            </a:r>
            <a:r>
              <a:rPr lang="en-US" altLang="ja-JP" sz="2400" u="sng" dirty="0"/>
              <a:t> </a:t>
            </a:r>
            <a:r>
              <a:rPr kumimoji="1" lang="ja-JP" altLang="en-US" sz="2400" u="sng"/>
              <a:t>障害児通所支援に関する検討会報告書（放デイ部分：抜粋）</a:t>
            </a:r>
            <a:endParaRPr kumimoji="1" lang="en-US" altLang="ja-JP" sz="2400" u="sng" dirty="0"/>
          </a:p>
        </p:txBody>
      </p:sp>
      <p:sp>
        <p:nvSpPr>
          <p:cNvPr id="8" name="スライド番号プレースホルダー 9">
            <a:extLst>
              <a:ext uri="{FF2B5EF4-FFF2-40B4-BE49-F238E27FC236}">
                <a16:creationId xmlns:a16="http://schemas.microsoft.com/office/drawing/2014/main" id="{F889852F-3236-CFE7-5BC5-E888A41931C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37</a:t>
            </a:fld>
            <a:endParaRPr lang="en-US" altLang="ja-JP" sz="2000" dirty="0">
              <a:solidFill>
                <a:srgbClr val="000000"/>
              </a:solidFill>
            </a:endParaRPr>
          </a:p>
        </p:txBody>
      </p:sp>
      <p:pic>
        <p:nvPicPr>
          <p:cNvPr id="9" name="図 8" descr="テキスト が含まれている画像&#10;&#10;自動的に生成された説明">
            <a:extLst>
              <a:ext uri="{FF2B5EF4-FFF2-40B4-BE49-F238E27FC236}">
                <a16:creationId xmlns:a16="http://schemas.microsoft.com/office/drawing/2014/main" id="{F1FC79CE-BD69-85AB-18DA-CE1B5E024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3" y="1232171"/>
            <a:ext cx="9632050" cy="1445385"/>
          </a:xfrm>
          <a:prstGeom prst="rect">
            <a:avLst/>
          </a:prstGeom>
        </p:spPr>
      </p:pic>
      <p:pic>
        <p:nvPicPr>
          <p:cNvPr id="11" name="図 10" descr="テキスト, 手紙&#10;&#10;自動的に生成された説明">
            <a:extLst>
              <a:ext uri="{FF2B5EF4-FFF2-40B4-BE49-F238E27FC236}">
                <a16:creationId xmlns:a16="http://schemas.microsoft.com/office/drawing/2014/main" id="{DA476884-F611-E7DB-609E-D732978D9B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88" y="2695687"/>
            <a:ext cx="9433048" cy="2934726"/>
          </a:xfrm>
          <a:prstGeom prst="rect">
            <a:avLst/>
          </a:prstGeom>
        </p:spPr>
      </p:pic>
      <p:sp>
        <p:nvSpPr>
          <p:cNvPr id="5" name="正方形/長方形 4">
            <a:extLst>
              <a:ext uri="{FF2B5EF4-FFF2-40B4-BE49-F238E27FC236}">
                <a16:creationId xmlns:a16="http://schemas.microsoft.com/office/drawing/2014/main" id="{F732709C-3B0D-798C-F221-B5CCAB65C5AD}"/>
              </a:ext>
            </a:extLst>
          </p:cNvPr>
          <p:cNvSpPr/>
          <p:nvPr/>
        </p:nvSpPr>
        <p:spPr bwMode="auto">
          <a:xfrm>
            <a:off x="128464" y="1136747"/>
            <a:ext cx="9639614" cy="4668518"/>
          </a:xfrm>
          <a:prstGeom prst="rect">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cxnSp>
        <p:nvCxnSpPr>
          <p:cNvPr id="4" name="直線コネクタ 3">
            <a:extLst>
              <a:ext uri="{FF2B5EF4-FFF2-40B4-BE49-F238E27FC236}">
                <a16:creationId xmlns:a16="http://schemas.microsoft.com/office/drawing/2014/main" id="{FC82B4E4-D2EB-0CB1-5D21-A027D21A0E8D}"/>
              </a:ext>
            </a:extLst>
          </p:cNvPr>
          <p:cNvCxnSpPr>
            <a:cxnSpLocks/>
          </p:cNvCxnSpPr>
          <p:nvPr/>
        </p:nvCxnSpPr>
        <p:spPr bwMode="auto">
          <a:xfrm>
            <a:off x="1208584" y="1916832"/>
            <a:ext cx="8352928" cy="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7" name="直線コネクタ 6">
            <a:extLst>
              <a:ext uri="{FF2B5EF4-FFF2-40B4-BE49-F238E27FC236}">
                <a16:creationId xmlns:a16="http://schemas.microsoft.com/office/drawing/2014/main" id="{0ACC4F8B-6F1C-7AE2-A37A-C17DB0FCDD65}"/>
              </a:ext>
            </a:extLst>
          </p:cNvPr>
          <p:cNvCxnSpPr>
            <a:cxnSpLocks/>
          </p:cNvCxnSpPr>
          <p:nvPr/>
        </p:nvCxnSpPr>
        <p:spPr bwMode="auto">
          <a:xfrm>
            <a:off x="4376936" y="2276872"/>
            <a:ext cx="5184576" cy="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12" name="直線コネクタ 11">
            <a:extLst>
              <a:ext uri="{FF2B5EF4-FFF2-40B4-BE49-F238E27FC236}">
                <a16:creationId xmlns:a16="http://schemas.microsoft.com/office/drawing/2014/main" id="{A59F1B74-A476-EBDB-CF0B-CADA12F0DFE5}"/>
              </a:ext>
            </a:extLst>
          </p:cNvPr>
          <p:cNvCxnSpPr>
            <a:cxnSpLocks/>
          </p:cNvCxnSpPr>
          <p:nvPr/>
        </p:nvCxnSpPr>
        <p:spPr bwMode="auto">
          <a:xfrm>
            <a:off x="560512" y="2677556"/>
            <a:ext cx="5328592" cy="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F69A6BFF-E29A-71DE-484B-30D56152DDE0}"/>
              </a:ext>
            </a:extLst>
          </p:cNvPr>
          <p:cNvCxnSpPr>
            <a:cxnSpLocks/>
          </p:cNvCxnSpPr>
          <p:nvPr/>
        </p:nvCxnSpPr>
        <p:spPr bwMode="auto">
          <a:xfrm>
            <a:off x="6094371" y="3018467"/>
            <a:ext cx="3528392" cy="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7F3D1B71-1A77-70BD-89C6-76F55450131E}"/>
              </a:ext>
            </a:extLst>
          </p:cNvPr>
          <p:cNvCxnSpPr>
            <a:cxnSpLocks/>
          </p:cNvCxnSpPr>
          <p:nvPr/>
        </p:nvCxnSpPr>
        <p:spPr bwMode="auto">
          <a:xfrm>
            <a:off x="5651565" y="3396727"/>
            <a:ext cx="2736304" cy="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19" name="直線コネクタ 18">
            <a:extLst>
              <a:ext uri="{FF2B5EF4-FFF2-40B4-BE49-F238E27FC236}">
                <a16:creationId xmlns:a16="http://schemas.microsoft.com/office/drawing/2014/main" id="{297362CA-2335-757B-B317-1A2CA1334FB1}"/>
              </a:ext>
            </a:extLst>
          </p:cNvPr>
          <p:cNvCxnSpPr>
            <a:cxnSpLocks/>
          </p:cNvCxnSpPr>
          <p:nvPr/>
        </p:nvCxnSpPr>
        <p:spPr bwMode="auto">
          <a:xfrm>
            <a:off x="909795" y="3789040"/>
            <a:ext cx="5483365" cy="0"/>
          </a:xfrm>
          <a:prstGeom prst="line">
            <a:avLst/>
          </a:prstGeom>
          <a:solidFill>
            <a:schemeClr val="bg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009952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9">
            <a:extLst>
              <a:ext uri="{FF2B5EF4-FFF2-40B4-BE49-F238E27FC236}">
                <a16:creationId xmlns:a16="http://schemas.microsoft.com/office/drawing/2014/main" id="{C5E72E87-E39D-6F07-5E5D-D553073302E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38</a:t>
            </a:fld>
            <a:endParaRPr lang="en-US" altLang="ja-JP" sz="2000" dirty="0">
              <a:solidFill>
                <a:srgbClr val="000000"/>
              </a:solidFill>
            </a:endParaRPr>
          </a:p>
        </p:txBody>
      </p:sp>
      <p:pic>
        <p:nvPicPr>
          <p:cNvPr id="3" name="図 2" descr="テキスト&#10;&#10;自動的に生成された説明">
            <a:extLst>
              <a:ext uri="{FF2B5EF4-FFF2-40B4-BE49-F238E27FC236}">
                <a16:creationId xmlns:a16="http://schemas.microsoft.com/office/drawing/2014/main" id="{A3703700-B7FA-F430-2F82-9A43F57A1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4" y="410186"/>
            <a:ext cx="9660623" cy="5702801"/>
          </a:xfrm>
          <a:prstGeom prst="rect">
            <a:avLst/>
          </a:prstGeom>
          <a:ln>
            <a:solidFill>
              <a:schemeClr val="tx1"/>
            </a:solidFill>
          </a:ln>
        </p:spPr>
      </p:pic>
      <p:cxnSp>
        <p:nvCxnSpPr>
          <p:cNvPr id="2" name="直線コネクタ 1">
            <a:extLst>
              <a:ext uri="{FF2B5EF4-FFF2-40B4-BE49-F238E27FC236}">
                <a16:creationId xmlns:a16="http://schemas.microsoft.com/office/drawing/2014/main" id="{12DE36E9-6E94-CFA9-927C-3F21AD85542D}"/>
              </a:ext>
            </a:extLst>
          </p:cNvPr>
          <p:cNvCxnSpPr>
            <a:cxnSpLocks/>
          </p:cNvCxnSpPr>
          <p:nvPr/>
        </p:nvCxnSpPr>
        <p:spPr bwMode="auto">
          <a:xfrm>
            <a:off x="5313040" y="4149080"/>
            <a:ext cx="3024336" cy="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 name="直線コネクタ 5">
            <a:extLst>
              <a:ext uri="{FF2B5EF4-FFF2-40B4-BE49-F238E27FC236}">
                <a16:creationId xmlns:a16="http://schemas.microsoft.com/office/drawing/2014/main" id="{A7F98842-A8CE-C7B5-7BA8-4E4445F12CA2}"/>
              </a:ext>
            </a:extLst>
          </p:cNvPr>
          <p:cNvCxnSpPr>
            <a:cxnSpLocks/>
          </p:cNvCxnSpPr>
          <p:nvPr/>
        </p:nvCxnSpPr>
        <p:spPr bwMode="auto">
          <a:xfrm>
            <a:off x="549754" y="4541393"/>
            <a:ext cx="3168352" cy="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8" name="直線コネクタ 7">
            <a:extLst>
              <a:ext uri="{FF2B5EF4-FFF2-40B4-BE49-F238E27FC236}">
                <a16:creationId xmlns:a16="http://schemas.microsoft.com/office/drawing/2014/main" id="{AB2E2A95-828C-C6FF-36C2-F1A575E5D6F6}"/>
              </a:ext>
            </a:extLst>
          </p:cNvPr>
          <p:cNvCxnSpPr>
            <a:cxnSpLocks/>
          </p:cNvCxnSpPr>
          <p:nvPr/>
        </p:nvCxnSpPr>
        <p:spPr bwMode="auto">
          <a:xfrm>
            <a:off x="5457056" y="4541393"/>
            <a:ext cx="2736304" cy="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11" name="直線コネクタ 10">
            <a:extLst>
              <a:ext uri="{FF2B5EF4-FFF2-40B4-BE49-F238E27FC236}">
                <a16:creationId xmlns:a16="http://schemas.microsoft.com/office/drawing/2014/main" id="{F24D5BA1-71CF-F468-728C-E244568ADD33}"/>
              </a:ext>
            </a:extLst>
          </p:cNvPr>
          <p:cNvCxnSpPr>
            <a:cxnSpLocks/>
          </p:cNvCxnSpPr>
          <p:nvPr/>
        </p:nvCxnSpPr>
        <p:spPr bwMode="auto">
          <a:xfrm>
            <a:off x="909794" y="4908895"/>
            <a:ext cx="7920880" cy="0"/>
          </a:xfrm>
          <a:prstGeom prst="line">
            <a:avLst/>
          </a:prstGeom>
          <a:solidFill>
            <a:schemeClr val="bg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11777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626745" y="0"/>
            <a:ext cx="8652510" cy="800100"/>
          </a:xfrm>
        </p:spPr>
        <p:txBody>
          <a:bodyPr>
            <a:normAutofit/>
          </a:bodyPr>
          <a:lstStyle/>
          <a:p>
            <a:r>
              <a:rPr kumimoji="1" lang="ja-JP" altLang="en-US" sz="4000" u="sng" dirty="0">
                <a:latin typeface="MS PGothic" panose="020B0600070205080204" pitchFamily="34" charset="-128"/>
                <a:ea typeface="MS PGothic" panose="020B0600070205080204" pitchFamily="34" charset="-128"/>
              </a:rPr>
              <a:t>講義内容</a:t>
            </a:r>
            <a:r>
              <a:rPr kumimoji="1" lang="ja-JP" altLang="en-US" sz="4000" u="sng">
                <a:latin typeface="MS PGothic" panose="020B0600070205080204" pitchFamily="34" charset="-128"/>
                <a:ea typeface="MS PGothic" panose="020B0600070205080204" pitchFamily="34" charset="-128"/>
              </a:rPr>
              <a:t>の項目と</a:t>
            </a:r>
            <a:r>
              <a:rPr kumimoji="1" lang="ja-JP" altLang="en-US" sz="4000" u="sng" dirty="0">
                <a:latin typeface="MS PGothic" panose="020B0600070205080204" pitchFamily="34" charset="-128"/>
                <a:ea typeface="MS PGothic" panose="020B0600070205080204" pitchFamily="34" charset="-128"/>
              </a:rPr>
              <a:t>解説</a:t>
            </a: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a:t>
            </a:fld>
            <a:endParaRPr lang="en-US" altLang="ja-JP" sz="2000" dirty="0">
              <a:solidFill>
                <a:srgbClr val="000000"/>
              </a:solidFill>
            </a:endParaRPr>
          </a:p>
        </p:txBody>
      </p:sp>
      <p:sp>
        <p:nvSpPr>
          <p:cNvPr id="7" name="コンテンツ プレースホルダー 2">
            <a:extLst>
              <a:ext uri="{FF2B5EF4-FFF2-40B4-BE49-F238E27FC236}">
                <a16:creationId xmlns:a16="http://schemas.microsoft.com/office/drawing/2014/main" id="{5B5060F1-59A3-238C-2CFA-9A5F2946D136}"/>
              </a:ext>
            </a:extLst>
          </p:cNvPr>
          <p:cNvSpPr>
            <a:spLocks noGrp="1"/>
          </p:cNvSpPr>
          <p:nvPr>
            <p:ph idx="1"/>
          </p:nvPr>
        </p:nvSpPr>
        <p:spPr>
          <a:xfrm>
            <a:off x="0" y="761178"/>
            <a:ext cx="9906260" cy="6091035"/>
          </a:xfrm>
        </p:spPr>
        <p:txBody>
          <a:bodyPr>
            <a:noAutofit/>
          </a:bodyPr>
          <a:lstStyle/>
          <a:p>
            <a:pPr marL="404813" indent="-404813">
              <a:lnSpc>
                <a:spcPct val="90000"/>
              </a:lnSpc>
              <a:buNone/>
            </a:pPr>
            <a:r>
              <a:rPr kumimoji="1" lang="ja-JP" altLang="en-US" sz="3000">
                <a:latin typeface="MS PGothic" panose="020B0600070205080204" pitchFamily="34" charset="-128"/>
                <a:ea typeface="MS PGothic" panose="020B0600070205080204" pitchFamily="34" charset="-128"/>
              </a:rPr>
              <a:t>１</a:t>
            </a:r>
            <a:r>
              <a:rPr kumimoji="1" lang="en-US" altLang="ja-JP" sz="3000" dirty="0">
                <a:latin typeface="MS PGothic" panose="020B0600070205080204" pitchFamily="34" charset="-128"/>
                <a:ea typeface="MS PGothic" panose="020B0600070205080204" pitchFamily="34" charset="-128"/>
              </a:rPr>
              <a:t> </a:t>
            </a:r>
            <a:r>
              <a:rPr kumimoji="1" lang="ja-JP" altLang="en-US" sz="3000">
                <a:latin typeface="MS PGothic" panose="020B0600070205080204" pitchFamily="34" charset="-128"/>
                <a:ea typeface="MS PGothic" panose="020B0600070205080204" pitchFamily="34" charset="-128"/>
              </a:rPr>
              <a:t>障害児支援の提供における法令遵守の重要性を</a:t>
            </a:r>
            <a:r>
              <a:rPr lang="ja-JP" altLang="en-US" sz="3000">
                <a:latin typeface="MS PGothic" panose="020B0600070205080204" pitchFamily="34" charset="-128"/>
                <a:ea typeface="MS PGothic" panose="020B0600070205080204" pitchFamily="34" charset="-128"/>
              </a:rPr>
              <a:t>理解</a:t>
            </a:r>
            <a:r>
              <a:rPr kumimoji="1" lang="ja-JP" altLang="en-US" sz="3000">
                <a:latin typeface="MS PGothic" panose="020B0600070205080204" pitchFamily="34" charset="-128"/>
                <a:ea typeface="MS PGothic" panose="020B0600070205080204" pitchFamily="34" charset="-128"/>
              </a:rPr>
              <a:t>する</a:t>
            </a:r>
            <a:endParaRPr kumimoji="1" lang="en-US" altLang="ja-JP" sz="3000" dirty="0">
              <a:latin typeface="MS PGothic" panose="020B0600070205080204" pitchFamily="34" charset="-128"/>
              <a:ea typeface="MS PGothic" panose="020B0600070205080204" pitchFamily="34" charset="-128"/>
            </a:endParaRPr>
          </a:p>
          <a:p>
            <a:pPr marL="542925" indent="-350838">
              <a:lnSpc>
                <a:spcPct val="90000"/>
              </a:lnSpc>
              <a:spcBef>
                <a:spcPts val="300"/>
              </a:spcBef>
              <a:buNone/>
            </a:pPr>
            <a:r>
              <a:rPr lang="en-US" altLang="ja-JP" sz="2400" dirty="0">
                <a:latin typeface="MS PGothic" panose="020B0600070205080204" pitchFamily="34" charset="-128"/>
                <a:ea typeface="MS PGothic" panose="020B0600070205080204" pitchFamily="34" charset="-128"/>
              </a:rPr>
              <a:t>①</a:t>
            </a:r>
            <a:r>
              <a:rPr lang="ja-JP" altLang="en-US" sz="2400">
                <a:latin typeface="MS PGothic" panose="020B0600070205080204" pitchFamily="34" charset="-128"/>
                <a:ea typeface="MS PGothic" panose="020B0600070205080204" pitchFamily="34" charset="-128"/>
              </a:rPr>
              <a:t>将来に影響を与える大切な時期に関わる責任の重大性を認識する</a:t>
            </a:r>
            <a:endParaRPr lang="en-US" altLang="ja-JP" sz="2400" dirty="0">
              <a:latin typeface="MS PGothic" panose="020B0600070205080204" pitchFamily="34" charset="-128"/>
              <a:ea typeface="MS PGothic" panose="020B0600070205080204" pitchFamily="34" charset="-128"/>
            </a:endParaRPr>
          </a:p>
          <a:p>
            <a:pPr marL="542925" indent="-350838">
              <a:lnSpc>
                <a:spcPct val="90000"/>
              </a:lnSpc>
              <a:spcBef>
                <a:spcPts val="1000"/>
              </a:spcBef>
              <a:buNone/>
            </a:pPr>
            <a:r>
              <a:rPr lang="ja-JP" altLang="en-US" sz="2400">
                <a:latin typeface="MS PGothic" panose="020B0600070205080204" pitchFamily="34" charset="-128"/>
                <a:ea typeface="MS PGothic" panose="020B0600070205080204" pitchFamily="34" charset="-128"/>
              </a:rPr>
              <a:t>②社会福祉法における社会福祉事業の定義</a:t>
            </a:r>
            <a:endParaRPr lang="en-US" altLang="ja-JP" sz="2400" dirty="0">
              <a:latin typeface="MS PGothic" panose="020B0600070205080204" pitchFamily="34" charset="-128"/>
              <a:ea typeface="MS PGothic" panose="020B0600070205080204" pitchFamily="34" charset="-128"/>
            </a:endParaRPr>
          </a:p>
          <a:p>
            <a:pPr marL="895350" indent="-703263">
              <a:lnSpc>
                <a:spcPct val="90000"/>
              </a:lnSpc>
              <a:spcBef>
                <a:spcPts val="0"/>
              </a:spcBef>
              <a:buNone/>
            </a:pP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障害児支援は、「社会福祉事業」である</a:t>
            </a:r>
            <a:endParaRPr lang="en-US" altLang="ja-JP" sz="2400" dirty="0">
              <a:latin typeface="MS PGothic" panose="020B0600070205080204" pitchFamily="34" charset="-128"/>
              <a:ea typeface="MS PGothic" panose="020B0600070205080204" pitchFamily="34" charset="-128"/>
            </a:endParaRPr>
          </a:p>
          <a:p>
            <a:pPr marL="895350" indent="-703263">
              <a:lnSpc>
                <a:spcPct val="90000"/>
              </a:lnSpc>
              <a:spcBef>
                <a:spcPts val="0"/>
              </a:spcBef>
              <a:buNone/>
            </a:pPr>
            <a:r>
              <a:rPr lang="ja-JP" altLang="en-US" sz="2400">
                <a:latin typeface="MS PGothic" panose="020B0600070205080204" pitchFamily="34" charset="-128"/>
                <a:ea typeface="MS PGothic" panose="020B0600070205080204" pitchFamily="34" charset="-128"/>
              </a:rPr>
              <a:t>　　　　・第一種社会福祉事業：障害児入所支援</a:t>
            </a:r>
            <a:endParaRPr lang="en-US" altLang="ja-JP" sz="2400" dirty="0">
              <a:latin typeface="MS PGothic" panose="020B0600070205080204" pitchFamily="34" charset="-128"/>
              <a:ea typeface="MS PGothic" panose="020B0600070205080204" pitchFamily="34" charset="-128"/>
            </a:endParaRPr>
          </a:p>
          <a:p>
            <a:pPr marL="895350" indent="266700">
              <a:lnSpc>
                <a:spcPct val="90000"/>
              </a:lnSpc>
              <a:spcBef>
                <a:spcPts val="0"/>
              </a:spcBef>
              <a:buNone/>
            </a:pPr>
            <a:r>
              <a:rPr lang="ja-JP" altLang="en-US" sz="2400">
                <a:latin typeface="MS PGothic" panose="020B0600070205080204" pitchFamily="34" charset="-128"/>
                <a:ea typeface="MS PGothic" panose="020B0600070205080204" pitchFamily="34" charset="-128"/>
              </a:rPr>
              <a:t>第二種社会福祉事業：障害児通所支援、障害児相談支援</a:t>
            </a:r>
            <a:endParaRPr lang="en-US" altLang="ja-JP" sz="2400" dirty="0">
              <a:latin typeface="MS PGothic" panose="020B0600070205080204" pitchFamily="34" charset="-128"/>
              <a:ea typeface="MS PGothic" panose="020B0600070205080204" pitchFamily="34" charset="-128"/>
            </a:endParaRPr>
          </a:p>
          <a:p>
            <a:pPr marL="895350" indent="128588">
              <a:lnSpc>
                <a:spcPct val="90000"/>
              </a:lnSpc>
              <a:spcBef>
                <a:spcPts val="0"/>
              </a:spcBef>
              <a:buNone/>
            </a:pPr>
            <a:r>
              <a:rPr lang="ja-JP" altLang="en-US" sz="2400">
                <a:latin typeface="MS PGothic" panose="020B0600070205080204" pitchFamily="34" charset="-128"/>
                <a:ea typeface="MS PGothic" panose="020B0600070205080204" pitchFamily="34" charset="-128"/>
              </a:rPr>
              <a:t>・公費で賄われる公共性の高い事業</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基準を利己的に解釈しない</a:t>
            </a:r>
            <a:endParaRPr lang="en-US" altLang="ja-JP" sz="2400" dirty="0">
              <a:latin typeface="MS PGothic" panose="020B0600070205080204" pitchFamily="34" charset="-128"/>
              <a:ea typeface="MS PGothic" panose="020B0600070205080204" pitchFamily="34" charset="-128"/>
            </a:endParaRPr>
          </a:p>
          <a:p>
            <a:pPr marL="895350" indent="-703263">
              <a:lnSpc>
                <a:spcPct val="90000"/>
              </a:lnSpc>
              <a:spcBef>
                <a:spcPts val="300"/>
              </a:spcBef>
              <a:buNone/>
            </a:pP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社会全体の福祉</a:t>
            </a:r>
            <a:r>
              <a:rPr lang="en-US" altLang="ja-JP" sz="2400" dirty="0">
                <a:latin typeface="MS PGothic" panose="020B0600070205080204" pitchFamily="34" charset="-128"/>
                <a:ea typeface="MS PGothic" panose="020B0600070205080204" pitchFamily="34" charset="-128"/>
              </a:rPr>
              <a:t>｣</a:t>
            </a:r>
            <a:r>
              <a:rPr lang="ja-JP" altLang="en-US" sz="2400">
                <a:latin typeface="MS PGothic" panose="020B0600070205080204" pitchFamily="34" charset="-128"/>
                <a:ea typeface="MS PGothic" panose="020B0600070205080204" pitchFamily="34" charset="-128"/>
              </a:rPr>
              <a:t>の目的達成には「開かれた事業」である必要性</a:t>
            </a:r>
            <a:endParaRPr lang="en-US" altLang="ja-JP" sz="2400" dirty="0">
              <a:latin typeface="MS PGothic" panose="020B0600070205080204" pitchFamily="34" charset="-128"/>
              <a:ea typeface="MS PGothic" panose="020B0600070205080204" pitchFamily="34" charset="-128"/>
            </a:endParaRPr>
          </a:p>
          <a:p>
            <a:pPr marL="542925" indent="-350838">
              <a:lnSpc>
                <a:spcPct val="90000"/>
              </a:lnSpc>
              <a:spcBef>
                <a:spcPts val="900"/>
              </a:spcBef>
              <a:buNone/>
            </a:pPr>
            <a:r>
              <a:rPr lang="ja-JP" altLang="en-US" sz="2400">
                <a:latin typeface="MS PGothic" panose="020B0600070205080204" pitchFamily="34" charset="-128"/>
                <a:ea typeface="MS PGothic" panose="020B0600070205080204" pitchFamily="34" charset="-128"/>
              </a:rPr>
              <a:t>③児童福祉法における「障害児」及び「障害児支援」の定義を理解する</a:t>
            </a:r>
            <a:endParaRPr lang="en-US" altLang="ja-JP" sz="2400" dirty="0">
              <a:latin typeface="MS PGothic" panose="020B0600070205080204" pitchFamily="34" charset="-128"/>
              <a:ea typeface="MS PGothic" panose="020B0600070205080204" pitchFamily="34" charset="-128"/>
            </a:endParaRPr>
          </a:p>
          <a:p>
            <a:pPr marL="800100" indent="-608013">
              <a:lnSpc>
                <a:spcPct val="90000"/>
              </a:lnSpc>
              <a:spcBef>
                <a:spcPts val="300"/>
              </a:spcBef>
              <a:buNone/>
            </a:pP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「障害児」の定義は、現に支援を必要とする子ども（診断前の気づきの段階の子どもを含む）に、支援が提供できるようになっている</a:t>
            </a:r>
            <a:endParaRPr lang="en-US" altLang="ja-JP" sz="2400" dirty="0">
              <a:latin typeface="MS PGothic" panose="020B0600070205080204" pitchFamily="34" charset="-128"/>
              <a:ea typeface="MS PGothic" panose="020B0600070205080204" pitchFamily="34" charset="-128"/>
            </a:endParaRPr>
          </a:p>
          <a:p>
            <a:pPr marL="800100" indent="-608013">
              <a:lnSpc>
                <a:spcPct val="90000"/>
              </a:lnSpc>
              <a:spcBef>
                <a:spcPts val="300"/>
              </a:spcBef>
              <a:buNone/>
            </a:pP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「障害児支援」とは、「障害児通所支援」「障害児入所支援」「障害児相談支援」をいい、「障害児通所支援」又は「障害児入所支援」と「障害児相談支援」は“車の両輪”として機能する必要がある</a:t>
            </a:r>
            <a:endParaRPr lang="en-US" altLang="ja-JP" sz="2400" dirty="0">
              <a:latin typeface="MS PGothic" panose="020B0600070205080204" pitchFamily="34" charset="-128"/>
              <a:ea typeface="MS PGothic" panose="020B0600070205080204" pitchFamily="34" charset="-128"/>
            </a:endParaRPr>
          </a:p>
          <a:p>
            <a:pPr marL="452438" indent="-260350">
              <a:lnSpc>
                <a:spcPct val="90000"/>
              </a:lnSpc>
              <a:spcBef>
                <a:spcPts val="900"/>
              </a:spcBef>
              <a:buNone/>
            </a:pPr>
            <a:r>
              <a:rPr lang="ja-JP" altLang="en-US" sz="2400">
                <a:latin typeface="MS PGothic" panose="020B0600070205080204" pitchFamily="34" charset="-128"/>
                <a:ea typeface="MS PGothic" panose="020B0600070205080204" pitchFamily="34" charset="-128"/>
              </a:rPr>
              <a:t>④ガイドライン（児童発達支援／放課後等デイサービス）の基本的姿勢を理解する</a:t>
            </a:r>
            <a:endParaRPr lang="en-US" altLang="ja-JP" sz="24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787905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7714901-1F52-C04F-B356-7A5407A1F18C}"/>
              </a:ext>
            </a:extLst>
          </p:cNvPr>
          <p:cNvSpPr/>
          <p:nvPr/>
        </p:nvSpPr>
        <p:spPr>
          <a:xfrm>
            <a:off x="174078" y="334670"/>
            <a:ext cx="7377341" cy="648072"/>
          </a:xfrm>
          <a:prstGeom prst="rect">
            <a:avLst/>
          </a:prstGeom>
        </p:spPr>
        <p:txBody>
          <a:bodyPr wrap="square">
            <a:noAutofit/>
          </a:bodyPr>
          <a:lstStyle/>
          <a:p>
            <a:pPr marL="581025" indent="-581025"/>
            <a:r>
              <a:rPr lang="en-US" altLang="ja-JP" sz="2800" u="sng" dirty="0"/>
              <a:t>【</a:t>
            </a:r>
            <a:r>
              <a:rPr lang="ja-JP" altLang="en-US" sz="2800" u="sng"/>
              <a:t>３</a:t>
            </a:r>
            <a:r>
              <a:rPr lang="en-US" altLang="ja-JP" sz="2800" u="sng" dirty="0"/>
              <a:t>】 </a:t>
            </a:r>
            <a:r>
              <a:rPr lang="ja-JP" altLang="en-US" sz="2800" u="sng"/>
              <a:t>インクルージョンの推進</a:t>
            </a:r>
          </a:p>
        </p:txBody>
      </p:sp>
      <p:sp>
        <p:nvSpPr>
          <p:cNvPr id="7" name="正方形/長方形 6">
            <a:extLst>
              <a:ext uri="{FF2B5EF4-FFF2-40B4-BE49-F238E27FC236}">
                <a16:creationId xmlns:a16="http://schemas.microsoft.com/office/drawing/2014/main" id="{668D7F07-E00E-B940-B46D-253EFED8DF0A}"/>
              </a:ext>
            </a:extLst>
          </p:cNvPr>
          <p:cNvSpPr/>
          <p:nvPr/>
        </p:nvSpPr>
        <p:spPr>
          <a:xfrm>
            <a:off x="200470" y="967586"/>
            <a:ext cx="9505056" cy="3323987"/>
          </a:xfrm>
          <a:prstGeom prst="rect">
            <a:avLst/>
          </a:prstGeom>
        </p:spPr>
        <p:txBody>
          <a:bodyPr wrap="square">
            <a:spAutoFit/>
          </a:bodyPr>
          <a:lstStyle/>
          <a:p>
            <a:pPr marL="319088" indent="-319088"/>
            <a:r>
              <a:rPr lang="ja-JP" altLang="en-US" sz="2200">
                <a:latin typeface="+mn-ea"/>
                <a:ea typeface="+mn-ea"/>
              </a:rPr>
              <a:t>●</a:t>
            </a:r>
            <a:r>
              <a:rPr lang="ja-JP" altLang="en-US" sz="2200"/>
              <a:t> 児童発達支援事業所・放課後等デイサービスにおいて、</a:t>
            </a:r>
            <a:r>
              <a:rPr lang="ja-JP" altLang="en-US" sz="2200" b="1"/>
              <a:t>保育所等へ の移行支援</a:t>
            </a:r>
            <a:r>
              <a:rPr lang="ja-JP" altLang="en-US" sz="2200"/>
              <a:t>が進むよう、</a:t>
            </a:r>
            <a:r>
              <a:rPr lang="ja-JP" altLang="en-US" sz="2200" b="1"/>
              <a:t>効果的な標準的手法を提示していくととも に、適切な報酬上の評価を検討</a:t>
            </a:r>
            <a:r>
              <a:rPr lang="ja-JP" altLang="en-US" sz="2200"/>
              <a:t>。 </a:t>
            </a:r>
            <a:endParaRPr lang="en-US" altLang="ja-JP" sz="2200" dirty="0"/>
          </a:p>
          <a:p>
            <a:pPr marL="319088" indent="-319088"/>
            <a:endParaRPr lang="ja-JP" altLang="en-US" sz="1400"/>
          </a:p>
          <a:p>
            <a:pPr marL="319088" indent="-319088"/>
            <a:r>
              <a:rPr lang="ja-JP" altLang="en-US" sz="2200"/>
              <a:t>● </a:t>
            </a:r>
            <a:r>
              <a:rPr lang="ja-JP" altLang="en-US" sz="2200" b="1"/>
              <a:t>保育所等訪問支援</a:t>
            </a:r>
            <a:r>
              <a:rPr lang="ja-JP" altLang="en-US" sz="2200"/>
              <a:t>については、センターが実施する場合の中核機能 としての重要性を勘案しつつ、</a:t>
            </a:r>
            <a:r>
              <a:rPr lang="ja-JP" altLang="en-US" sz="2200" b="1"/>
              <a:t>支援対象・方法等の違い等も踏まえ、 適切な評価</a:t>
            </a:r>
            <a:r>
              <a:rPr lang="ja-JP" altLang="en-US" sz="2200"/>
              <a:t>の在り方等を検討。 </a:t>
            </a:r>
            <a:endParaRPr lang="en-US" altLang="ja-JP" sz="2200" dirty="0"/>
          </a:p>
          <a:p>
            <a:pPr marL="319088" indent="-319088"/>
            <a:endParaRPr lang="ja-JP" altLang="en-US"/>
          </a:p>
          <a:p>
            <a:pPr marL="319088" indent="-319088"/>
            <a:r>
              <a:rPr lang="ja-JP" altLang="en-US" sz="2200"/>
              <a:t>● 児童発達支援等と保育所等で、</a:t>
            </a:r>
            <a:r>
              <a:rPr lang="ja-JP" altLang="en-US" sz="2200" b="1"/>
              <a:t>障害の有無に関わらず、一体的な子 どもの支援</a:t>
            </a:r>
            <a:r>
              <a:rPr lang="ja-JP" altLang="en-US" sz="2200"/>
              <a:t>を可能とする方向で、必要な見直し・留意点等を検討。 </a:t>
            </a:r>
            <a:endParaRPr lang="ja-JP" altLang="en-US" sz="2200">
              <a:effectLst/>
            </a:endParaRPr>
          </a:p>
        </p:txBody>
      </p:sp>
      <p:sp>
        <p:nvSpPr>
          <p:cNvPr id="3" name="スライド番号プレースホルダー 9">
            <a:extLst>
              <a:ext uri="{FF2B5EF4-FFF2-40B4-BE49-F238E27FC236}">
                <a16:creationId xmlns:a16="http://schemas.microsoft.com/office/drawing/2014/main" id="{52BBC591-12C3-1F54-F6AE-D55FFFC92F8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39</a:t>
            </a:fld>
            <a:endParaRPr lang="en-US" altLang="ja-JP" sz="2000" dirty="0">
              <a:solidFill>
                <a:srgbClr val="000000"/>
              </a:solidFill>
            </a:endParaRPr>
          </a:p>
        </p:txBody>
      </p:sp>
    </p:spTree>
    <p:extLst>
      <p:ext uri="{BB962C8B-B14F-4D97-AF65-F5344CB8AC3E}">
        <p14:creationId xmlns:p14="http://schemas.microsoft.com/office/powerpoint/2010/main" val="1180145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7714901-1F52-C04F-B356-7A5407A1F18C}"/>
              </a:ext>
            </a:extLst>
          </p:cNvPr>
          <p:cNvSpPr/>
          <p:nvPr/>
        </p:nvSpPr>
        <p:spPr>
          <a:xfrm>
            <a:off x="200471" y="271984"/>
            <a:ext cx="9794430" cy="648072"/>
          </a:xfrm>
          <a:prstGeom prst="rect">
            <a:avLst/>
          </a:prstGeom>
        </p:spPr>
        <p:txBody>
          <a:bodyPr wrap="square">
            <a:noAutofit/>
          </a:bodyPr>
          <a:lstStyle/>
          <a:p>
            <a:pPr marL="581025" indent="-581025"/>
            <a:r>
              <a:rPr lang="en-US" altLang="ja-JP" sz="2800" u="sng" dirty="0"/>
              <a:t>【</a:t>
            </a:r>
            <a:r>
              <a:rPr lang="ja-JP" altLang="en-US" sz="2800" u="sng"/>
              <a:t>４</a:t>
            </a:r>
            <a:r>
              <a:rPr lang="en-US" altLang="ja-JP" sz="2800" u="sng" dirty="0"/>
              <a:t>】</a:t>
            </a:r>
            <a:r>
              <a:rPr lang="ja-JP" altLang="en-US" sz="2800" u="sng"/>
              <a:t>その他（支給決定・事業所指定・質の向上等）</a:t>
            </a:r>
          </a:p>
        </p:txBody>
      </p:sp>
      <p:sp>
        <p:nvSpPr>
          <p:cNvPr id="7" name="正方形/長方形 6">
            <a:extLst>
              <a:ext uri="{FF2B5EF4-FFF2-40B4-BE49-F238E27FC236}">
                <a16:creationId xmlns:a16="http://schemas.microsoft.com/office/drawing/2014/main" id="{668D7F07-E00E-B940-B46D-253EFED8DF0A}"/>
              </a:ext>
            </a:extLst>
          </p:cNvPr>
          <p:cNvSpPr/>
          <p:nvPr/>
        </p:nvSpPr>
        <p:spPr>
          <a:xfrm>
            <a:off x="200471" y="943273"/>
            <a:ext cx="9505056" cy="5139869"/>
          </a:xfrm>
          <a:prstGeom prst="rect">
            <a:avLst/>
          </a:prstGeom>
        </p:spPr>
        <p:txBody>
          <a:bodyPr wrap="square">
            <a:spAutoFit/>
          </a:bodyPr>
          <a:lstStyle/>
          <a:p>
            <a:pPr marL="320675" indent="-320675"/>
            <a:r>
              <a:rPr lang="ja-JP" altLang="en-US" sz="2200"/>
              <a:t>●</a:t>
            </a:r>
            <a:r>
              <a:rPr lang="en-US" altLang="ja-JP" sz="2200" dirty="0"/>
              <a:t> </a:t>
            </a:r>
            <a:r>
              <a:rPr lang="ja-JP" altLang="en-US" sz="2200"/>
              <a:t>給付決定で勘案する障害児の状態の調査指標</a:t>
            </a:r>
            <a:r>
              <a:rPr lang="en-US" altLang="ja-JP" sz="2200" dirty="0"/>
              <a:t>(</a:t>
            </a:r>
            <a:r>
              <a:rPr lang="ja-JP" altLang="en-US" sz="2200"/>
              <a:t>いわゆる「</a:t>
            </a:r>
            <a:r>
              <a:rPr lang="en-US" altLang="ja-JP" sz="2200" dirty="0"/>
              <a:t>5</a:t>
            </a:r>
            <a:r>
              <a:rPr lang="ja-JP" altLang="en-US" sz="2200"/>
              <a:t>領域</a:t>
            </a:r>
            <a:r>
              <a:rPr lang="en-US" altLang="ja-JP" sz="2200" dirty="0"/>
              <a:t>11</a:t>
            </a:r>
            <a:r>
              <a:rPr lang="ja-JP" altLang="en-US" sz="2200"/>
              <a:t>項目」。日常生活動作の介助の必要度が中心</a:t>
            </a:r>
            <a:r>
              <a:rPr lang="en-US" altLang="ja-JP" sz="2200" dirty="0"/>
              <a:t>)</a:t>
            </a:r>
            <a:r>
              <a:rPr lang="ja-JP" altLang="en-US" sz="2200"/>
              <a:t>では、障害児に必要な発達支援のコー ディネートが困難であることから、当該調査指標や、給付決定プロセスを見直し</a:t>
            </a:r>
            <a:r>
              <a:rPr lang="en-US" altLang="ja-JP" sz="2200" dirty="0"/>
              <a:t>(</a:t>
            </a:r>
            <a:r>
              <a:rPr lang="ja-JP" altLang="en-US" sz="2200"/>
              <a:t>一部類型はセンター・相談支援事業所のアセスメントを組込む等</a:t>
            </a:r>
            <a:r>
              <a:rPr lang="en-US" altLang="ja-JP" sz="2200" dirty="0"/>
              <a:t>)</a:t>
            </a:r>
            <a:r>
              <a:rPr lang="ja-JP" altLang="en-US" sz="2200"/>
              <a:t>。 </a:t>
            </a:r>
          </a:p>
          <a:p>
            <a:pPr marL="320675" indent="-320675">
              <a:spcBef>
                <a:spcPts val="1200"/>
              </a:spcBef>
            </a:pPr>
            <a:r>
              <a:rPr lang="ja-JP" altLang="en-US" sz="2200"/>
              <a:t>● 事業所の指定</a:t>
            </a:r>
            <a:r>
              <a:rPr lang="en-US" altLang="ja-JP" sz="2200" dirty="0"/>
              <a:t>(</a:t>
            </a:r>
            <a:r>
              <a:rPr lang="ja-JP" altLang="en-US" sz="2200"/>
              <a:t>総量規制の判断</a:t>
            </a:r>
            <a:r>
              <a:rPr lang="en-US" altLang="ja-JP" sz="2200" dirty="0"/>
              <a:t>)</a:t>
            </a:r>
            <a:r>
              <a:rPr lang="ja-JP" altLang="en-US" sz="2200"/>
              <a:t>に当たって、管内における偏在の解消、重症心身障害・医療的ケア等に対応した事業所の不足等を解消するため</a:t>
            </a:r>
            <a:r>
              <a:rPr lang="ja-JP" altLang="en-US" sz="2200" b="1"/>
              <a:t>、</a:t>
            </a:r>
            <a:r>
              <a:rPr lang="ja-JP" altLang="en-US" sz="2200"/>
              <a:t>障害児福祉計画における給付量の見込みに当たり、より狭い圏域や、支援が行き届きにくいニーズに着眼した見込み方を検討。 </a:t>
            </a:r>
          </a:p>
          <a:p>
            <a:pPr marL="320675" indent="-320675">
              <a:spcBef>
                <a:spcPts val="1200"/>
              </a:spcBef>
            </a:pPr>
            <a:r>
              <a:rPr lang="ja-JP" altLang="en-US" sz="2200"/>
              <a:t>● 地域の障害児通所支援全体の質の底上げに向け、センターが地域の中核となって、</a:t>
            </a:r>
            <a:r>
              <a:rPr lang="en-US" altLang="ja-JP" sz="2200" dirty="0"/>
              <a:t>①</a:t>
            </a:r>
            <a:r>
              <a:rPr lang="ja-JP" altLang="en-US" sz="2200"/>
              <a:t>地域の事業所に対する研修や支援困難事例の共有・検討、②市町村や自立支援協議会との連携、③各事業所の自己評価・保護者評価の結果の集約を通じた事業所の強み・弱みの分析・改善</a:t>
            </a:r>
            <a:r>
              <a:rPr lang="en-US" altLang="ja-JP" sz="2200" dirty="0"/>
              <a:t>(</a:t>
            </a:r>
            <a:r>
              <a:rPr lang="ja-JP" altLang="en-US" sz="2200"/>
              <a:t>地域の関係者等も参画</a:t>
            </a:r>
            <a:r>
              <a:rPr lang="en-US" altLang="ja-JP" sz="2200" dirty="0"/>
              <a:t>)</a:t>
            </a:r>
            <a:r>
              <a:rPr lang="ja-JP" altLang="en-US" sz="2200"/>
              <a:t>、 ④事業所の互いの効果的な取組の学び合い等の取組みを進める方向で検討  </a:t>
            </a:r>
            <a:endParaRPr lang="ja-JP" altLang="en-US" sz="2200">
              <a:effectLst/>
            </a:endParaRPr>
          </a:p>
        </p:txBody>
      </p:sp>
      <p:sp>
        <p:nvSpPr>
          <p:cNvPr id="3" name="スライド番号プレースホルダー 9">
            <a:extLst>
              <a:ext uri="{FF2B5EF4-FFF2-40B4-BE49-F238E27FC236}">
                <a16:creationId xmlns:a16="http://schemas.microsoft.com/office/drawing/2014/main" id="{DA1ECD35-5743-2AF1-161C-72DE3031A48E}"/>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40</a:t>
            </a:fld>
            <a:endParaRPr lang="en-US" altLang="ja-JP" sz="2000" dirty="0">
              <a:solidFill>
                <a:srgbClr val="000000"/>
              </a:solidFill>
            </a:endParaRPr>
          </a:p>
        </p:txBody>
      </p:sp>
    </p:spTree>
    <p:extLst>
      <p:ext uri="{BB962C8B-B14F-4D97-AF65-F5344CB8AC3E}">
        <p14:creationId xmlns:p14="http://schemas.microsoft.com/office/powerpoint/2010/main" val="2246131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9">
            <a:extLst>
              <a:ext uri="{FF2B5EF4-FFF2-40B4-BE49-F238E27FC236}">
                <a16:creationId xmlns:a16="http://schemas.microsoft.com/office/drawing/2014/main" id="{95F2E5CB-D1BD-DA37-376A-B80136526F4F}"/>
              </a:ext>
            </a:extLst>
          </p:cNvPr>
          <p:cNvSpPr>
            <a:spLocks noGrp="1"/>
          </p:cNvSpPr>
          <p:nvPr>
            <p:ph type="sldNum" sz="quarter" idx="12"/>
          </p:nvPr>
        </p:nvSpPr>
        <p:spPr>
          <a:xfrm>
            <a:off x="9273480" y="6510834"/>
            <a:ext cx="632796" cy="380301"/>
          </a:xfrm>
          <a:solidFill>
            <a:schemeClr val="bg1"/>
          </a:solidFill>
        </p:spPr>
        <p:txBody>
          <a:bodyPr/>
          <a:lstStyle/>
          <a:p>
            <a:pPr>
              <a:defRPr/>
            </a:pPr>
            <a:fld id="{6EF23906-C28C-47DE-8E4F-A94606051E12}" type="slidenum">
              <a:rPr lang="en-US" altLang="ja-JP" sz="2000" smtClean="0">
                <a:solidFill>
                  <a:srgbClr val="000000"/>
                </a:solidFill>
              </a:rPr>
              <a:pPr>
                <a:defRPr/>
              </a:pPr>
              <a:t>41</a:t>
            </a:fld>
            <a:endParaRPr lang="en-US" altLang="ja-JP" sz="2000" dirty="0">
              <a:solidFill>
                <a:srgbClr val="000000"/>
              </a:solidFill>
            </a:endParaRPr>
          </a:p>
        </p:txBody>
      </p:sp>
      <p:pic>
        <p:nvPicPr>
          <p:cNvPr id="5" name="図 4">
            <a:extLst>
              <a:ext uri="{FF2B5EF4-FFF2-40B4-BE49-F238E27FC236}">
                <a16:creationId xmlns:a16="http://schemas.microsoft.com/office/drawing/2014/main" id="{D32B43A6-ECB3-EA0B-19F4-2E48E7A56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 y="0"/>
            <a:ext cx="9919468" cy="6891135"/>
          </a:xfrm>
          <a:prstGeom prst="rect">
            <a:avLst/>
          </a:prstGeom>
        </p:spPr>
      </p:pic>
      <p:sp>
        <p:nvSpPr>
          <p:cNvPr id="6" name="Rectangle 3">
            <a:extLst>
              <a:ext uri="{FF2B5EF4-FFF2-40B4-BE49-F238E27FC236}">
                <a16:creationId xmlns:a16="http://schemas.microsoft.com/office/drawing/2014/main" id="{49D51A18-34C4-42F7-82D1-3019E83C15D6}"/>
              </a:ext>
            </a:extLst>
          </p:cNvPr>
          <p:cNvSpPr txBox="1">
            <a:spLocks noChangeArrowheads="1"/>
          </p:cNvSpPr>
          <p:nvPr/>
        </p:nvSpPr>
        <p:spPr bwMode="auto">
          <a:xfrm>
            <a:off x="-13744" y="0"/>
            <a:ext cx="9906000" cy="574675"/>
          </a:xfrm>
          <a:prstGeom prst="rect">
            <a:avLst/>
          </a:prstGeom>
          <a:solidFill>
            <a:schemeClr val="bg1"/>
          </a:solidFill>
          <a:ln w="9525">
            <a:noFill/>
            <a:miter lim="800000"/>
            <a:headEnd/>
            <a:tailEnd/>
          </a:ln>
        </p:spPr>
        <p:txBody>
          <a:bodyPr lIns="84368" tIns="42186" rIns="84368" bIns="42186" anchor="ctr" anchorCtr="1"/>
          <a:lstStyle/>
          <a:p>
            <a:pPr algn="ctr" eaLnBrk="1" hangingPunct="1">
              <a:lnSpc>
                <a:spcPct val="80000"/>
              </a:lnSpc>
              <a:spcBef>
                <a:spcPct val="20000"/>
              </a:spcBef>
              <a:defRPr/>
            </a:pPr>
            <a:r>
              <a:rPr lang="ja-JP" altLang="en-US" sz="3600" u="sng" spc="-100">
                <a:solidFill>
                  <a:srgbClr val="000000"/>
                </a:solidFill>
              </a:rPr>
              <a:t>⑨障害児通所支援に関する検討会（</a:t>
            </a:r>
            <a:r>
              <a:rPr lang="en-US" altLang="ja-JP" sz="3600" u="sng" spc="-100" dirty="0">
                <a:solidFill>
                  <a:srgbClr val="000000"/>
                </a:solidFill>
              </a:rPr>
              <a:t>R5.3</a:t>
            </a:r>
            <a:r>
              <a:rPr lang="ja-JP" altLang="en-US" sz="3600" u="sng" spc="-100">
                <a:solidFill>
                  <a:srgbClr val="000000"/>
                </a:solidFill>
              </a:rPr>
              <a:t>）</a:t>
            </a:r>
            <a:endParaRPr lang="en-US" altLang="ja-JP" sz="3600" spc="-100" dirty="0">
              <a:solidFill>
                <a:srgbClr val="000000"/>
              </a:solidFill>
            </a:endParaRPr>
          </a:p>
        </p:txBody>
      </p:sp>
    </p:spTree>
    <p:extLst>
      <p:ext uri="{BB962C8B-B14F-4D97-AF65-F5344CB8AC3E}">
        <p14:creationId xmlns:p14="http://schemas.microsoft.com/office/powerpoint/2010/main" val="3959902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9">
            <a:extLst>
              <a:ext uri="{FF2B5EF4-FFF2-40B4-BE49-F238E27FC236}">
                <a16:creationId xmlns:a16="http://schemas.microsoft.com/office/drawing/2014/main" id="{95F2E5CB-D1BD-DA37-376A-B80136526F4F}"/>
              </a:ext>
            </a:extLst>
          </p:cNvPr>
          <p:cNvSpPr>
            <a:spLocks noGrp="1"/>
          </p:cNvSpPr>
          <p:nvPr>
            <p:ph type="sldNum" sz="quarter" idx="12"/>
          </p:nvPr>
        </p:nvSpPr>
        <p:spPr>
          <a:xfrm>
            <a:off x="9273480" y="6510834"/>
            <a:ext cx="632796" cy="380301"/>
          </a:xfrm>
          <a:solidFill>
            <a:schemeClr val="bg1"/>
          </a:solidFill>
        </p:spPr>
        <p:txBody>
          <a:bodyPr/>
          <a:lstStyle/>
          <a:p>
            <a:pPr>
              <a:defRPr/>
            </a:pPr>
            <a:fld id="{6EF23906-C28C-47DE-8E4F-A94606051E12}" type="slidenum">
              <a:rPr lang="en-US" altLang="ja-JP" sz="2000" smtClean="0">
                <a:solidFill>
                  <a:srgbClr val="000000"/>
                </a:solidFill>
              </a:rPr>
              <a:pPr>
                <a:defRPr/>
              </a:pPr>
              <a:t>42</a:t>
            </a:fld>
            <a:endParaRPr lang="en-US" altLang="ja-JP" sz="2000" dirty="0">
              <a:solidFill>
                <a:srgbClr val="000000"/>
              </a:solidFill>
            </a:endParaRPr>
          </a:p>
        </p:txBody>
      </p:sp>
      <p:pic>
        <p:nvPicPr>
          <p:cNvPr id="3" name="図 2">
            <a:extLst>
              <a:ext uri="{FF2B5EF4-FFF2-40B4-BE49-F238E27FC236}">
                <a16:creationId xmlns:a16="http://schemas.microsoft.com/office/drawing/2014/main" id="{BD083915-4F1D-A927-CD84-F5F3780E0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2" y="0"/>
            <a:ext cx="9751825" cy="6891135"/>
          </a:xfrm>
          <a:prstGeom prst="rect">
            <a:avLst/>
          </a:prstGeom>
        </p:spPr>
      </p:pic>
    </p:spTree>
    <p:extLst>
      <p:ext uri="{BB962C8B-B14F-4D97-AF65-F5344CB8AC3E}">
        <p14:creationId xmlns:p14="http://schemas.microsoft.com/office/powerpoint/2010/main" val="2224916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9">
            <a:extLst>
              <a:ext uri="{FF2B5EF4-FFF2-40B4-BE49-F238E27FC236}">
                <a16:creationId xmlns:a16="http://schemas.microsoft.com/office/drawing/2014/main" id="{3A6256C4-514E-F648-9496-85E6EA806D54}"/>
              </a:ext>
            </a:extLst>
          </p:cNvPr>
          <p:cNvSpPr>
            <a:spLocks noGrp="1"/>
          </p:cNvSpPr>
          <p:nvPr>
            <p:ph type="sldNum" sz="quarter" idx="12"/>
          </p:nvPr>
        </p:nvSpPr>
        <p:spPr>
          <a:xfrm>
            <a:off x="8913440" y="6510834"/>
            <a:ext cx="992836" cy="380301"/>
          </a:xfrm>
          <a:solidFill>
            <a:schemeClr val="bg1"/>
          </a:solidFill>
        </p:spPr>
        <p:txBody>
          <a:bodyPr/>
          <a:lstStyle/>
          <a:p>
            <a:pPr>
              <a:defRPr/>
            </a:pPr>
            <a:fld id="{6EF23906-C28C-47DE-8E4F-A94606051E12}" type="slidenum">
              <a:rPr lang="en-US" altLang="ja-JP" sz="2000" smtClean="0">
                <a:solidFill>
                  <a:srgbClr val="000000"/>
                </a:solidFill>
              </a:rPr>
              <a:pPr>
                <a:defRPr/>
              </a:pPr>
              <a:t>43</a:t>
            </a:fld>
            <a:endParaRPr lang="en-US" altLang="ja-JP" sz="2000" dirty="0">
              <a:solidFill>
                <a:srgbClr val="000000"/>
              </a:solidFill>
            </a:endParaRPr>
          </a:p>
        </p:txBody>
      </p:sp>
      <p:sp>
        <p:nvSpPr>
          <p:cNvPr id="2" name="Rectangle 2">
            <a:extLst>
              <a:ext uri="{FF2B5EF4-FFF2-40B4-BE49-F238E27FC236}">
                <a16:creationId xmlns:a16="http://schemas.microsoft.com/office/drawing/2014/main" id="{9734BD9D-727B-733A-B690-958FFAEC31C0}"/>
              </a:ext>
            </a:extLst>
          </p:cNvPr>
          <p:cNvSpPr>
            <a:spLocks noChangeArrowheads="1"/>
          </p:cNvSpPr>
          <p:nvPr/>
        </p:nvSpPr>
        <p:spPr bwMode="auto">
          <a:xfrm>
            <a:off x="79316" y="1253042"/>
            <a:ext cx="9743629" cy="4973380"/>
          </a:xfrm>
          <a:prstGeom prst="rect">
            <a:avLst/>
          </a:prstGeom>
          <a:noFill/>
          <a:ln w="28575">
            <a:solidFill>
              <a:srgbClr val="005493"/>
            </a:solidFill>
          </a:ln>
          <a:effectLst/>
        </p:spPr>
        <p:txBody>
          <a:bodyPr vert="horz" wrap="square" lIns="91440" tIns="45720" rIns="91440" bIns="0" numCol="1" anchor="b"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１．</a:t>
            </a:r>
            <a:r>
              <a:rPr kumimoji="0" lang="ja-JP" altLang="ja-JP"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子育て世帯に対する包括的な支援のための体制強化及び事業の拡充</a:t>
            </a:r>
            <a:r>
              <a:rPr kumimoji="0" lang="ja-JP" altLang="ja-JP" sz="8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【児童福祉法、母子保健法】</a:t>
            </a:r>
            <a:endParaRPr kumimoji="0" lang="en-US" altLang="ja-JP" sz="8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225425" marR="0" lvl="0" indent="-136525"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①市</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区町村は、全ての妊産婦・子育て世帯・子どもの包括的な相談支援等を行うこども家庭センター</a:t>
            </a:r>
            <a:r>
              <a:rPr kumimoji="0" lang="ja-JP" altLang="ja-JP" sz="900" b="0" i="0" u="none" strike="noStrike" cap="none" normalizeH="0" baseline="0">
                <a:ln>
                  <a:noFill/>
                </a:ln>
                <a:solidFill>
                  <a:schemeClr val="tx1"/>
                </a:solidFill>
                <a:effectLst/>
                <a:latin typeface="Arial" panose="020B0604020202020204" pitchFamily="34" charset="0"/>
                <a:ea typeface="Meiryo" panose="020B0604030504040204" pitchFamily="34" charset="-128"/>
              </a:rPr>
              <a:t>(※)</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の設置や、身近な子育て支援の場(保育所等)における相談機関の整備に努める。こども家庭センターは、支援を要する子どもや妊産婦等への支援計画(サポートプラン)を作成する。 </a:t>
            </a:r>
            <a:endParaRPr kumimoji="0" lang="en-US" altLang="ja-JP" sz="11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225425" marR="0" lvl="0" indent="-136525" algn="r" defTabSz="914400" rtl="0" eaLnBrk="0" fontAlgn="base" latinLnBrk="0" hangingPunct="0">
              <a:lnSpc>
                <a:spcPct val="100000"/>
              </a:lnSpc>
              <a:spcBef>
                <a:spcPct val="0"/>
              </a:spcBef>
              <a:spcAft>
                <a:spcPct val="0"/>
              </a:spcAft>
              <a:buClrTx/>
              <a:buSzTx/>
              <a:buFontTx/>
              <a:buNone/>
            </a:pPr>
            <a:r>
              <a:rPr kumimoji="0" lang="ja-JP" altLang="ja-JP" sz="900" b="0" i="0" u="none" strike="noStrike" cap="none" normalizeH="0" baseline="0">
                <a:ln>
                  <a:noFill/>
                </a:ln>
                <a:solidFill>
                  <a:schemeClr val="tx1"/>
                </a:solidFill>
                <a:effectLst/>
                <a:latin typeface="Arial" panose="020B0604020202020204" pitchFamily="34" charset="0"/>
                <a:ea typeface="Meiryo" panose="020B0604030504040204" pitchFamily="34" charset="-128"/>
              </a:rPr>
              <a:t>※子ども家庭総合支援拠点と子育て世代包括支援センターを見直し </a:t>
            </a:r>
            <a:endParaRPr kumimoji="0" lang="ja-JP" altLang="ja-JP" sz="800" b="0" i="0" u="none" strike="noStrike" cap="none" normalizeH="0" baseline="0">
              <a:ln>
                <a:noFill/>
              </a:ln>
              <a:solidFill>
                <a:schemeClr val="tx1"/>
              </a:solidFill>
              <a:effectLst/>
              <a:latin typeface="Arial" panose="020B0604020202020204" pitchFamily="34" charset="0"/>
            </a:endParaRPr>
          </a:p>
          <a:p>
            <a:pPr marL="225425" marR="0" lvl="0" indent="-136525"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②</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訪問による家事支援、児童の居場所づくりの支援、親子関係の形成の支援等を行う事業をそれぞれ新設する。これらを含む家庭支援の事業について市区町村 が必要に応じ利用勧奨・措置を実施する。 </a:t>
            </a:r>
            <a:endParaRPr kumimoji="0" lang="ja-JP" altLang="ja-JP" sz="800" b="0" i="0" u="none" strike="noStrike" cap="none" normalizeH="0" baseline="0">
              <a:ln>
                <a:noFill/>
              </a:ln>
              <a:solidFill>
                <a:schemeClr val="tx1"/>
              </a:solidFill>
              <a:effectLst/>
              <a:latin typeface="Arial" panose="020B0604020202020204" pitchFamily="34" charset="0"/>
            </a:endParaRPr>
          </a:p>
          <a:p>
            <a:pPr marL="225425" marR="0" lvl="0" indent="-136525"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③</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児童発達支援センターが地域における障害児支援の中核的役割を担うことの明確化や、障害種別にかかわらず障害児を支援できるよう児童発達支援の類型 (福祉型、医療型)の一元化を行う。 </a:t>
            </a:r>
            <a:endParaRPr kumimoji="0" lang="ja-JP" altLang="ja-JP"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２．</a:t>
            </a:r>
            <a:r>
              <a:rPr kumimoji="0" lang="ja-JP" altLang="ja-JP"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一時保護所及び児童相談所による児童への処遇や支援、困難を抱える妊産婦等への支援の質の向上</a:t>
            </a:r>
            <a:r>
              <a:rPr kumimoji="0" lang="ja-JP" altLang="ja-JP" sz="8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【児童福祉法】</a:t>
            </a:r>
            <a:endParaRPr kumimoji="0" lang="en-US" altLang="ja-JP" sz="8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225425" marR="0" lvl="0" indent="-136525" algn="l" defTabSz="914400" rtl="0" eaLnBrk="0" fontAlgn="base" latinLnBrk="0" hangingPunct="0">
              <a:lnSpc>
                <a:spcPct val="100000"/>
              </a:lnSpc>
              <a:spcBef>
                <a:spcPct val="0"/>
              </a:spcBef>
              <a:spcAft>
                <a:spcPct val="0"/>
              </a:spcAft>
              <a:buClrTx/>
              <a:buSzTx/>
              <a:buFontTx/>
              <a:buNone/>
            </a:pPr>
            <a:r>
              <a:rPr kumimoji="0" lang="en-US" altLang="ja-JP" sz="1100" dirty="0">
                <a:latin typeface="Arial" panose="020B0604020202020204" pitchFamily="34" charset="0"/>
                <a:ea typeface="Meiryo" panose="020B0604030504040204" pitchFamily="34" charset="-128"/>
              </a:rPr>
              <a:t>①</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一時保護所の設備・運営基準を策定して一時保護所の環境改善を図る。児童相談所による支援の強化として、民間との協働による親子再統合の事業の実施や、里親支援センターの児童福祉施設としての位置づけ等を行う。</a:t>
            </a:r>
            <a:endParaRPr kumimoji="0" lang="en-US" altLang="ja-JP" sz="11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269875" marR="0" lvl="0" indent="-180975"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②</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困難を抱える妊産婦等に一時的な住居や食事提供、その後の養育等に係る情報提供等を行う事業を創設する。 </a:t>
            </a:r>
            <a:endParaRPr kumimoji="0" lang="ja-JP" altLang="ja-JP"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３．</a:t>
            </a:r>
            <a:r>
              <a:rPr kumimoji="0" lang="ja-JP" altLang="ja-JP"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社会的養育経験者・障害児入所施設の入所児童等に対する自立支援の強化</a:t>
            </a:r>
            <a:r>
              <a:rPr kumimoji="0" lang="ja-JP" altLang="ja-JP" sz="8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【児童福祉法】</a:t>
            </a:r>
            <a:endParaRPr kumimoji="0" lang="en-US" altLang="ja-JP" sz="8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88900" marR="0" lvl="0" algn="l" defTabSz="914400" rtl="0" eaLnBrk="0" fontAlgn="base" latinLnBrk="0" hangingPunct="0">
              <a:lnSpc>
                <a:spcPct val="100000"/>
              </a:lnSpc>
              <a:spcBef>
                <a:spcPct val="0"/>
              </a:spcBef>
              <a:spcAft>
                <a:spcPct val="0"/>
              </a:spcAft>
              <a:buClrTx/>
              <a:buSzTx/>
              <a:buFontTx/>
              <a:buNone/>
            </a:pPr>
            <a:r>
              <a:rPr kumimoji="0" lang="ja-JP" altLang="ja-JP" sz="800" b="0" i="0" u="none" strike="noStrike" cap="none" normalizeH="0" baseline="0">
                <a:ln>
                  <a:noFill/>
                </a:ln>
                <a:solidFill>
                  <a:schemeClr val="tx1"/>
                </a:solidFill>
                <a:effectLst/>
                <a:latin typeface="Arial" panose="020B0604020202020204" pitchFamily="34" charset="0"/>
                <a:ea typeface="Meiryo" panose="020B0604030504040204" pitchFamily="34" charset="-128"/>
              </a:rPr>
              <a:t> </a:t>
            </a:r>
            <a:r>
              <a:rPr kumimoji="0" lang="ja-JP" altLang="en-US" sz="1100">
                <a:latin typeface="Arial" panose="020B0604020202020204" pitchFamily="34" charset="0"/>
                <a:ea typeface="Meiryo" panose="020B0604030504040204" pitchFamily="34" charset="-128"/>
              </a:rPr>
              <a:t>①</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児童自立生活援助の年齢による一律の利用制限を弾力化する。社会的養育経験者等を通所や訪問等により支援する拠点を設置する事業を創設する。</a:t>
            </a:r>
            <a:endParaRPr kumimoji="0" lang="en-US" altLang="ja-JP" sz="11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269875" marR="0" lvl="0" indent="-180975" algn="l" defTabSz="914400" rtl="0" eaLnBrk="0" fontAlgn="base" latinLnBrk="0" hangingPunct="0">
              <a:lnSpc>
                <a:spcPct val="100000"/>
              </a:lnSpc>
              <a:spcBef>
                <a:spcPct val="0"/>
              </a:spcBef>
              <a:spcAft>
                <a:spcPct val="0"/>
              </a:spcAft>
              <a:buClrTx/>
              <a:buSzTx/>
              <a:buFontTx/>
              <a:buNone/>
            </a:pP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 </a:t>
            </a:r>
            <a:r>
              <a:rPr kumimoji="0" lang="ja-JP" altLang="en-US" sz="1100">
                <a:latin typeface="Arial" panose="020B0604020202020204" pitchFamily="34" charset="0"/>
                <a:ea typeface="Meiryo" panose="020B0604030504040204" pitchFamily="34" charset="-128"/>
              </a:rPr>
              <a:t>②</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障害児入所施設の入所児童等が地域生活等へ移行する際の調整の責任主体(都道府県</a:t>
            </a: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政令市)を明確化するとともに22歳までの入所継続を可能とする</a:t>
            </a:r>
            <a:endParaRPr kumimoji="0" lang="ja-JP" altLang="ja-JP"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４．</a:t>
            </a:r>
            <a:r>
              <a:rPr kumimoji="0" lang="ja-JP" altLang="ja-JP"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児童の意見聴取等の仕組みの整備</a:t>
            </a:r>
            <a:r>
              <a:rPr kumimoji="0" lang="ja-JP" altLang="ja-JP" sz="8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【児童福祉法】 </a:t>
            </a:r>
            <a:endParaRPr kumimoji="0" lang="en-US" altLang="ja-JP" sz="8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88900" marR="0" lvl="0"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　</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児童相談所等は入所措置や一時保護等の際に児童の最善の利益を考慮しつつ、児童の意見・意向を勘案して措置を行うため、児童の意見聴取等の措置を講ずることとす る。都道府県は児童の意見・意向表明や権利擁護に向けた必要な環境整備を行う。 </a:t>
            </a:r>
            <a:endParaRPr kumimoji="0" lang="en-US" altLang="ja-JP" sz="11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５．</a:t>
            </a:r>
            <a:r>
              <a:rPr kumimoji="0" lang="ja-JP" altLang="ja-JP"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一時保護開始時の判断に関する司法審査の導入</a:t>
            </a:r>
            <a:r>
              <a:rPr kumimoji="0" lang="ja-JP" altLang="ja-JP" sz="8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【児童福祉法】 </a:t>
            </a:r>
            <a:endParaRPr kumimoji="0" lang="ja-JP" altLang="ja-JP" sz="800" b="0" i="0" u="none" strike="noStrike" cap="none" normalizeH="0" baseline="0">
              <a:ln>
                <a:noFill/>
              </a:ln>
              <a:solidFill>
                <a:schemeClr val="tx1"/>
              </a:solidFill>
              <a:effectLst/>
              <a:latin typeface="Arial" panose="020B0604020202020204" pitchFamily="34" charset="0"/>
            </a:endParaRPr>
          </a:p>
          <a:p>
            <a:pPr marL="88900" marR="0" lvl="0"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　</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児童相談所が一時保護を開始する際に、 親権者等が同意した場合等を除き、 事前又は保護開始から7日以内に裁判官に一時保護状を請求する等の手続を設ける。 </a:t>
            </a:r>
            <a:endParaRPr kumimoji="0" lang="en-US" altLang="ja-JP" sz="1100" b="0" i="0" u="none" strike="noStrike" cap="none" normalizeH="0" baseline="0" dirty="0">
              <a:ln>
                <a:noFill/>
              </a:ln>
              <a:solidFill>
                <a:schemeClr val="tx1"/>
              </a:solidFill>
              <a:effectLst/>
              <a:latin typeface="Arial" panose="020B0604020202020204" pitchFamily="34" charset="0"/>
              <a:ea typeface="Meiryo" panose="020B060403050404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６．</a:t>
            </a:r>
            <a:r>
              <a:rPr kumimoji="0" lang="ja-JP" altLang="ja-JP"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子ども家庭福祉の実務者の専門性の向上</a:t>
            </a:r>
            <a:r>
              <a:rPr kumimoji="0" lang="ja-JP" altLang="ja-JP" sz="8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【児童福祉法】 </a:t>
            </a:r>
            <a:endParaRPr kumimoji="0" lang="ja-JP" altLang="ja-JP" sz="800" b="0" i="0" u="none" strike="noStrike" cap="none" normalizeH="0" baseline="0">
              <a:ln>
                <a:noFill/>
              </a:ln>
              <a:solidFill>
                <a:schemeClr val="tx1"/>
              </a:solidFill>
              <a:effectLst/>
              <a:latin typeface="Arial" panose="020B0604020202020204" pitchFamily="34" charset="0"/>
            </a:endParaRPr>
          </a:p>
          <a:p>
            <a:pPr marL="88900" marR="0" lvl="0"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　</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児童虐待を受けた児童の保護等の専門的な対応を要する事項について十分な知識・技術を有する者を新たに児童福祉司の任用要件に追加する。 </a:t>
            </a:r>
            <a:endParaRPr kumimoji="0" lang="ja-JP" altLang="ja-JP" sz="800" b="0" i="0" u="none" strike="noStrike" cap="none" normalizeH="0" baseline="0">
              <a:ln>
                <a:noFill/>
              </a:ln>
              <a:solidFill>
                <a:schemeClr val="tx1"/>
              </a:solidFill>
              <a:effectLst/>
              <a:latin typeface="Arial" panose="020B0604020202020204" pitchFamily="34" charset="0"/>
            </a:endParaRPr>
          </a:p>
          <a:p>
            <a:pPr marL="2003425" marR="0" lvl="0" algn="l" defTabSz="914400" rtl="0" eaLnBrk="0" fontAlgn="base" latinLnBrk="0" hangingPunct="0">
              <a:lnSpc>
                <a:spcPct val="100000"/>
              </a:lnSpc>
              <a:spcBef>
                <a:spcPct val="0"/>
              </a:spcBef>
              <a:spcAft>
                <a:spcPct val="0"/>
              </a:spcAft>
              <a:buClrTx/>
              <a:buSzTx/>
              <a:buFontTx/>
              <a:buNone/>
            </a:pPr>
            <a:r>
              <a:rPr kumimoji="0" lang="ja-JP" altLang="ja-JP" sz="800" b="0" i="0" u="none" strike="noStrike" cap="none" normalizeH="0" baseline="0">
                <a:ln>
                  <a:noFill/>
                </a:ln>
                <a:solidFill>
                  <a:schemeClr val="tx1"/>
                </a:solidFill>
                <a:effectLst/>
                <a:latin typeface="MS PMincho" panose="02020600040205080304" pitchFamily="18" charset="-128"/>
                <a:ea typeface="MS PMincho" panose="02020600040205080304" pitchFamily="18" charset="-128"/>
              </a:rPr>
              <a:t>※当該規定に基づいて、子ども家庭福祉の実務経験者向けの認定資格を導入する。</a:t>
            </a:r>
            <a:endParaRPr kumimoji="0" lang="en-US" altLang="ja-JP" sz="800" b="0" i="0" u="none" strike="noStrike" cap="none" normalizeH="0" baseline="0" dirty="0">
              <a:ln>
                <a:noFill/>
              </a:ln>
              <a:solidFill>
                <a:schemeClr val="tx1"/>
              </a:solidFill>
              <a:effectLst/>
              <a:latin typeface="MS PMincho" panose="02020600040205080304" pitchFamily="18" charset="-128"/>
              <a:ea typeface="MS PMincho" panose="02020600040205080304" pitchFamily="18" charset="-128"/>
            </a:endParaRPr>
          </a:p>
          <a:p>
            <a:pPr marL="2003425" marR="0" lvl="0" algn="l" defTabSz="914400" rtl="0" eaLnBrk="0" fontAlgn="base" latinLnBrk="0" hangingPunct="0">
              <a:lnSpc>
                <a:spcPct val="100000"/>
              </a:lnSpc>
              <a:spcBef>
                <a:spcPct val="0"/>
              </a:spcBef>
              <a:spcAft>
                <a:spcPct val="0"/>
              </a:spcAft>
              <a:buClrTx/>
              <a:buSzTx/>
              <a:buFontTx/>
              <a:buNone/>
            </a:pPr>
            <a:r>
              <a:rPr kumimoji="0" lang="ja-JP" altLang="ja-JP" sz="800" b="0" i="0" u="none" strike="noStrike" cap="none" normalizeH="0" baseline="0">
                <a:ln>
                  <a:noFill/>
                </a:ln>
                <a:solidFill>
                  <a:schemeClr val="tx1"/>
                </a:solidFill>
                <a:effectLst/>
                <a:latin typeface="MS PMincho" panose="02020600040205080304" pitchFamily="18" charset="-128"/>
                <a:ea typeface="MS PMincho" panose="02020600040205080304" pitchFamily="18" charset="-128"/>
              </a:rPr>
              <a:t>※認定資格の取得状況等を勘案するとともに、業務内容や必要な専門知識・技術、教育課程の明確化、養成体制や資格取得者の雇用機会の確保、といった環境を整備しつつ</a:t>
            </a:r>
            <a:r>
              <a:rPr kumimoji="0" lang="ja-JP" altLang="en-US" sz="800">
                <a:latin typeface="MS PMincho" panose="02020600040205080304" pitchFamily="18" charset="-128"/>
                <a:ea typeface="MS PMincho" panose="02020600040205080304" pitchFamily="18" charset="-128"/>
              </a:rPr>
              <a:t>、</a:t>
            </a:r>
            <a:r>
              <a:rPr kumimoji="0" lang="ja-JP" altLang="ja-JP" sz="800" b="0" i="0" u="none" strike="noStrike" cap="none" normalizeH="0" baseline="0">
                <a:ln>
                  <a:noFill/>
                </a:ln>
                <a:solidFill>
                  <a:schemeClr val="tx1"/>
                </a:solidFill>
                <a:effectLst/>
                <a:latin typeface="MS PMincho" panose="02020600040205080304" pitchFamily="18" charset="-128"/>
                <a:ea typeface="MS PMincho" panose="02020600040205080304" pitchFamily="18" charset="-128"/>
              </a:rPr>
              <a:t>その能力を発揮して働くことができる組織及び資格の在り方について、国家資格を含め、施行後2年を目途として検討し、その結果に基づいて必要な措置を講ずる。 </a:t>
            </a:r>
          </a:p>
          <a:p>
            <a:pPr marL="0" marR="0" lvl="0" indent="0" algn="l" defTabSz="914400" rtl="0" eaLnBrk="0" fontAlgn="base" latinLnBrk="0" hangingPunct="0">
              <a:lnSpc>
                <a:spcPct val="100000"/>
              </a:lnSpc>
              <a:spcBef>
                <a:spcPts val="300"/>
              </a:spcBef>
              <a:spcAft>
                <a:spcPct val="0"/>
              </a:spcAft>
              <a:buClrTx/>
              <a:buSzTx/>
              <a:buFontTx/>
              <a:buNone/>
              <a:tabLst/>
            </a:pPr>
            <a:r>
              <a:rPr kumimoji="0" lang="ja-JP" altLang="ja-JP" sz="1100" b="1" i="0" u="sng" strike="noStrike" cap="none" normalizeH="0" baseline="0">
                <a:ln>
                  <a:noFill/>
                </a:ln>
                <a:solidFill>
                  <a:schemeClr val="tx1"/>
                </a:solidFill>
                <a:effectLst/>
                <a:latin typeface="Arial" panose="020B0604020202020204" pitchFamily="34" charset="0"/>
                <a:ea typeface="Meiryo" panose="020B0604030504040204" pitchFamily="34" charset="-128"/>
              </a:rPr>
              <a:t>7.児童をわいせつ行為から守る環境整備</a:t>
            </a:r>
            <a:r>
              <a:rPr kumimoji="0" lang="ja-JP" altLang="ja-JP" sz="1000" b="1" i="0" u="sng" strike="noStrike" cap="none" normalizeH="0" baseline="0">
                <a:ln>
                  <a:noFill/>
                </a:ln>
                <a:solidFill>
                  <a:schemeClr val="tx1"/>
                </a:solidFill>
                <a:effectLst/>
                <a:latin typeface="Arial" panose="020B0604020202020204" pitchFamily="34" charset="0"/>
                <a:ea typeface="Meiryo" panose="020B0604030504040204" pitchFamily="34" charset="-128"/>
              </a:rPr>
              <a:t>(性犯罪歴等の証明を求める仕組み(日本版DBS)の導入に先駆けた取組強化)</a:t>
            </a:r>
            <a:r>
              <a:rPr kumimoji="0" lang="ja-JP" altLang="ja-JP" sz="8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【児童福祉法】 </a:t>
            </a:r>
            <a:endParaRPr kumimoji="0" lang="ja-JP" altLang="ja-JP" sz="800" b="0" i="0" u="none" strike="noStrike" cap="none" normalizeH="0" baseline="0">
              <a:ln>
                <a:noFill/>
              </a:ln>
              <a:solidFill>
                <a:schemeClr val="tx1"/>
              </a:solidFill>
              <a:effectLst/>
              <a:latin typeface="Arial" panose="020B0604020202020204" pitchFamily="34" charset="0"/>
            </a:endParaRPr>
          </a:p>
          <a:p>
            <a:pPr marL="133350" marR="0" lvl="0"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　</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児童にわいせつ行為を行った保育士の資格管理の厳格化を行うとともに、ベビーシッター等に対する事業停止命令等の情報の公表や共有を可能とするほか、所要の改正を行う。 </a:t>
            </a:r>
            <a:r>
              <a:rPr kumimoji="0" lang="ja-JP" altLang="ja-JP" b="0" i="0" u="none" strike="noStrike" cap="none" normalizeH="0" baseline="0">
                <a:ln>
                  <a:noFill/>
                </a:ln>
                <a:solidFill>
                  <a:schemeClr val="tx1"/>
                </a:solidFill>
                <a:effectLst/>
                <a:latin typeface="Arial" panose="020B0604020202020204" pitchFamily="34" charset="0"/>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1029" name="Picture 5" descr="page1image13772752">
            <a:extLst>
              <a:ext uri="{FF2B5EF4-FFF2-40B4-BE49-F238E27FC236}">
                <a16:creationId xmlns:a16="http://schemas.microsoft.com/office/drawing/2014/main" id="{C205296F-002C-3019-CEE8-42B352418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500" y="1317625"/>
            <a:ext cx="4889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image13762768">
            <a:extLst>
              <a:ext uri="{FF2B5EF4-FFF2-40B4-BE49-F238E27FC236}">
                <a16:creationId xmlns:a16="http://schemas.microsoft.com/office/drawing/2014/main" id="{D89CD3EA-02B8-8AA3-9E85-121255359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0" y="1317625"/>
            <a:ext cx="2374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1image13770256">
            <a:extLst>
              <a:ext uri="{FF2B5EF4-FFF2-40B4-BE49-F238E27FC236}">
                <a16:creationId xmlns:a16="http://schemas.microsoft.com/office/drawing/2014/main" id="{10DC3D67-F74B-2D02-9F0A-94F479657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0" y="1317625"/>
            <a:ext cx="32131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1image13774832">
            <a:extLst>
              <a:ext uri="{FF2B5EF4-FFF2-40B4-BE49-F238E27FC236}">
                <a16:creationId xmlns:a16="http://schemas.microsoft.com/office/drawing/2014/main" id="{B2EB0131-25E4-9CFD-8654-74094A42AE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6000" y="1317625"/>
            <a:ext cx="2794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1image13778576">
            <a:extLst>
              <a:ext uri="{FF2B5EF4-FFF2-40B4-BE49-F238E27FC236}">
                <a16:creationId xmlns:a16="http://schemas.microsoft.com/office/drawing/2014/main" id="{8FEF47A0-4FEC-CDFA-366B-7E256AA73B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90500" y="1317625"/>
            <a:ext cx="7239000" cy="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6584245A-A3CB-E750-19B7-2BDB6A23B1C4}"/>
              </a:ext>
            </a:extLst>
          </p:cNvPr>
          <p:cNvSpPr txBox="1"/>
          <p:nvPr/>
        </p:nvSpPr>
        <p:spPr>
          <a:xfrm>
            <a:off x="56456" y="1088080"/>
            <a:ext cx="1197537" cy="307777"/>
          </a:xfrm>
          <a:prstGeom prst="rect">
            <a:avLst/>
          </a:prstGeom>
          <a:solidFill>
            <a:srgbClr val="005493"/>
          </a:solidFill>
        </p:spPr>
        <p:txBody>
          <a:bodyPr wrap="square" rtlCol="0">
            <a:spAutoFit/>
          </a:bodyPr>
          <a:lstStyle/>
          <a:p>
            <a:pPr algn="ctr"/>
            <a:r>
              <a:rPr kumimoji="1" lang="ja-JP" altLang="en-US" sz="1400">
                <a:solidFill>
                  <a:schemeClr val="bg1"/>
                </a:solidFill>
              </a:rPr>
              <a:t>改正の概要</a:t>
            </a:r>
          </a:p>
        </p:txBody>
      </p:sp>
      <p:sp>
        <p:nvSpPr>
          <p:cNvPr id="8" name="Rectangle 3">
            <a:extLst>
              <a:ext uri="{FF2B5EF4-FFF2-40B4-BE49-F238E27FC236}">
                <a16:creationId xmlns:a16="http://schemas.microsoft.com/office/drawing/2014/main" id="{8E995FBD-8372-DFA6-B27D-F29D7E7D21C5}"/>
              </a:ext>
            </a:extLst>
          </p:cNvPr>
          <p:cNvSpPr txBox="1">
            <a:spLocks noChangeArrowheads="1"/>
          </p:cNvSpPr>
          <p:nvPr/>
        </p:nvSpPr>
        <p:spPr bwMode="auto">
          <a:xfrm>
            <a:off x="0" y="7950"/>
            <a:ext cx="9906000" cy="620689"/>
          </a:xfrm>
          <a:prstGeom prst="rect">
            <a:avLst/>
          </a:prstGeom>
          <a:noFill/>
          <a:ln w="9525">
            <a:noFill/>
            <a:miter lim="800000"/>
            <a:headEnd/>
            <a:tailEnd/>
          </a:ln>
        </p:spPr>
        <p:txBody>
          <a:bodyPr lIns="84368" tIns="42186" rIns="84368" bIns="42186" anchor="ctr" anchorCtr="1"/>
          <a:lstStyle/>
          <a:p>
            <a:pPr algn="ctr" eaLnBrk="1" hangingPunct="1">
              <a:lnSpc>
                <a:spcPct val="80000"/>
              </a:lnSpc>
              <a:spcBef>
                <a:spcPct val="20000"/>
              </a:spcBef>
              <a:defRPr/>
            </a:pPr>
            <a:r>
              <a:rPr lang="ja-JP" altLang="en-US" sz="3600" u="sng" spc="-100">
                <a:solidFill>
                  <a:srgbClr val="000000"/>
                </a:solidFill>
              </a:rPr>
              <a:t>⑩改正児童福祉法のねらいと内容</a:t>
            </a:r>
            <a:endParaRPr lang="en-US" altLang="ja-JP" sz="3600" spc="-100" dirty="0">
              <a:solidFill>
                <a:srgbClr val="000000"/>
              </a:solidFill>
            </a:endParaRPr>
          </a:p>
        </p:txBody>
      </p:sp>
      <p:sp>
        <p:nvSpPr>
          <p:cNvPr id="9" name="Rectangle 2">
            <a:extLst>
              <a:ext uri="{FF2B5EF4-FFF2-40B4-BE49-F238E27FC236}">
                <a16:creationId xmlns:a16="http://schemas.microsoft.com/office/drawing/2014/main" id="{B57883EA-F85F-ED99-5A3C-C02E73958C96}"/>
              </a:ext>
            </a:extLst>
          </p:cNvPr>
          <p:cNvSpPr>
            <a:spLocks noChangeArrowheads="1"/>
          </p:cNvSpPr>
          <p:nvPr/>
        </p:nvSpPr>
        <p:spPr bwMode="auto">
          <a:xfrm>
            <a:off x="72013" y="602707"/>
            <a:ext cx="9747281" cy="454217"/>
          </a:xfrm>
          <a:prstGeom prst="rect">
            <a:avLst/>
          </a:prstGeom>
          <a:noFill/>
          <a:ln w="28575">
            <a:solidFill>
              <a:srgbClr val="005493"/>
            </a:solidFill>
          </a:ln>
          <a:effectLst/>
        </p:spPr>
        <p:txBody>
          <a:bodyPr vert="horz" wrap="square" lIns="91440" tIns="45720" rIns="91440" bIns="0" numCol="1" anchor="b" anchorCtr="0" compatLnSpc="1">
            <a:prstTxWarp prst="textNoShape">
              <a:avLst/>
            </a:prstTxWarp>
            <a:noAutofit/>
          </a:bodyPr>
          <a:lstStyle/>
          <a:p>
            <a:pPr marL="92075" marR="0" lvl="0" algn="l" defTabSz="914400" rtl="0" eaLnBrk="0" fontAlgn="base" latinLnBrk="0" hangingPunct="0">
              <a:lnSpc>
                <a:spcPct val="100000"/>
              </a:lnSpc>
              <a:spcBef>
                <a:spcPct val="0"/>
              </a:spcBef>
              <a:spcAft>
                <a:spcPct val="0"/>
              </a:spcAft>
              <a:buClrTx/>
              <a:buSzTx/>
              <a:buFontTx/>
              <a:buNone/>
            </a:pPr>
            <a:r>
              <a:rPr kumimoji="0" lang="ja-JP" altLang="en-US"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　</a:t>
            </a: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児童虐待の相談対応件数の増加など、子育てに困難を抱える世帯がこれまで以上に顕在化してきている状況等を踏まえ、子育て世帯に対する包括的な支援のための体制強化等を行う。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 name="テキスト ボックス 2">
            <a:extLst>
              <a:ext uri="{FF2B5EF4-FFF2-40B4-BE49-F238E27FC236}">
                <a16:creationId xmlns:a16="http://schemas.microsoft.com/office/drawing/2014/main" id="{B15D9FF0-D3EC-9589-439D-F82E4DBF65A9}"/>
              </a:ext>
            </a:extLst>
          </p:cNvPr>
          <p:cNvSpPr txBox="1"/>
          <p:nvPr/>
        </p:nvSpPr>
        <p:spPr>
          <a:xfrm>
            <a:off x="51921" y="405280"/>
            <a:ext cx="1197535" cy="307777"/>
          </a:xfrm>
          <a:prstGeom prst="rect">
            <a:avLst/>
          </a:prstGeom>
          <a:solidFill>
            <a:srgbClr val="005493"/>
          </a:solidFill>
        </p:spPr>
        <p:txBody>
          <a:bodyPr wrap="square" rtlCol="0">
            <a:spAutoFit/>
          </a:bodyPr>
          <a:lstStyle/>
          <a:p>
            <a:r>
              <a:rPr kumimoji="1" lang="ja-JP" altLang="en-US" sz="1400">
                <a:solidFill>
                  <a:schemeClr val="bg1"/>
                </a:solidFill>
              </a:rPr>
              <a:t>改正の趣旨</a:t>
            </a:r>
          </a:p>
        </p:txBody>
      </p:sp>
      <p:sp>
        <p:nvSpPr>
          <p:cNvPr id="10" name="Rectangle 2">
            <a:extLst>
              <a:ext uri="{FF2B5EF4-FFF2-40B4-BE49-F238E27FC236}">
                <a16:creationId xmlns:a16="http://schemas.microsoft.com/office/drawing/2014/main" id="{B46C966A-A8CE-8DF0-770F-537E8E1BD09D}"/>
              </a:ext>
            </a:extLst>
          </p:cNvPr>
          <p:cNvSpPr>
            <a:spLocks noChangeArrowheads="1"/>
          </p:cNvSpPr>
          <p:nvPr/>
        </p:nvSpPr>
        <p:spPr bwMode="auto">
          <a:xfrm>
            <a:off x="75665" y="6453336"/>
            <a:ext cx="9743629" cy="380301"/>
          </a:xfrm>
          <a:prstGeom prst="rect">
            <a:avLst/>
          </a:prstGeom>
          <a:noFill/>
          <a:ln w="28575">
            <a:solidFill>
              <a:srgbClr val="005493"/>
            </a:solidFill>
          </a:ln>
          <a:effectLst/>
        </p:spPr>
        <p:txBody>
          <a:bodyPr vert="horz" wrap="square" lIns="91440" tIns="45720" rIns="91440" bIns="0" numCol="1" anchor="b"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chemeClr val="tx1"/>
                </a:solidFill>
                <a:effectLst/>
                <a:latin typeface="Arial" panose="020B0604020202020204" pitchFamily="34" charset="0"/>
                <a:ea typeface="Meiryo" panose="020B0604030504040204" pitchFamily="34" charset="-128"/>
              </a:rPr>
              <a:t>令和6年4月1日</a:t>
            </a:r>
            <a:r>
              <a:rPr kumimoji="0" lang="ja-JP" altLang="ja-JP" sz="900" b="0" i="0" u="none" strike="noStrike" cap="none" normalizeH="0" baseline="0">
                <a:ln>
                  <a:noFill/>
                </a:ln>
                <a:solidFill>
                  <a:schemeClr val="tx1"/>
                </a:solidFill>
                <a:effectLst/>
                <a:latin typeface="Arial" panose="020B0604020202020204" pitchFamily="34" charset="0"/>
                <a:ea typeface="Meiryo" panose="020B0604030504040204" pitchFamily="34" charset="-128"/>
              </a:rPr>
              <a:t>(ただし、5は公布後3年以内で政令で定める日、7の一部は公布後3月を経過した日、令和5年4月1日又は公布後2年以内で政令で定める日)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 name="テキスト ボックス 6">
            <a:extLst>
              <a:ext uri="{FF2B5EF4-FFF2-40B4-BE49-F238E27FC236}">
                <a16:creationId xmlns:a16="http://schemas.microsoft.com/office/drawing/2014/main" id="{BE1698BB-76CD-F95B-F602-B05C6260C8EC}"/>
              </a:ext>
            </a:extLst>
          </p:cNvPr>
          <p:cNvSpPr txBox="1"/>
          <p:nvPr/>
        </p:nvSpPr>
        <p:spPr>
          <a:xfrm>
            <a:off x="56456" y="6309320"/>
            <a:ext cx="1197535" cy="307777"/>
          </a:xfrm>
          <a:prstGeom prst="rect">
            <a:avLst/>
          </a:prstGeom>
          <a:solidFill>
            <a:srgbClr val="005493"/>
          </a:solidFill>
        </p:spPr>
        <p:txBody>
          <a:bodyPr wrap="square" rtlCol="0">
            <a:spAutoFit/>
          </a:bodyPr>
          <a:lstStyle/>
          <a:p>
            <a:pPr algn="ctr"/>
            <a:r>
              <a:rPr kumimoji="1" lang="ja-JP" altLang="en-US" sz="1400">
                <a:solidFill>
                  <a:schemeClr val="bg1"/>
                </a:solidFill>
              </a:rPr>
              <a:t>施行期日</a:t>
            </a:r>
          </a:p>
        </p:txBody>
      </p:sp>
    </p:spTree>
    <p:extLst>
      <p:ext uri="{BB962C8B-B14F-4D97-AF65-F5344CB8AC3E}">
        <p14:creationId xmlns:p14="http://schemas.microsoft.com/office/powerpoint/2010/main" val="1724499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F80A8A1-0875-8924-233E-46EF789E7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6" name="スライド番号プレースホルダー 9">
            <a:extLst>
              <a:ext uri="{FF2B5EF4-FFF2-40B4-BE49-F238E27FC236}">
                <a16:creationId xmlns:a16="http://schemas.microsoft.com/office/drawing/2014/main" id="{3A6256C4-514E-F648-9496-85E6EA806D54}"/>
              </a:ext>
            </a:extLst>
          </p:cNvPr>
          <p:cNvSpPr>
            <a:spLocks noGrp="1"/>
          </p:cNvSpPr>
          <p:nvPr>
            <p:ph type="sldNum" sz="quarter" idx="12"/>
          </p:nvPr>
        </p:nvSpPr>
        <p:spPr>
          <a:xfrm>
            <a:off x="8913440" y="6510834"/>
            <a:ext cx="992836" cy="380301"/>
          </a:xfrm>
          <a:solidFill>
            <a:schemeClr val="bg1"/>
          </a:solidFill>
        </p:spPr>
        <p:txBody>
          <a:bodyPr/>
          <a:lstStyle/>
          <a:p>
            <a:pPr>
              <a:defRPr/>
            </a:pPr>
            <a:fld id="{6EF23906-C28C-47DE-8E4F-A94606051E12}" type="slidenum">
              <a:rPr lang="en-US" altLang="ja-JP" sz="2000" smtClean="0">
                <a:solidFill>
                  <a:srgbClr val="000000"/>
                </a:solidFill>
              </a:rPr>
              <a:pPr>
                <a:defRPr/>
              </a:pPr>
              <a:t>44</a:t>
            </a:fld>
            <a:endParaRPr lang="en-US" altLang="ja-JP" sz="2000" dirty="0">
              <a:solidFill>
                <a:srgbClr val="000000"/>
              </a:solidFill>
            </a:endParaRPr>
          </a:p>
        </p:txBody>
      </p:sp>
    </p:spTree>
    <p:extLst>
      <p:ext uri="{BB962C8B-B14F-4D97-AF65-F5344CB8AC3E}">
        <p14:creationId xmlns:p14="http://schemas.microsoft.com/office/powerpoint/2010/main" val="1191651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ED9C4DA-B822-755B-DA1A-DBFD9A40E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1" cy="6858000"/>
          </a:xfrm>
          <a:prstGeom prst="rect">
            <a:avLst/>
          </a:prstGeom>
        </p:spPr>
      </p:pic>
      <p:sp>
        <p:nvSpPr>
          <p:cNvPr id="4" name="スライド番号プレースホルダー 9">
            <a:extLst>
              <a:ext uri="{FF2B5EF4-FFF2-40B4-BE49-F238E27FC236}">
                <a16:creationId xmlns:a16="http://schemas.microsoft.com/office/drawing/2014/main" id="{95F2E5CB-D1BD-DA37-376A-B80136526F4F}"/>
              </a:ext>
            </a:extLst>
          </p:cNvPr>
          <p:cNvSpPr>
            <a:spLocks noGrp="1"/>
          </p:cNvSpPr>
          <p:nvPr>
            <p:ph type="sldNum" sz="quarter" idx="12"/>
          </p:nvPr>
        </p:nvSpPr>
        <p:spPr>
          <a:xfrm>
            <a:off x="9273480" y="6510834"/>
            <a:ext cx="632796" cy="380301"/>
          </a:xfrm>
          <a:solidFill>
            <a:schemeClr val="bg1"/>
          </a:solidFill>
        </p:spPr>
        <p:txBody>
          <a:bodyPr/>
          <a:lstStyle/>
          <a:p>
            <a:pPr>
              <a:defRPr/>
            </a:pPr>
            <a:fld id="{6EF23906-C28C-47DE-8E4F-A94606051E12}" type="slidenum">
              <a:rPr lang="en-US" altLang="ja-JP" sz="2000" smtClean="0">
                <a:solidFill>
                  <a:srgbClr val="000000"/>
                </a:solidFill>
              </a:rPr>
              <a:pPr>
                <a:defRPr/>
              </a:pPr>
              <a:t>45</a:t>
            </a:fld>
            <a:endParaRPr lang="en-US" altLang="ja-JP" sz="2000" dirty="0">
              <a:solidFill>
                <a:srgbClr val="000000"/>
              </a:solidFill>
            </a:endParaRPr>
          </a:p>
        </p:txBody>
      </p:sp>
    </p:spTree>
    <p:extLst>
      <p:ext uri="{BB962C8B-B14F-4D97-AF65-F5344CB8AC3E}">
        <p14:creationId xmlns:p14="http://schemas.microsoft.com/office/powerpoint/2010/main" val="3713632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848544" y="2092622"/>
            <a:ext cx="8897888" cy="2672756"/>
          </a:xfrm>
          <a:prstGeom prst="rect">
            <a:avLst/>
          </a:prstGeom>
          <a:noFill/>
          <a:ln w="9525">
            <a:noFill/>
            <a:miter lim="800000"/>
            <a:headEnd/>
            <a:tailEnd/>
          </a:ln>
        </p:spPr>
        <p:txBody>
          <a:bodyPr lIns="91399" tIns="45701" rIns="91399" bIns="45701"/>
          <a:lstStyle/>
          <a:p>
            <a:pPr>
              <a:lnSpc>
                <a:spcPct val="80000"/>
              </a:lnSpc>
              <a:spcBef>
                <a:spcPct val="20000"/>
              </a:spcBef>
            </a:pPr>
            <a:r>
              <a:rPr lang="ja-JP" altLang="en-US" sz="6000" u="sng">
                <a:solidFill>
                  <a:srgbClr val="000000"/>
                </a:solidFill>
              </a:rPr>
              <a:t>３</a:t>
            </a:r>
            <a:r>
              <a:rPr lang="en-US" altLang="ja-JP" sz="6000" u="sng" dirty="0">
                <a:solidFill>
                  <a:srgbClr val="000000"/>
                </a:solidFill>
              </a:rPr>
              <a:t> </a:t>
            </a:r>
            <a:r>
              <a:rPr lang="ja-JP" altLang="en-US" sz="6000" u="sng">
                <a:solidFill>
                  <a:srgbClr val="000000"/>
                </a:solidFill>
              </a:rPr>
              <a:t>障害児支援の基本は</a:t>
            </a:r>
            <a:endParaRPr lang="en-US" altLang="ja-JP" sz="6000" u="sng" dirty="0">
              <a:solidFill>
                <a:srgbClr val="000000"/>
              </a:solidFill>
            </a:endParaRPr>
          </a:p>
          <a:p>
            <a:pPr marL="758825">
              <a:lnSpc>
                <a:spcPct val="80000"/>
              </a:lnSpc>
              <a:spcBef>
                <a:spcPct val="20000"/>
              </a:spcBef>
            </a:pPr>
            <a:r>
              <a:rPr lang="ja-JP" altLang="en-US" sz="6000" u="sng">
                <a:solidFill>
                  <a:srgbClr val="000000"/>
                </a:solidFill>
              </a:rPr>
              <a:t>権利を尊重した支援</a:t>
            </a:r>
            <a:endParaRPr lang="en-US" altLang="ja-JP" sz="6000" u="sng" dirty="0">
              <a:solidFill>
                <a:srgbClr val="000000"/>
              </a:solidFill>
            </a:endParaRPr>
          </a:p>
          <a:p>
            <a:pPr marL="758825">
              <a:lnSpc>
                <a:spcPct val="80000"/>
              </a:lnSpc>
              <a:spcBef>
                <a:spcPct val="20000"/>
              </a:spcBef>
            </a:pPr>
            <a:r>
              <a:rPr lang="ja-JP" altLang="en-US" sz="6000" u="sng">
                <a:solidFill>
                  <a:srgbClr val="000000"/>
                </a:solidFill>
              </a:rPr>
              <a:t>であることを理解する</a:t>
            </a:r>
            <a:endParaRPr lang="en-US" altLang="ja-JP" sz="6000" u="sng" dirty="0">
              <a:solidFill>
                <a:srgbClr val="000000"/>
              </a:solidFill>
            </a:endParaRPr>
          </a:p>
        </p:txBody>
      </p:sp>
      <p:sp>
        <p:nvSpPr>
          <p:cNvPr id="2" name="スライド番号プレースホルダー 9">
            <a:extLst>
              <a:ext uri="{FF2B5EF4-FFF2-40B4-BE49-F238E27FC236}">
                <a16:creationId xmlns:a16="http://schemas.microsoft.com/office/drawing/2014/main" id="{380BA81B-028A-8C83-0168-163E13CC9E43}"/>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46</a:t>
            </a:fld>
            <a:endParaRPr lang="en-US" altLang="ja-JP" sz="2000" dirty="0">
              <a:solidFill>
                <a:srgbClr val="000000"/>
              </a:solidFill>
            </a:endParaRPr>
          </a:p>
        </p:txBody>
      </p:sp>
    </p:spTree>
    <p:extLst>
      <p:ext uri="{BB962C8B-B14F-4D97-AF65-F5344CB8AC3E}">
        <p14:creationId xmlns:p14="http://schemas.microsoft.com/office/powerpoint/2010/main" val="1300829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300" y="910126"/>
            <a:ext cx="9612325" cy="5623662"/>
          </a:xfrm>
        </p:spPr>
        <p:txBody>
          <a:bodyPr>
            <a:noAutofit/>
          </a:bodyPr>
          <a:lstStyle/>
          <a:p>
            <a:pPr marL="757238" indent="-503238">
              <a:spcBef>
                <a:spcPts val="1200"/>
              </a:spcBef>
              <a:buNone/>
            </a:pPr>
            <a:r>
              <a:rPr lang="en-US" altLang="ja-JP" sz="3000" dirty="0"/>
              <a:t>① </a:t>
            </a:r>
            <a:r>
              <a:rPr lang="ja-JP" altLang="en-US" sz="3000"/>
              <a:t>障害児支援は、権利擁護である</a:t>
            </a:r>
            <a:endParaRPr lang="en-US" altLang="ja-JP" sz="3000" dirty="0"/>
          </a:p>
          <a:p>
            <a:pPr marL="757238" indent="-503238">
              <a:spcBef>
                <a:spcPts val="1200"/>
              </a:spcBef>
              <a:buNone/>
            </a:pPr>
            <a:r>
              <a:rPr lang="ja-JP" altLang="en-US" sz="3000"/>
              <a:t>②</a:t>
            </a:r>
            <a:r>
              <a:rPr lang="en-US" altLang="ja-JP" sz="3000" dirty="0"/>
              <a:t> </a:t>
            </a:r>
            <a:r>
              <a:rPr lang="ja-JP" altLang="en-US" sz="3000"/>
              <a:t>権利擁護とは、虐待など不適切な支援をしないこと（発達を妨げない）だけでなく、障害のある子どもの権利を保障すること（当たり前の発達を促進すること）</a:t>
            </a:r>
            <a:endParaRPr lang="en-US" altLang="ja-JP" sz="3000" dirty="0"/>
          </a:p>
          <a:p>
            <a:pPr marL="757238" indent="-503238">
              <a:spcBef>
                <a:spcPts val="1200"/>
              </a:spcBef>
              <a:buNone/>
            </a:pPr>
            <a:r>
              <a:rPr lang="ja-JP" altLang="en-US" sz="3000"/>
              <a:t>③</a:t>
            </a:r>
            <a:r>
              <a:rPr lang="en-US" altLang="ja-JP" sz="3000" dirty="0"/>
              <a:t> </a:t>
            </a:r>
            <a:r>
              <a:rPr lang="ja-JP" altLang="en-US" sz="3000"/>
              <a:t>権利擁護とは、障害者の権利とすべての子どもの権利の両面から保障することであり、まず「子ども」としての権利の擁護が重要である</a:t>
            </a:r>
            <a:endParaRPr lang="en-US" altLang="ja-JP" sz="3000" dirty="0"/>
          </a:p>
          <a:p>
            <a:pPr marL="757238" indent="-503238">
              <a:spcBef>
                <a:spcPts val="1200"/>
              </a:spcBef>
              <a:buNone/>
            </a:pPr>
            <a:r>
              <a:rPr lang="ja-JP" altLang="en-US" sz="3000"/>
              <a:t>④</a:t>
            </a:r>
            <a:r>
              <a:rPr lang="en-US" altLang="ja-JP" sz="3000" dirty="0"/>
              <a:t> </a:t>
            </a:r>
            <a:r>
              <a:rPr lang="ja-JP" altLang="en-US" sz="3000"/>
              <a:t>子どもの権利に関する条約と障害者権利条約は、　　障害のある子どもについて、相互補完するような内容になっている</a:t>
            </a:r>
          </a:p>
        </p:txBody>
      </p:sp>
      <p:sp>
        <p:nvSpPr>
          <p:cNvPr id="5" name="スライド番号プレースホルダー 9">
            <a:extLst>
              <a:ext uri="{FF2B5EF4-FFF2-40B4-BE49-F238E27FC236}">
                <a16:creationId xmlns:a16="http://schemas.microsoft.com/office/drawing/2014/main" id="{405E1B8A-4345-D0D8-D8C5-6BBC96E41FF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47</a:t>
            </a:fld>
            <a:endParaRPr lang="en-US" altLang="ja-JP" sz="2000" dirty="0">
              <a:solidFill>
                <a:srgbClr val="000000"/>
              </a:solidFill>
            </a:endParaRPr>
          </a:p>
        </p:txBody>
      </p:sp>
      <p:sp>
        <p:nvSpPr>
          <p:cNvPr id="7" name="タイトル 1">
            <a:extLst>
              <a:ext uri="{FF2B5EF4-FFF2-40B4-BE49-F238E27FC236}">
                <a16:creationId xmlns:a16="http://schemas.microsoft.com/office/drawing/2014/main" id="{9D04D571-9818-E855-2798-85311B6C6F1A}"/>
              </a:ext>
            </a:extLst>
          </p:cNvPr>
          <p:cNvSpPr>
            <a:spLocks noGrp="1"/>
          </p:cNvSpPr>
          <p:nvPr>
            <p:ph type="title"/>
          </p:nvPr>
        </p:nvSpPr>
        <p:spPr>
          <a:xfrm>
            <a:off x="681037" y="116632"/>
            <a:ext cx="8543925" cy="721486"/>
          </a:xfrm>
        </p:spPr>
        <p:txBody>
          <a:bodyPr>
            <a:noAutofit/>
          </a:bodyPr>
          <a:lstStyle/>
          <a:p>
            <a:pPr algn="ctr"/>
            <a:r>
              <a:rPr lang="ja-JP" altLang="en-US" sz="4800" u="sng"/>
              <a:t>ポイント</a:t>
            </a:r>
            <a:endParaRPr lang="ja-JP" altLang="en-US" sz="4800" u="sng" dirty="0"/>
          </a:p>
        </p:txBody>
      </p:sp>
    </p:spTree>
    <p:extLst>
      <p:ext uri="{BB962C8B-B14F-4D97-AF65-F5344CB8AC3E}">
        <p14:creationId xmlns:p14="http://schemas.microsoft.com/office/powerpoint/2010/main" val="2203623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838" y="188644"/>
            <a:ext cx="9906004" cy="6669359"/>
          </a:xfrm>
          <a:prstGeom prst="rect">
            <a:avLst/>
          </a:prstGeom>
          <a:noFill/>
          <a:ln w="9525">
            <a:noFill/>
            <a:miter lim="800000"/>
            <a:headEnd/>
            <a:tailEnd/>
          </a:ln>
        </p:spPr>
        <p:txBody>
          <a:bodyPr wrap="square" anchor="t" anchorCtr="0">
            <a:noAutofit/>
          </a:bodyPr>
          <a:lstStyle/>
          <a:p>
            <a:pPr marL="712788" indent="-712788" algn="ctr"/>
            <a:r>
              <a:rPr lang="ja-JP" altLang="en-US" sz="34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3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権利」を尊重した支援とは</a:t>
            </a:r>
          </a:p>
          <a:p>
            <a:pPr marL="712788" indent="-712788">
              <a:spcBef>
                <a:spcPts val="1200"/>
              </a:spcBef>
            </a:pP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◎子どもの「</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権利」を</a:t>
            </a:r>
            <a:r>
              <a:rPr lang="ja-JP" altLang="en-US"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侵害しない</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専門的支援</a:t>
            </a: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・子どもや障害のある人などは、権利侵害されやすい</a:t>
            </a: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・施設内虐待の防止及び不適切支援の不提供</a:t>
            </a: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⇒子どもや障害の適切な理解と支援力（＝合理的配慮の提供）</a:t>
            </a: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・家庭内虐待の早期発見と未然防止の役割（＝家族支援）</a:t>
            </a: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⇒児童</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養護施設入所児</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のうち障害等を有する</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児童は</a:t>
            </a:r>
            <a:r>
              <a:rPr lang="ja-JP" altLang="en-US" sz="2400" u="sng">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３６</a:t>
            </a:r>
            <a:r>
              <a:rPr lang="en-US" altLang="ja-JP"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u="sng">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７％</a:t>
            </a:r>
            <a:endParaRPr lang="ja-JP" altLang="en-US" sz="20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endParaRP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障害児入所施設入所児のうち虐待・養育</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放棄は</a:t>
            </a:r>
            <a:r>
              <a:rPr lang="ja-JP" altLang="en-US" sz="2400" u="sng">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３７</a:t>
            </a:r>
            <a:r>
              <a:rPr lang="en-US" altLang="ja-JP"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u="sng">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７％</a:t>
            </a:r>
            <a:endPar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endParaRPr>
          </a:p>
          <a:p>
            <a:pPr marL="712788" indent="-712788">
              <a:spcBef>
                <a:spcPts val="12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◎子どもの「</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権利」を</a:t>
            </a:r>
            <a:r>
              <a:rPr lang="ja-JP" altLang="en-US" sz="2800" u="sng">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保障する</a:t>
            </a:r>
            <a:r>
              <a:rPr lang="ja-JP" altLang="en-US" sz="28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専門的支援</a:t>
            </a:r>
            <a:endPar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・「子ども」としての人権や尊厳に配慮された支援</a:t>
            </a: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⇒障害のある子どもも権利の主体者であるという認識</a:t>
            </a: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子ども」と「障害者」としての</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権利の適切な理解と対応</a:t>
            </a: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⇒子ども期に必要な経験、体験、学習の保障</a:t>
            </a: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・権利を意識した、未来志向型、将来につながる支援</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⇒共生社会の実現、意思決定に基づく自分らしい暮らしの実現</a:t>
            </a:r>
          </a:p>
          <a:p>
            <a:pPr marL="712788" indent="-712788"/>
            <a:endPar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2" name="スライド番号プレースホルダー 1"/>
          <p:cNvSpPr>
            <a:spLocks noGrp="1"/>
          </p:cNvSpPr>
          <p:nvPr>
            <p:ph type="sldNum" sz="quarter" idx="12"/>
          </p:nvPr>
        </p:nvSpPr>
        <p:spPr/>
        <p:txBody>
          <a:bodyPr/>
          <a:lstStyle/>
          <a:p>
            <a:pPr>
              <a:defRPr/>
            </a:pPr>
            <a:fld id="{E6920193-7F62-4B0F-A26E-3C036304FC06}" type="slidenum">
              <a:rPr lang="en-US" altLang="ja-JP" smtClean="0">
                <a:solidFill>
                  <a:srgbClr val="000000"/>
                </a:solidFill>
              </a:rPr>
              <a:pPr>
                <a:defRPr/>
              </a:pPr>
              <a:t>48</a:t>
            </a:fld>
            <a:endParaRPr lang="en-US" altLang="ja-JP">
              <a:solidFill>
                <a:srgbClr val="000000"/>
              </a:solidFill>
            </a:endParaRPr>
          </a:p>
        </p:txBody>
      </p:sp>
      <p:sp>
        <p:nvSpPr>
          <p:cNvPr id="3" name="スライド番号プレースホルダー 9">
            <a:extLst>
              <a:ext uri="{FF2B5EF4-FFF2-40B4-BE49-F238E27FC236}">
                <a16:creationId xmlns:a16="http://schemas.microsoft.com/office/drawing/2014/main" id="{FCEF4BF9-74F1-39B8-2555-53108A42ADB0}"/>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48</a:t>
            </a:fld>
            <a:endParaRPr lang="en-US" altLang="ja-JP" sz="2000" dirty="0">
              <a:solidFill>
                <a:srgbClr val="000000"/>
              </a:solidFill>
            </a:endParaRPr>
          </a:p>
        </p:txBody>
      </p:sp>
    </p:spTree>
    <p:extLst>
      <p:ext uri="{BB962C8B-B14F-4D97-AF65-F5344CB8AC3E}">
        <p14:creationId xmlns:p14="http://schemas.microsoft.com/office/powerpoint/2010/main" val="3836434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136240" y="18593"/>
            <a:ext cx="9633520" cy="6872541"/>
          </a:xfrm>
        </p:spPr>
        <p:txBody>
          <a:bodyPr>
            <a:noAutofit/>
          </a:bodyPr>
          <a:lstStyle/>
          <a:p>
            <a:pPr marL="360363" indent="-360363">
              <a:lnSpc>
                <a:spcPct val="110000"/>
              </a:lnSpc>
              <a:buNone/>
            </a:pPr>
            <a:r>
              <a:rPr lang="ja-JP" altLang="en-US">
                <a:latin typeface="MS PGothic" panose="020B0600070205080204" pitchFamily="34" charset="-128"/>
                <a:ea typeface="MS PGothic" panose="020B0600070205080204" pitchFamily="34" charset="-128"/>
              </a:rPr>
              <a:t>２</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障害児施策の動向を知り、視点を再確認する</a:t>
            </a:r>
            <a:endParaRPr lang="en-US" altLang="ja-JP" dirty="0">
              <a:latin typeface="MS PGothic" panose="020B0600070205080204" pitchFamily="34" charset="-128"/>
              <a:ea typeface="MS PGothic" panose="020B0600070205080204" pitchFamily="34" charset="-128"/>
            </a:endParaRPr>
          </a:p>
          <a:p>
            <a:pPr marL="360363" indent="-360363">
              <a:spcBef>
                <a:spcPts val="0"/>
              </a:spcBef>
              <a:buNone/>
            </a:pPr>
            <a:r>
              <a:rPr lang="ja-JP" altLang="en-US" sz="2400">
                <a:latin typeface="MS PGothic" panose="020B0600070205080204" pitchFamily="34" charset="-128"/>
                <a:ea typeface="MS PGothic" panose="020B0600070205080204" pitchFamily="34" charset="-128"/>
              </a:rPr>
              <a:t>　①子どもを取り巻く状況の変化、課題を確認する</a:t>
            </a:r>
            <a:endParaRPr lang="en-US" altLang="ja-JP" sz="2400" dirty="0">
              <a:latin typeface="MS PGothic" panose="020B0600070205080204" pitchFamily="34" charset="-128"/>
              <a:ea typeface="MS PGothic" panose="020B0600070205080204" pitchFamily="34" charset="-128"/>
            </a:endParaRPr>
          </a:p>
          <a:p>
            <a:pPr marL="360363" indent="-360363">
              <a:spcBef>
                <a:spcPts val="300"/>
              </a:spcBef>
              <a:buNone/>
            </a:pPr>
            <a:r>
              <a:rPr lang="ja-JP" altLang="en-US" sz="2400">
                <a:latin typeface="MS PGothic" panose="020B0600070205080204" pitchFamily="34" charset="-128"/>
                <a:ea typeface="MS PGothic" panose="020B0600070205080204" pitchFamily="34" charset="-128"/>
              </a:rPr>
              <a:t>　②障害児施策の変遷を知ることで、基本的視点を確認する</a:t>
            </a:r>
            <a:endParaRPr lang="en-US" altLang="ja-JP" sz="2400" dirty="0">
              <a:latin typeface="MS PGothic" panose="020B0600070205080204" pitchFamily="34" charset="-128"/>
              <a:ea typeface="MS PGothic" panose="020B0600070205080204" pitchFamily="34" charset="-128"/>
            </a:endParaRPr>
          </a:p>
          <a:p>
            <a:pPr marL="360363" indent="-360363">
              <a:lnSpc>
                <a:spcPct val="110000"/>
              </a:lnSpc>
              <a:spcBef>
                <a:spcPts val="1968"/>
              </a:spcBef>
              <a:buNone/>
            </a:pPr>
            <a:r>
              <a:rPr lang="ja-JP" altLang="en-US">
                <a:latin typeface="MS PGothic" panose="020B0600070205080204" pitchFamily="34" charset="-128"/>
                <a:ea typeface="MS PGothic" panose="020B0600070205080204" pitchFamily="34" charset="-128"/>
              </a:rPr>
              <a:t>３</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障害児支援は権利擁護であることを確認する</a:t>
            </a:r>
            <a:endParaRPr lang="en-US" altLang="ja-JP" dirty="0">
              <a:latin typeface="MS PGothic" panose="020B0600070205080204" pitchFamily="34" charset="-128"/>
              <a:ea typeface="MS PGothic" panose="020B0600070205080204" pitchFamily="34" charset="-128"/>
            </a:endParaRPr>
          </a:p>
          <a:p>
            <a:pPr marL="542925" indent="-350838">
              <a:lnSpc>
                <a:spcPct val="110000"/>
              </a:lnSpc>
              <a:spcBef>
                <a:spcPts val="0"/>
              </a:spcBef>
              <a:buNone/>
            </a:pPr>
            <a:r>
              <a:rPr lang="ja-JP" altLang="en-US" sz="2400">
                <a:latin typeface="MS PGothic" panose="020B0600070205080204" pitchFamily="34" charset="-128"/>
                <a:ea typeface="MS PGothic" panose="020B0600070205080204" pitchFamily="34" charset="-128"/>
              </a:rPr>
              <a:t>①権利擁護の支援とは、権利侵害の防止と発達の権利保障である</a:t>
            </a:r>
            <a:endParaRPr lang="en-US" altLang="ja-JP" sz="2400" dirty="0">
              <a:latin typeface="MS PGothic" panose="020B0600070205080204" pitchFamily="34" charset="-128"/>
              <a:ea typeface="MS PGothic" panose="020B0600070205080204" pitchFamily="34" charset="-128"/>
            </a:endParaRPr>
          </a:p>
          <a:p>
            <a:pPr marL="542925" indent="-350838">
              <a:lnSpc>
                <a:spcPct val="110000"/>
              </a:lnSpc>
              <a:spcBef>
                <a:spcPts val="0"/>
              </a:spcBef>
              <a:buNone/>
            </a:pPr>
            <a:r>
              <a:rPr lang="ja-JP" altLang="en-US" sz="2400">
                <a:latin typeface="MS PGothic" panose="020B0600070205080204" pitchFamily="34" charset="-128"/>
                <a:ea typeface="MS PGothic" panose="020B0600070205080204" pitchFamily="34" charset="-128"/>
              </a:rPr>
              <a:t>②障害児支援は、子どもの権利と障害者の権利の両方を尊重する</a:t>
            </a:r>
            <a:endParaRPr lang="en-US" altLang="ja-JP" sz="2400" dirty="0">
              <a:latin typeface="MS PGothic" panose="020B0600070205080204" pitchFamily="34" charset="-128"/>
              <a:ea typeface="MS PGothic" panose="020B0600070205080204" pitchFamily="34" charset="-128"/>
            </a:endParaRPr>
          </a:p>
          <a:p>
            <a:pPr marL="542925" indent="-350838">
              <a:lnSpc>
                <a:spcPct val="110000"/>
              </a:lnSpc>
              <a:spcBef>
                <a:spcPts val="0"/>
              </a:spcBef>
              <a:buNone/>
            </a:pPr>
            <a:r>
              <a:rPr lang="ja-JP" altLang="en-US" sz="2400">
                <a:latin typeface="MS PGothic" panose="020B0600070205080204" pitchFamily="34" charset="-128"/>
                <a:ea typeface="MS PGothic" panose="020B0600070205080204" pitchFamily="34" charset="-128"/>
              </a:rPr>
              <a:t>③「児童の権利に関する条約」の概要を理解する</a:t>
            </a:r>
            <a:endParaRPr lang="en-US" altLang="ja-JP" sz="2400" dirty="0">
              <a:latin typeface="MS PGothic" panose="020B0600070205080204" pitchFamily="34" charset="-128"/>
              <a:ea typeface="MS PGothic" panose="020B0600070205080204" pitchFamily="34" charset="-128"/>
            </a:endParaRPr>
          </a:p>
          <a:p>
            <a:pPr marL="542925" indent="-138113">
              <a:spcBef>
                <a:spcPts val="0"/>
              </a:spcBef>
              <a:buNone/>
            </a:pPr>
            <a:r>
              <a:rPr lang="ja-JP" altLang="en-US" sz="2400">
                <a:latin typeface="MS PGothic" panose="020B0600070205080204" pitchFamily="34" charset="-128"/>
                <a:ea typeface="MS PGothic" panose="020B0600070205080204" pitchFamily="34" charset="-128"/>
              </a:rPr>
              <a:t>⇒</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障害児も同じ「子ども」であるという大前提を再確認する</a:t>
            </a:r>
            <a:endParaRPr lang="en-US" altLang="ja-JP" sz="2400" dirty="0">
              <a:latin typeface="MS PGothic" panose="020B0600070205080204" pitchFamily="34" charset="-128"/>
              <a:ea typeface="MS PGothic" panose="020B0600070205080204" pitchFamily="34" charset="-128"/>
            </a:endParaRPr>
          </a:p>
          <a:p>
            <a:pPr marL="542925" indent="-138113">
              <a:spcBef>
                <a:spcPts val="0"/>
              </a:spcBef>
              <a:buNone/>
            </a:pPr>
            <a:r>
              <a:rPr lang="ja-JP" altLang="en-US" sz="2400">
                <a:latin typeface="MS PGothic" panose="020B0600070205080204" pitchFamily="34" charset="-128"/>
                <a:ea typeface="MS PGothic" panose="020B0600070205080204" pitchFamily="34" charset="-128"/>
              </a:rPr>
              <a:t>⇒</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児童の権利に関する条約の基本理念を確認する</a:t>
            </a:r>
            <a:endParaRPr lang="en-US" altLang="ja-JP" sz="2400" dirty="0">
              <a:latin typeface="MS PGothic" panose="020B0600070205080204" pitchFamily="34" charset="-128"/>
              <a:ea typeface="MS PGothic" panose="020B0600070205080204" pitchFamily="34" charset="-128"/>
            </a:endParaRPr>
          </a:p>
          <a:p>
            <a:pPr marL="542925" indent="-138113">
              <a:spcBef>
                <a:spcPts val="0"/>
              </a:spcBef>
              <a:buNone/>
            </a:pPr>
            <a:r>
              <a:rPr lang="ja-JP" altLang="en-US" sz="2400">
                <a:latin typeface="MS PGothic" panose="020B0600070205080204" pitchFamily="34" charset="-128"/>
                <a:ea typeface="MS PGothic" panose="020B0600070205080204" pitchFamily="34" charset="-128"/>
              </a:rPr>
              <a:t>⇒ ４つの権利保障の柱を確認する</a:t>
            </a:r>
            <a:r>
              <a:rPr lang="ja-JP" altLang="en-US" sz="2000">
                <a:latin typeface="MS PGothic" panose="020B0600070205080204" pitchFamily="34" charset="-128"/>
                <a:ea typeface="MS PGothic" panose="020B0600070205080204" pitchFamily="34" charset="-128"/>
              </a:rPr>
              <a:t>（「生きる」「育つ」「守られる」「参加する」）</a:t>
            </a:r>
            <a:r>
              <a:rPr lang="en-US" altLang="ja-JP" sz="2000" dirty="0">
                <a:latin typeface="MS PGothic" panose="020B0600070205080204" pitchFamily="34" charset="-128"/>
                <a:ea typeface="MS PGothic" panose="020B0600070205080204" pitchFamily="34" charset="-128"/>
              </a:rPr>
              <a:t> </a:t>
            </a:r>
            <a:endParaRPr lang="en-US" altLang="ja-JP" sz="2400" dirty="0">
              <a:latin typeface="MS PGothic" panose="020B0600070205080204" pitchFamily="34" charset="-128"/>
              <a:ea typeface="MS PGothic" panose="020B0600070205080204" pitchFamily="34" charset="-128"/>
            </a:endParaRPr>
          </a:p>
          <a:p>
            <a:pPr marL="542925" indent="-138113">
              <a:spcBef>
                <a:spcPts val="0"/>
              </a:spcBef>
              <a:buNone/>
            </a:pPr>
            <a:r>
              <a:rPr lang="ja-JP" altLang="en-US" sz="2400">
                <a:latin typeface="MS PGothic" panose="020B0600070205080204" pitchFamily="34" charset="-128"/>
                <a:ea typeface="MS PGothic" panose="020B0600070205080204" pitchFamily="34" charset="-128"/>
              </a:rPr>
              <a:t>⇒</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成長・発達の権利が重視されていることを確認する</a:t>
            </a:r>
            <a:endParaRPr lang="en-US" altLang="ja-JP" sz="2400" dirty="0">
              <a:latin typeface="MS PGothic" panose="020B0600070205080204" pitchFamily="34" charset="-128"/>
              <a:ea typeface="MS PGothic" panose="020B0600070205080204" pitchFamily="34" charset="-128"/>
            </a:endParaRPr>
          </a:p>
          <a:p>
            <a:pPr marL="542925" indent="-350838">
              <a:spcBef>
                <a:spcPts val="300"/>
              </a:spcBef>
              <a:buNone/>
            </a:pPr>
            <a:r>
              <a:rPr lang="ja-JP" altLang="en-US" sz="2400">
                <a:latin typeface="MS PGothic" panose="020B0600070205080204" pitchFamily="34" charset="-128"/>
                <a:ea typeface="MS PGothic" panose="020B0600070205080204" pitchFamily="34" charset="-128"/>
              </a:rPr>
              <a:t>④「障害者の権利に関する条約」の概要を理解する</a:t>
            </a:r>
            <a:endParaRPr lang="en-US" altLang="ja-JP" sz="24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障害者の権利に関する条約の基本理念を確認する</a:t>
            </a:r>
            <a:endParaRPr lang="en-US" altLang="ja-JP" sz="2400" dirty="0">
              <a:latin typeface="MS PGothic" panose="020B0600070205080204" pitchFamily="34" charset="-128"/>
              <a:ea typeface="MS PGothic" panose="020B0600070205080204" pitchFamily="34" charset="-128"/>
            </a:endParaRPr>
          </a:p>
          <a:p>
            <a:pPr marL="895350" indent="-703263">
              <a:spcBef>
                <a:spcPts val="0"/>
              </a:spcBef>
              <a:buNone/>
            </a:pP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共生社会の実現（インクルージョン）の支援であることを確認する</a:t>
            </a:r>
            <a:endParaRPr lang="en-US" altLang="ja-JP" sz="2400" dirty="0">
              <a:latin typeface="MS PGothic" panose="020B0600070205080204" pitchFamily="34" charset="-128"/>
              <a:ea typeface="MS PGothic" panose="020B0600070205080204" pitchFamily="34" charset="-128"/>
            </a:endParaRPr>
          </a:p>
          <a:p>
            <a:pPr marL="895350" indent="-703263">
              <a:spcBef>
                <a:spcPts val="0"/>
              </a:spcBef>
              <a:buNone/>
            </a:pPr>
            <a:r>
              <a:rPr lang="ja-JP" altLang="en-US" sz="2400">
                <a:latin typeface="MS PGothic" panose="020B0600070205080204" pitchFamily="34" charset="-128"/>
                <a:ea typeface="MS PGothic" panose="020B0600070205080204" pitchFamily="34" charset="-128"/>
              </a:rPr>
              <a:t>　⇒ 合理的配慮を含む環境へのアプローチであることを確認する</a:t>
            </a:r>
            <a:endParaRPr lang="en-US" altLang="ja-JP" sz="2400" dirty="0">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1CBC8A83-A4E0-B950-52AD-E39C9162CF4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a:t>
            </a:fld>
            <a:endParaRPr lang="en-US" altLang="ja-JP" sz="2000" dirty="0">
              <a:solidFill>
                <a:srgbClr val="000000"/>
              </a:solidFill>
            </a:endParaRPr>
          </a:p>
        </p:txBody>
      </p:sp>
    </p:spTree>
    <p:extLst>
      <p:ext uri="{BB962C8B-B14F-4D97-AF65-F5344CB8AC3E}">
        <p14:creationId xmlns:p14="http://schemas.microsoft.com/office/powerpoint/2010/main" val="40966342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200472" y="92392"/>
            <a:ext cx="9433048" cy="783754"/>
          </a:xfrm>
        </p:spPr>
        <p:txBody>
          <a:bodyPr>
            <a:normAutofit/>
          </a:bodyPr>
          <a:lstStyle/>
          <a:p>
            <a:r>
              <a:rPr lang="ja-JP" altLang="en-US" sz="3600" u="sng"/>
              <a:t>障害のある子どもの権利</a:t>
            </a:r>
            <a:endParaRPr lang="ja-JP" altLang="en-US" sz="3600" u="sng" dirty="0"/>
          </a:p>
        </p:txBody>
      </p:sp>
      <p:sp>
        <p:nvSpPr>
          <p:cNvPr id="4" name="円/楕円 3"/>
          <p:cNvSpPr/>
          <p:nvPr/>
        </p:nvSpPr>
        <p:spPr>
          <a:xfrm>
            <a:off x="200472" y="1179738"/>
            <a:ext cx="9289032" cy="5417613"/>
          </a:xfrm>
          <a:prstGeom prst="ellipse">
            <a:avLst/>
          </a:prstGeom>
          <a:solidFill>
            <a:schemeClr val="accent6">
              <a:lumMod val="60000"/>
              <a:lumOff val="40000"/>
              <a:alpha val="50000"/>
            </a:schemeClr>
          </a:solidFill>
          <a:ln w="3810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コンテンツ プレースホルダー 2"/>
          <p:cNvSpPr txBox="1">
            <a:spLocks/>
          </p:cNvSpPr>
          <p:nvPr/>
        </p:nvSpPr>
        <p:spPr bwMode="auto">
          <a:xfrm>
            <a:off x="2864768" y="4602970"/>
            <a:ext cx="4824536" cy="576064"/>
          </a:xfrm>
          <a:prstGeom prst="rect">
            <a:avLst/>
          </a:prstGeom>
          <a:noFill/>
          <a:ln>
            <a:noFill/>
          </a:ln>
        </p:spPr>
        <p:txBody>
          <a:bodyPr vert="horz" wrap="square" lIns="91414" tIns="45707" rIns="91414" bIns="45707" numCol="1" anchor="t" anchorCtr="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ja-JP" altLang="en-US" sz="3000" b="0" i="0" u="sng" strike="noStrike" kern="0" cap="none" spc="0" normalizeH="0" baseline="0" noProof="0">
                <a:ln>
                  <a:noFill/>
                </a:ln>
                <a:solidFill>
                  <a:schemeClr val="tx1"/>
                </a:solidFill>
                <a:effectLst/>
                <a:uLnTx/>
                <a:uFillTx/>
                <a:latin typeface="+mn-lt"/>
                <a:ea typeface="+mn-ea"/>
                <a:cs typeface="+mn-cs"/>
              </a:rPr>
              <a:t>すべての子どもの権利保障</a:t>
            </a:r>
            <a:endParaRPr kumimoji="1" lang="ja-JP" altLang="en-US" sz="2800" b="0" i="0" u="sng" strike="noStrike" kern="0" cap="none" spc="0" normalizeH="0" baseline="0" noProof="0" dirty="0">
              <a:ln>
                <a:noFill/>
              </a:ln>
              <a:solidFill>
                <a:schemeClr val="tx1"/>
              </a:solidFill>
              <a:effectLst/>
              <a:uLnTx/>
              <a:uFillTx/>
              <a:latin typeface="+mn-lt"/>
              <a:ea typeface="+mn-ea"/>
              <a:cs typeface="+mn-cs"/>
            </a:endParaRPr>
          </a:p>
        </p:txBody>
      </p:sp>
      <p:sp>
        <p:nvSpPr>
          <p:cNvPr id="5" name="円/楕円 4"/>
          <p:cNvSpPr/>
          <p:nvPr/>
        </p:nvSpPr>
        <p:spPr>
          <a:xfrm>
            <a:off x="966763" y="1932657"/>
            <a:ext cx="4160912" cy="2366721"/>
          </a:xfrm>
          <a:prstGeom prst="ellipse">
            <a:avLst/>
          </a:prstGeom>
          <a:solidFill>
            <a:srgbClr val="92D050"/>
          </a:solidFill>
          <a:ln w="3810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95" name="コンテンツ プレースホルダー 2"/>
          <p:cNvSpPr>
            <a:spLocks noGrp="1"/>
          </p:cNvSpPr>
          <p:nvPr>
            <p:ph idx="1"/>
          </p:nvPr>
        </p:nvSpPr>
        <p:spPr>
          <a:xfrm>
            <a:off x="1427981" y="2521422"/>
            <a:ext cx="3339803" cy="576064"/>
          </a:xfrm>
          <a:noFill/>
        </p:spPr>
        <p:txBody>
          <a:bodyPr>
            <a:noAutofit/>
          </a:bodyPr>
          <a:lstStyle/>
          <a:p>
            <a:pPr marL="0" indent="0" algn="ctr">
              <a:buFontTx/>
              <a:buNone/>
            </a:pPr>
            <a:r>
              <a:rPr lang="ja-JP" altLang="en-US" sz="3000" u="sng"/>
              <a:t>障害者の権利保障</a:t>
            </a:r>
            <a:endParaRPr lang="ja-JP" altLang="en-US" sz="2800" u="sng" dirty="0"/>
          </a:p>
        </p:txBody>
      </p:sp>
      <p:sp>
        <p:nvSpPr>
          <p:cNvPr id="2" name="テキスト ボックス 1">
            <a:extLst>
              <a:ext uri="{FF2B5EF4-FFF2-40B4-BE49-F238E27FC236}">
                <a16:creationId xmlns:a16="http://schemas.microsoft.com/office/drawing/2014/main" id="{367094A0-DD91-1617-EB7A-9CFB6329FFA8}"/>
              </a:ext>
            </a:extLst>
          </p:cNvPr>
          <p:cNvSpPr txBox="1"/>
          <p:nvPr/>
        </p:nvSpPr>
        <p:spPr>
          <a:xfrm>
            <a:off x="2012321" y="3032551"/>
            <a:ext cx="2069797" cy="1015663"/>
          </a:xfrm>
          <a:prstGeom prst="rect">
            <a:avLst/>
          </a:prstGeom>
          <a:noFill/>
        </p:spPr>
        <p:txBody>
          <a:bodyPr wrap="none" rtlCol="0">
            <a:noAutofit/>
          </a:bodyPr>
          <a:lstStyle/>
          <a:p>
            <a:r>
              <a:rPr lang="ja-JP" altLang="en-US" sz="2000"/>
              <a:t>・インクルージョン</a:t>
            </a:r>
            <a:endParaRPr lang="en-US" altLang="ja-JP" sz="2000" dirty="0"/>
          </a:p>
          <a:p>
            <a:r>
              <a:rPr kumimoji="1" lang="ja-JP" altLang="en-US" sz="2000"/>
              <a:t>・合理的配慮</a:t>
            </a:r>
            <a:endParaRPr kumimoji="1" lang="en-US" altLang="ja-JP" sz="2000" dirty="0"/>
          </a:p>
          <a:p>
            <a:r>
              <a:rPr kumimoji="1" lang="ja-JP" altLang="en-US" sz="2000"/>
              <a:t>・療育・・・</a:t>
            </a:r>
          </a:p>
        </p:txBody>
      </p:sp>
      <p:sp>
        <p:nvSpPr>
          <p:cNvPr id="3" name="テキスト ボックス 2">
            <a:extLst>
              <a:ext uri="{FF2B5EF4-FFF2-40B4-BE49-F238E27FC236}">
                <a16:creationId xmlns:a16="http://schemas.microsoft.com/office/drawing/2014/main" id="{2899CDC0-3BF0-22E2-68E0-FA054A5FD966}"/>
              </a:ext>
            </a:extLst>
          </p:cNvPr>
          <p:cNvSpPr txBox="1"/>
          <p:nvPr/>
        </p:nvSpPr>
        <p:spPr>
          <a:xfrm>
            <a:off x="4224223" y="5145054"/>
            <a:ext cx="1806905" cy="1323439"/>
          </a:xfrm>
          <a:prstGeom prst="rect">
            <a:avLst/>
          </a:prstGeom>
          <a:noFill/>
        </p:spPr>
        <p:txBody>
          <a:bodyPr wrap="none" rtlCol="0">
            <a:noAutofit/>
          </a:bodyPr>
          <a:lstStyle/>
          <a:p>
            <a:r>
              <a:rPr kumimoji="1" lang="ja-JP" altLang="en-US" sz="2000"/>
              <a:t>・生きる権利</a:t>
            </a:r>
            <a:endParaRPr kumimoji="1" lang="en-US" altLang="ja-JP" sz="2000" dirty="0"/>
          </a:p>
          <a:p>
            <a:r>
              <a:rPr lang="ja-JP" altLang="en-US" sz="2000"/>
              <a:t>・育つ権利</a:t>
            </a:r>
            <a:endParaRPr lang="en-US" altLang="ja-JP" sz="2000" dirty="0"/>
          </a:p>
          <a:p>
            <a:r>
              <a:rPr kumimoji="1" lang="ja-JP" altLang="en-US" sz="2000"/>
              <a:t>・守られる権利</a:t>
            </a:r>
            <a:endParaRPr kumimoji="1" lang="en-US" altLang="ja-JP" sz="2000" dirty="0"/>
          </a:p>
          <a:p>
            <a:r>
              <a:rPr lang="ja-JP" altLang="en-US" sz="2000"/>
              <a:t>・参加する権利</a:t>
            </a:r>
            <a:endParaRPr kumimoji="1" lang="ja-JP" altLang="en-US" sz="2000"/>
          </a:p>
        </p:txBody>
      </p:sp>
      <p:sp>
        <p:nvSpPr>
          <p:cNvPr id="9" name="テキスト ボックス 8">
            <a:extLst>
              <a:ext uri="{FF2B5EF4-FFF2-40B4-BE49-F238E27FC236}">
                <a16:creationId xmlns:a16="http://schemas.microsoft.com/office/drawing/2014/main" id="{C0C568D8-DBD5-BADA-015B-30E888F063C9}"/>
              </a:ext>
            </a:extLst>
          </p:cNvPr>
          <p:cNvSpPr txBox="1"/>
          <p:nvPr/>
        </p:nvSpPr>
        <p:spPr>
          <a:xfrm>
            <a:off x="5122814" y="2467906"/>
            <a:ext cx="3816423" cy="1895901"/>
          </a:xfrm>
          <a:prstGeom prst="rect">
            <a:avLst/>
          </a:prstGeom>
          <a:noFill/>
        </p:spPr>
        <p:txBody>
          <a:bodyPr wrap="square" rtlCol="0">
            <a:noAutofit/>
          </a:bodyPr>
          <a:lstStyle/>
          <a:p>
            <a:pPr marL="138113" indent="-138113"/>
            <a:r>
              <a:rPr kumimoji="1" lang="ja-JP" altLang="en-US" sz="2000">
                <a:solidFill>
                  <a:srgbClr val="FF0000"/>
                </a:solidFill>
              </a:rPr>
              <a:t>・全ての子どもの権利が保障され、その目標が達成されるよう、　　</a:t>
            </a:r>
            <a:r>
              <a:rPr lang="ja-JP" altLang="en-US" sz="2000">
                <a:solidFill>
                  <a:srgbClr val="FF0000"/>
                </a:solidFill>
              </a:rPr>
              <a:t>障害児には障害や特性に応じた「合理的配慮」を提供する</a:t>
            </a:r>
            <a:endParaRPr lang="en-US" altLang="ja-JP" sz="2000" dirty="0">
              <a:solidFill>
                <a:srgbClr val="FF0000"/>
              </a:solidFill>
            </a:endParaRPr>
          </a:p>
          <a:p>
            <a:pPr marL="138113" indent="-138113"/>
            <a:r>
              <a:rPr kumimoji="1" lang="ja-JP" altLang="en-US" sz="2000">
                <a:solidFill>
                  <a:srgbClr val="FF0000"/>
                </a:solidFill>
              </a:rPr>
              <a:t>・障害児特有の権利があるわけではないことに留意</a:t>
            </a:r>
          </a:p>
        </p:txBody>
      </p:sp>
      <p:sp>
        <p:nvSpPr>
          <p:cNvPr id="6" name="スライド番号プレースホルダー 9">
            <a:extLst>
              <a:ext uri="{FF2B5EF4-FFF2-40B4-BE49-F238E27FC236}">
                <a16:creationId xmlns:a16="http://schemas.microsoft.com/office/drawing/2014/main" id="{77EE127E-A404-9F14-0C0F-2C21D05704F4}"/>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49</a:t>
            </a:fld>
            <a:endParaRPr lang="en-US" altLang="ja-JP" sz="2000" dirty="0">
              <a:solidFill>
                <a:srgbClr val="000000"/>
              </a:solidFill>
            </a:endParaRPr>
          </a:p>
        </p:txBody>
      </p:sp>
    </p:spTree>
    <p:extLst>
      <p:ext uri="{BB962C8B-B14F-4D97-AF65-F5344CB8AC3E}">
        <p14:creationId xmlns:p14="http://schemas.microsoft.com/office/powerpoint/2010/main" val="1249619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00472" y="764704"/>
            <a:ext cx="9633520" cy="6021288"/>
          </a:xfrm>
          <a:prstGeom prst="rect">
            <a:avLst/>
          </a:prstGeom>
          <a:noFill/>
          <a:ln w="9525">
            <a:noFill/>
            <a:miter lim="800000"/>
            <a:headEnd/>
            <a:tailEnd/>
          </a:ln>
        </p:spPr>
        <p:txBody>
          <a:bodyPr wrap="square" anchor="t" anchorCtr="0">
            <a:noAutofit/>
          </a:bodyPr>
          <a:lstStyle/>
          <a:p>
            <a:pPr marL="712788" indent="-712788"/>
            <a:r>
              <a:rPr lang="ja-JP" altLang="en-US" sz="3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①「権利」の捉え方の再確認</a:t>
            </a:r>
            <a:endParaRPr lang="ja-JP" altLang="en-US" sz="2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12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「子どもの権利に関する条約」</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（１９８９年国連採択　⇒　１９９４年日本批准）</a:t>
            </a:r>
            <a:endParaRPr lang="en-US" altLang="ja-JP" sz="9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従前の救済的、保護的ともいえる子どもの権利観が変化</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endParaRPr lang="en-US" altLang="ja-JP" sz="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受動的権利保障</a:t>
            </a:r>
            <a:r>
              <a:rPr lang="en-US" altLang="ja-JP"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（権利</a:t>
            </a:r>
            <a:r>
              <a:rPr lang="ja-JP" altLang="en-US" sz="26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享受</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の主体あるいは</a:t>
            </a:r>
            <a:r>
              <a:rPr lang="ja-JP" altLang="en-US" sz="26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保護</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される対象）</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能動的権利保障</a:t>
            </a:r>
            <a:r>
              <a:rPr lang="en-US" altLang="ja-JP"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6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意見表明権</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に代表される</a:t>
            </a:r>
            <a:r>
              <a:rPr lang="ja-JP" altLang="en-US" sz="26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社会への参画</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（市民的</a:t>
            </a:r>
            <a:r>
              <a:rPr lang="ja-JP" altLang="en-US" sz="26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自由権</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が子どもにも適用）</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6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権利行使の主体</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endParaRPr lang="en-US" altLang="ja-JP" sz="1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「権利保障」とは、自尊心の育み、自らへの人権意識の醸成</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・「自分を大切にしたい」と思う心（＝自尊心）の上に成り立つ</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・自尊心が他尊心を育む：絶対的自尊心（無条件の愛に基づく）</a:t>
            </a: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・自尊心＝①自己受容感、②自己達成感、③自己有用感</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3" name="Rectangle 1"/>
          <p:cNvSpPr>
            <a:spLocks noChangeArrowheads="1"/>
          </p:cNvSpPr>
          <p:nvPr/>
        </p:nvSpPr>
        <p:spPr bwMode="auto">
          <a:xfrm>
            <a:off x="-59815" y="13640"/>
            <a:ext cx="9906004" cy="926752"/>
          </a:xfrm>
          <a:prstGeom prst="rect">
            <a:avLst/>
          </a:prstGeom>
          <a:noFill/>
          <a:ln w="9525">
            <a:noFill/>
            <a:miter lim="800000"/>
            <a:headEnd/>
            <a:tailEnd/>
          </a:ln>
        </p:spPr>
        <p:txBody>
          <a:bodyPr wrap="square" anchor="t" anchorCtr="0">
            <a:noAutofit/>
          </a:bodyPr>
          <a:lstStyle/>
          <a:p>
            <a:pPr algn="ctr"/>
            <a:r>
              <a:rPr lang="ja-JP" altLang="en-US" sz="36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36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権利」から支援を考える</a:t>
            </a:r>
            <a:endParaRPr lang="ja-JP" altLang="en-US" sz="1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4" name="スライド番号プレースホルダー 9">
            <a:extLst>
              <a:ext uri="{FF2B5EF4-FFF2-40B4-BE49-F238E27FC236}">
                <a16:creationId xmlns:a16="http://schemas.microsoft.com/office/drawing/2014/main" id="{F6484F35-E269-4939-0424-343FDD216B5E}"/>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50</a:t>
            </a:fld>
            <a:endParaRPr lang="en-US" altLang="ja-JP" sz="2000" dirty="0">
              <a:solidFill>
                <a:srgbClr val="000000"/>
              </a:solidFill>
            </a:endParaRPr>
          </a:p>
        </p:txBody>
      </p:sp>
    </p:spTree>
    <p:extLst>
      <p:ext uri="{BB962C8B-B14F-4D97-AF65-F5344CB8AC3E}">
        <p14:creationId xmlns:p14="http://schemas.microsoft.com/office/powerpoint/2010/main" val="913613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838" y="260649"/>
            <a:ext cx="9897162" cy="6421641"/>
          </a:xfrm>
          <a:prstGeom prst="rect">
            <a:avLst/>
          </a:prstGeom>
          <a:noFill/>
          <a:ln w="9525">
            <a:noFill/>
            <a:miter lim="800000"/>
            <a:headEnd/>
            <a:tailEnd/>
          </a:ln>
        </p:spPr>
        <p:txBody>
          <a:bodyPr wrap="square" anchor="t" anchorCtr="0">
            <a:noAutofit/>
          </a:bodyPr>
          <a:lstStyle/>
          <a:p>
            <a:pPr marL="712788" indent="-712788"/>
            <a:r>
              <a:rPr lang="ja-JP" altLang="en-US" sz="3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②権利擁護は「子ども」と「障害」の両方の視点から</a:t>
            </a:r>
            <a:endParaRPr lang="ja-JP" altLang="en-US" sz="2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12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（１）「障害児」という子どもはいない</a:t>
            </a:r>
          </a:p>
          <a:p>
            <a:pPr>
              <a:spcBef>
                <a:spcPts val="6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 小さな「障害者」ではなく、</a:t>
            </a:r>
            <a:r>
              <a:rPr lang="ja-JP" altLang="en-US"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まずは「子ども」である</a:t>
            </a:r>
            <a:endParaRPr lang="en-US" altLang="ja-JP"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 チャイルド・ファースト</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Child with disabilities </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など）</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 子ども自身が意思決定過程に</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参画する</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（意見表明と尊重）</a:t>
            </a:r>
            <a:endPar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24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（２）「障害」</a:t>
            </a:r>
            <a:r>
              <a:rPr lang="ja-JP" altLang="en-US" sz="28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のある子どもと</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しての権利擁護</a:t>
            </a:r>
          </a:p>
          <a:p>
            <a:pPr marL="1169988" indent="-1169988">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&lt;</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１</a:t>
            </a:r>
            <a:r>
              <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&gt;</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「子ども」と</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しての全ての権利が障害児にも保障される</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spcBef>
                <a:spcPts val="0"/>
              </a:spcBef>
            </a:pP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 子どもとしての権利を保障する</a:t>
            </a:r>
            <a:r>
              <a:rPr lang="ja-JP" altLang="en-US" sz="28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u="sng">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発達の視点</a:t>
            </a:r>
            <a:r>
              <a:rPr lang="ja-JP" altLang="en-US" sz="28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a:t>
            </a:r>
            <a:endParaRPr lang="en-US" altLang="ja-JP" sz="28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519238" indent="-1519238">
              <a:spcBef>
                <a:spcPts val="1200"/>
              </a:spcBef>
            </a:pP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&lt;</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２</a:t>
            </a:r>
            <a:r>
              <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&gt;</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障害</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があることによる生きづらさや育ちにくさ、経験不足</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に対する機会の保障と特別な配慮（合理的配慮）が不可欠</a:t>
            </a:r>
            <a:r>
              <a:rPr lang="ja-JP" altLang="en-US" sz="28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u="sng">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障害の視点</a:t>
            </a:r>
            <a:r>
              <a:rPr lang="ja-JP" altLang="en-US" sz="28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spcBef>
                <a:spcPts val="0"/>
              </a:spcBef>
            </a:pP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 障害のある人としての権利を保障する</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3" name="スライド番号プレースホルダー 9">
            <a:extLst>
              <a:ext uri="{FF2B5EF4-FFF2-40B4-BE49-F238E27FC236}">
                <a16:creationId xmlns:a16="http://schemas.microsoft.com/office/drawing/2014/main" id="{EE069991-5DB0-DA17-CEC4-686DA3F830D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51</a:t>
            </a:fld>
            <a:endParaRPr lang="en-US" altLang="ja-JP" sz="2000" dirty="0">
              <a:solidFill>
                <a:srgbClr val="000000"/>
              </a:solidFill>
            </a:endParaRPr>
          </a:p>
        </p:txBody>
      </p:sp>
    </p:spTree>
    <p:extLst>
      <p:ext uri="{BB962C8B-B14F-4D97-AF65-F5344CB8AC3E}">
        <p14:creationId xmlns:p14="http://schemas.microsoft.com/office/powerpoint/2010/main" val="1324949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8346" y="86706"/>
            <a:ext cx="9827654" cy="6654661"/>
          </a:xfrm>
          <a:prstGeom prst="rect">
            <a:avLst/>
          </a:prstGeom>
          <a:noFill/>
          <a:ln w="9525">
            <a:noFill/>
            <a:miter lim="800000"/>
            <a:headEnd/>
            <a:tailEnd/>
          </a:ln>
        </p:spPr>
        <p:txBody>
          <a:bodyPr wrap="square" anchor="t" anchorCtr="0">
            <a:noAutofit/>
          </a:bodyPr>
          <a:lstStyle/>
          <a:p>
            <a:pPr algn="ctr"/>
            <a:r>
              <a:rPr lang="ja-JP" altLang="en-US" sz="32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まず「子ども」として</a:t>
            </a:r>
            <a:r>
              <a:rPr lang="ja-JP" altLang="en-US" sz="28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（チャイルド・ファースト）</a:t>
            </a:r>
            <a:endParaRPr lang="en-US" altLang="ja-JP"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1108"/>
              </a:spcBef>
            </a:pPr>
            <a:r>
              <a:rPr lang="ja-JP" altLang="en-US" sz="2800"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◎「子どもの権利条約」に基づいた支援の展開</a:t>
            </a:r>
            <a:endParaRPr lang="en-US" altLang="ja-JP"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endParaRPr>
          </a:p>
          <a:p>
            <a:pPr marL="1075619" indent="-1075619">
              <a:spcBef>
                <a:spcPts val="1108"/>
              </a:spcBef>
            </a:pP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・子どもの</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最善（</a:t>
            </a:r>
            <a:r>
              <a:rPr lang="en-US" altLang="ja-JP"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Best</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）の利益</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［第</a:t>
            </a:r>
            <a:r>
              <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rPr>
              <a:t>3</a:t>
            </a:r>
            <a:r>
              <a:rPr lang="ja-JP" altLang="en-US" sz="2400">
                <a:latin typeface="ＭＳ Ｐゴシック" panose="020B0600070205080204" pitchFamily="50" charset="-128"/>
                <a:ea typeface="ＭＳ Ｐゴシック" panose="020B0600070205080204" pitchFamily="50" charset="-128"/>
                <a:cs typeface="HG丸ｺﾞｼｯｸM-PRO" pitchFamily="50" charset="-128"/>
              </a:rPr>
              <a:t>条］</a:t>
            </a:r>
            <a:r>
              <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子どもは社会の宝として</a:t>
            </a:r>
            <a:endPar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075619" indent="-1075619">
              <a:spcBef>
                <a:spcPts val="508"/>
              </a:spcBef>
            </a:pPr>
            <a:r>
              <a:rPr lang="ja-JP" altLang="en-US" sz="2400">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・子どもの</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存在</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及び</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発達の最大限</a:t>
            </a:r>
            <a:r>
              <a:rPr lang="ja-JP" altLang="en-US" sz="2400" u="sng" dirty="0">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u="sng" dirty="0">
                <a:latin typeface="ＭＳ Ｐゴシック" panose="020B0600070205080204" pitchFamily="50" charset="-128"/>
                <a:ea typeface="ＭＳ Ｐゴシック" panose="020B0600070205080204" pitchFamily="50" charset="-128"/>
                <a:cs typeface="HG丸ｺﾞｼｯｸM-PRO" pitchFamily="50" charset="-128"/>
              </a:rPr>
              <a:t>Maximum</a:t>
            </a:r>
            <a:r>
              <a:rPr lang="ja-JP" altLang="en-US" sz="2400" u="sng" dirty="0">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の確保</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［第</a:t>
            </a:r>
            <a:r>
              <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rPr>
              <a:t>6</a:t>
            </a:r>
            <a:r>
              <a:rPr lang="ja-JP" altLang="en-US" sz="2400">
                <a:latin typeface="ＭＳ Ｐゴシック" panose="020B0600070205080204" pitchFamily="50" charset="-128"/>
                <a:ea typeface="ＭＳ Ｐゴシック" panose="020B0600070205080204" pitchFamily="50" charset="-128"/>
                <a:cs typeface="HG丸ｺﾞｼｯｸM-PRO" pitchFamily="50" charset="-128"/>
              </a:rPr>
              <a:t>条］</a:t>
            </a:r>
            <a:endPar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endParaRPr>
          </a:p>
          <a:p>
            <a:pPr marL="1075619" indent="-1075619">
              <a:spcBef>
                <a:spcPts val="0"/>
              </a:spcBef>
            </a:pPr>
            <a:r>
              <a:rPr lang="ja-JP" altLang="en-US" sz="2400">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愛護（承認・感謝）</a:t>
            </a:r>
            <a:r>
              <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発達の保障</a:t>
            </a:r>
            <a:endParaRPr lang="ja-JP" altLang="en-US"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075619" indent="-1075619">
              <a:spcBef>
                <a:spcPts val="508"/>
              </a:spcBef>
            </a:pP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u="sng"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自由に自己の意見を表明する権利</a:t>
            </a:r>
            <a:r>
              <a:rPr lang="ja-JP" altLang="en-US"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の確保</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［第</a:t>
            </a:r>
            <a:r>
              <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rPr>
              <a:t>12</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条］</a:t>
            </a:r>
          </a:p>
          <a:p>
            <a:pPr marL="1075619" indent="-1075619">
              <a:spcBef>
                <a:spcPts val="554"/>
              </a:spcBef>
            </a:pPr>
            <a:r>
              <a:rPr lang="ja-JP" altLang="en-US" sz="2000">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i="1"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i="1">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意見</a:t>
            </a:r>
            <a:r>
              <a:rPr lang="ja-JP" altLang="en-US" sz="2400" i="1"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が</a:t>
            </a:r>
            <a:r>
              <a:rPr lang="ja-JP" altLang="en-US" sz="2400" i="1">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大切される経験 ⇒ 主体性、意思</a:t>
            </a:r>
            <a:r>
              <a:rPr lang="ja-JP" altLang="en-US" sz="2400" i="1"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決定支援</a:t>
            </a:r>
            <a:r>
              <a:rPr lang="ja-JP" altLang="en-US" sz="2400" i="1">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の基礎に</a:t>
            </a:r>
            <a:endParaRPr lang="ja-JP" altLang="en-US" sz="2400" i="1"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585788" indent="-585788">
              <a:spcBef>
                <a:spcPts val="508"/>
              </a:spcBef>
            </a:pP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・一時的若しくは恒久的に家庭環境を奪われた児童又は家庭環境にとどまることが認められない児童への</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特別な保護</a:t>
            </a:r>
            <a:r>
              <a:rPr lang="ja-JP" altLang="en-US" sz="2400" u="sng">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及び援助　</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第</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20</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条］</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585788" indent="-585788">
              <a:spcBef>
                <a:spcPts val="0"/>
              </a:spcBef>
            </a:pP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家庭的養護・養育の推進</a:t>
            </a:r>
            <a:endPar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44434" indent="-744434">
              <a:spcBef>
                <a:spcPts val="508"/>
              </a:spcBef>
            </a:pP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・到達可能な</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最高水準（</a:t>
            </a:r>
            <a:r>
              <a:rPr lang="en-US" altLang="ja-JP"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Highest</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）の健康</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の享受［第</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24</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条］</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健康の保持</a:t>
            </a:r>
            <a:endPar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581025" indent="-581025">
              <a:spcBef>
                <a:spcPts val="508"/>
              </a:spcBef>
            </a:pP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・子どもの</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人格・才能並びに精神的及び身体的な能力</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可能な</a:t>
            </a:r>
            <a:r>
              <a:rPr lang="ja-JP" altLang="en-US" sz="2400" u="sng">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最大限</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Fullest</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）の発達</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［第</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29</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条］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能力の伸長（＝個の輝き）</a:t>
            </a:r>
            <a:endParaRPr lang="ja-JP" altLang="en-US"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2" name="テキスト ボックス 1">
            <a:extLst>
              <a:ext uri="{FF2B5EF4-FFF2-40B4-BE49-F238E27FC236}">
                <a16:creationId xmlns:a16="http://schemas.microsoft.com/office/drawing/2014/main" id="{35B3A38E-DA3D-7586-B77B-AA230D44F79D}"/>
              </a:ext>
            </a:extLst>
          </p:cNvPr>
          <p:cNvSpPr txBox="1"/>
          <p:nvPr/>
        </p:nvSpPr>
        <p:spPr>
          <a:xfrm>
            <a:off x="-23572" y="6012841"/>
            <a:ext cx="9749307" cy="830997"/>
          </a:xfrm>
          <a:prstGeom prst="rect">
            <a:avLst/>
          </a:prstGeom>
          <a:noFill/>
        </p:spPr>
        <p:txBody>
          <a:bodyPr wrap="square" rtlCol="0">
            <a:spAutoFit/>
          </a:bodyPr>
          <a:lstStyle/>
          <a:p>
            <a:pPr marL="319088" indent="-319088"/>
            <a:r>
              <a:rPr kumimoji="1" lang="ja-JP" altLang="en-US" sz="2400">
                <a:solidFill>
                  <a:srgbClr val="FF0000"/>
                </a:solidFill>
              </a:rPr>
              <a:t>⇒</a:t>
            </a:r>
            <a:r>
              <a:rPr kumimoji="1" lang="en-US" altLang="ja-JP" sz="2400" dirty="0">
                <a:solidFill>
                  <a:srgbClr val="FF0000"/>
                </a:solidFill>
              </a:rPr>
              <a:t> </a:t>
            </a:r>
            <a:r>
              <a:rPr kumimoji="1" lang="ja-JP" altLang="en-US" sz="2400">
                <a:solidFill>
                  <a:srgbClr val="FF0000"/>
                </a:solidFill>
              </a:rPr>
              <a:t>上記の子どもとしての権利が護られた上で、それを達成できるよう、障害児についてはその障害や特性に応じた「合理的配慮」を行う必要がある</a:t>
            </a:r>
          </a:p>
        </p:txBody>
      </p:sp>
      <p:sp>
        <p:nvSpPr>
          <p:cNvPr id="3" name="スライド番号プレースホルダー 9">
            <a:extLst>
              <a:ext uri="{FF2B5EF4-FFF2-40B4-BE49-F238E27FC236}">
                <a16:creationId xmlns:a16="http://schemas.microsoft.com/office/drawing/2014/main" id="{CF3D858C-2A9B-1D9D-ABB7-F9B015C4754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52</a:t>
            </a:fld>
            <a:endParaRPr lang="en-US" altLang="ja-JP" sz="2000" dirty="0">
              <a:solidFill>
                <a:srgbClr val="000000"/>
              </a:solidFill>
            </a:endParaRPr>
          </a:p>
        </p:txBody>
      </p:sp>
    </p:spTree>
    <p:extLst>
      <p:ext uri="{BB962C8B-B14F-4D97-AF65-F5344CB8AC3E}">
        <p14:creationId xmlns:p14="http://schemas.microsoft.com/office/powerpoint/2010/main" val="2010639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1"/>
          <p:cNvSpPr txBox="1">
            <a:spLocks noChangeArrowheads="1"/>
          </p:cNvSpPr>
          <p:nvPr/>
        </p:nvSpPr>
        <p:spPr bwMode="auto">
          <a:xfrm>
            <a:off x="272480" y="263771"/>
            <a:ext cx="9505056" cy="649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3200" u="sng" dirty="0">
                <a:solidFill>
                  <a:prstClr val="black"/>
                </a:solidFill>
              </a:rPr>
              <a:t>子どもの権利に関する条約</a:t>
            </a:r>
            <a:endParaRPr lang="ja-JP" altLang="ja-JP" sz="3200" dirty="0">
              <a:solidFill>
                <a:prstClr val="black"/>
              </a:solidFill>
            </a:endParaRPr>
          </a:p>
          <a:p>
            <a:pPr marL="1899186" indent="-1899186">
              <a:spcBef>
                <a:spcPts val="554"/>
              </a:spcBef>
            </a:pPr>
            <a:r>
              <a:rPr lang="ja-JP" altLang="en-US" sz="2954" u="sng" dirty="0">
                <a:solidFill>
                  <a:prstClr val="black"/>
                </a:solidFill>
              </a:rPr>
              <a:t>４つの柱</a:t>
            </a:r>
            <a:endParaRPr lang="en-US" altLang="ja-JP" sz="2954" u="sng" dirty="0">
              <a:solidFill>
                <a:prstClr val="black"/>
              </a:solidFill>
            </a:endParaRPr>
          </a:p>
          <a:p>
            <a:pPr marL="2064779" indent="-2064779">
              <a:spcBef>
                <a:spcPts val="554"/>
              </a:spcBef>
            </a:pPr>
            <a:r>
              <a:rPr lang="ja-JP" altLang="en-US" sz="2400" dirty="0">
                <a:solidFill>
                  <a:prstClr val="black"/>
                </a:solidFill>
              </a:rPr>
              <a:t>　</a:t>
            </a:r>
            <a:r>
              <a:rPr lang="ja-JP" altLang="en-US" sz="2400" dirty="0">
                <a:solidFill>
                  <a:srgbClr val="FF0000"/>
                </a:solidFill>
              </a:rPr>
              <a:t>①</a:t>
            </a:r>
            <a:r>
              <a:rPr lang="ja-JP" altLang="ja-JP" sz="2400" u="sng" dirty="0">
                <a:solidFill>
                  <a:srgbClr val="FF0000"/>
                </a:solidFill>
              </a:rPr>
              <a:t>生きる権利</a:t>
            </a:r>
            <a:r>
              <a:rPr lang="ja-JP" altLang="ja-JP" sz="2400" dirty="0">
                <a:solidFill>
                  <a:prstClr val="black"/>
                </a:solidFill>
              </a:rPr>
              <a:t>：子どもたちは健康に生まれ、安全な水や</a:t>
            </a:r>
            <a:r>
              <a:rPr lang="ja-JP" altLang="ja-JP" sz="2400" u="sng" dirty="0">
                <a:solidFill>
                  <a:srgbClr val="0432FF"/>
                </a:solidFill>
              </a:rPr>
              <a:t>十分な</a:t>
            </a:r>
            <a:r>
              <a:rPr lang="ja-JP" altLang="ja-JP" sz="2400" u="sng">
                <a:solidFill>
                  <a:srgbClr val="0432FF"/>
                </a:solidFill>
              </a:rPr>
              <a:t>栄養</a:t>
            </a:r>
            <a:r>
              <a:rPr lang="ja-JP" altLang="ja-JP" sz="2400">
                <a:solidFill>
                  <a:prstClr val="black"/>
                </a:solidFill>
              </a:rPr>
              <a:t>を</a:t>
            </a:r>
            <a:r>
              <a:rPr lang="ja-JP" altLang="en-US" sz="2400">
                <a:solidFill>
                  <a:prstClr val="black"/>
                </a:solidFill>
              </a:rPr>
              <a:t>　</a:t>
            </a:r>
            <a:r>
              <a:rPr lang="ja-JP" altLang="ja-JP" sz="2400">
                <a:solidFill>
                  <a:prstClr val="black"/>
                </a:solidFill>
              </a:rPr>
              <a:t>得て</a:t>
            </a:r>
            <a:r>
              <a:rPr lang="ja-JP" altLang="ja-JP" sz="2400" dirty="0">
                <a:solidFill>
                  <a:prstClr val="black"/>
                </a:solidFill>
              </a:rPr>
              <a:t>、</a:t>
            </a:r>
            <a:r>
              <a:rPr lang="ja-JP" altLang="ja-JP" sz="2400" u="sng" dirty="0">
                <a:solidFill>
                  <a:srgbClr val="0000CC"/>
                </a:solidFill>
              </a:rPr>
              <a:t>健やかに成長する権利</a:t>
            </a:r>
            <a:r>
              <a:rPr lang="ja-JP" altLang="ja-JP" sz="2400" dirty="0">
                <a:solidFill>
                  <a:prstClr val="black"/>
                </a:solidFill>
              </a:rPr>
              <a:t>を持ってい</a:t>
            </a:r>
            <a:r>
              <a:rPr lang="ja-JP" altLang="en-US" sz="2400" dirty="0">
                <a:solidFill>
                  <a:prstClr val="black"/>
                </a:solidFill>
              </a:rPr>
              <a:t>る</a:t>
            </a:r>
            <a:r>
              <a:rPr lang="ja-JP" altLang="ja-JP" sz="2400" dirty="0">
                <a:solidFill>
                  <a:prstClr val="black"/>
                </a:solidFill>
              </a:rPr>
              <a:t>。</a:t>
            </a:r>
          </a:p>
          <a:p>
            <a:pPr marL="2064779" indent="-2064779">
              <a:spcBef>
                <a:spcPts val="1108"/>
              </a:spcBef>
            </a:pPr>
            <a:r>
              <a:rPr lang="ja-JP" altLang="en-US" sz="2400" dirty="0">
                <a:solidFill>
                  <a:prstClr val="black"/>
                </a:solidFill>
              </a:rPr>
              <a:t>　</a:t>
            </a:r>
            <a:r>
              <a:rPr lang="ja-JP" altLang="en-US" sz="2400" dirty="0">
                <a:solidFill>
                  <a:srgbClr val="FF0000"/>
                </a:solidFill>
              </a:rPr>
              <a:t>②</a:t>
            </a:r>
            <a:r>
              <a:rPr lang="ja-JP" altLang="ja-JP" sz="2400" u="sng" dirty="0">
                <a:solidFill>
                  <a:srgbClr val="FF0000"/>
                </a:solidFill>
              </a:rPr>
              <a:t>育つ権利</a:t>
            </a:r>
            <a:r>
              <a:rPr lang="ja-JP" altLang="ja-JP" sz="2400" dirty="0">
                <a:solidFill>
                  <a:prstClr val="black"/>
                </a:solidFill>
              </a:rPr>
              <a:t>：</a:t>
            </a:r>
            <a:r>
              <a:rPr lang="ja-JP" altLang="en-US" sz="2400" dirty="0">
                <a:solidFill>
                  <a:prstClr val="black"/>
                </a:solidFill>
              </a:rPr>
              <a:t>　</a:t>
            </a:r>
            <a:r>
              <a:rPr lang="ja-JP" altLang="ja-JP" sz="2400" dirty="0">
                <a:solidFill>
                  <a:prstClr val="black"/>
                </a:solidFill>
              </a:rPr>
              <a:t>子どもたちは</a:t>
            </a:r>
            <a:r>
              <a:rPr lang="ja-JP" altLang="ja-JP" sz="2400" u="sng" dirty="0">
                <a:solidFill>
                  <a:srgbClr val="0000CC"/>
                </a:solidFill>
              </a:rPr>
              <a:t>教育を受ける権利</a:t>
            </a:r>
            <a:r>
              <a:rPr lang="ja-JP" altLang="ja-JP" sz="2400" dirty="0">
                <a:solidFill>
                  <a:prstClr val="black"/>
                </a:solidFill>
              </a:rPr>
              <a:t>を持ってい</a:t>
            </a:r>
            <a:r>
              <a:rPr lang="ja-JP" altLang="en-US" sz="2400" dirty="0">
                <a:solidFill>
                  <a:prstClr val="black"/>
                </a:solidFill>
              </a:rPr>
              <a:t>る</a:t>
            </a:r>
            <a:r>
              <a:rPr lang="ja-JP" altLang="ja-JP" sz="2400" dirty="0">
                <a:solidFill>
                  <a:prstClr val="black"/>
                </a:solidFill>
              </a:rPr>
              <a:t>。</a:t>
            </a:r>
            <a:r>
              <a:rPr lang="ja-JP" altLang="ja-JP" sz="2400">
                <a:solidFill>
                  <a:prstClr val="black"/>
                </a:solidFill>
              </a:rPr>
              <a:t>また、</a:t>
            </a:r>
            <a:r>
              <a:rPr lang="ja-JP" altLang="en-US" sz="2400">
                <a:solidFill>
                  <a:prstClr val="black"/>
                </a:solidFill>
              </a:rPr>
              <a:t>　　　</a:t>
            </a:r>
            <a:r>
              <a:rPr lang="ja-JP" altLang="ja-JP" sz="2400" u="sng">
                <a:solidFill>
                  <a:srgbClr val="0432FF"/>
                </a:solidFill>
              </a:rPr>
              <a:t>休んだり</a:t>
            </a:r>
            <a:r>
              <a:rPr lang="ja-JP" altLang="ja-JP" sz="2400" dirty="0">
                <a:solidFill>
                  <a:prstClr val="black"/>
                </a:solidFill>
              </a:rPr>
              <a:t>、</a:t>
            </a:r>
            <a:r>
              <a:rPr lang="ja-JP" altLang="ja-JP" sz="2400" u="sng" dirty="0">
                <a:solidFill>
                  <a:srgbClr val="0432FF"/>
                </a:solidFill>
              </a:rPr>
              <a:t>遊んだり</a:t>
            </a:r>
            <a:r>
              <a:rPr lang="ja-JP" altLang="ja-JP" sz="2400" dirty="0">
                <a:solidFill>
                  <a:prstClr val="black"/>
                </a:solidFill>
              </a:rPr>
              <a:t>すること、</a:t>
            </a:r>
            <a:r>
              <a:rPr lang="ja-JP" altLang="ja-JP" sz="2400" u="sng" dirty="0">
                <a:solidFill>
                  <a:srgbClr val="0432FF"/>
                </a:solidFill>
              </a:rPr>
              <a:t>様々な情報を得る</a:t>
            </a:r>
            <a:r>
              <a:rPr lang="ja-JP" altLang="ja-JP" sz="2400">
                <a:solidFill>
                  <a:prstClr val="black"/>
                </a:solidFill>
              </a:rPr>
              <a:t>こと、</a:t>
            </a:r>
            <a:r>
              <a:rPr lang="ja-JP" altLang="en-US" sz="2400">
                <a:solidFill>
                  <a:prstClr val="black"/>
                </a:solidFill>
              </a:rPr>
              <a:t>　　</a:t>
            </a:r>
            <a:r>
              <a:rPr lang="ja-JP" altLang="ja-JP" sz="2400" u="sng">
                <a:solidFill>
                  <a:srgbClr val="0432FF"/>
                </a:solidFill>
              </a:rPr>
              <a:t>自分</a:t>
            </a:r>
            <a:r>
              <a:rPr lang="ja-JP" altLang="ja-JP" sz="2400" u="sng" dirty="0">
                <a:solidFill>
                  <a:srgbClr val="0432FF"/>
                </a:solidFill>
              </a:rPr>
              <a:t>の考え</a:t>
            </a:r>
            <a:r>
              <a:rPr lang="ja-JP" altLang="ja-JP" sz="2400" dirty="0">
                <a:solidFill>
                  <a:srgbClr val="0432FF"/>
                </a:solidFill>
              </a:rPr>
              <a:t>や</a:t>
            </a:r>
            <a:r>
              <a:rPr lang="ja-JP" altLang="ja-JP" sz="2400" u="sng" dirty="0">
                <a:solidFill>
                  <a:srgbClr val="0432FF"/>
                </a:solidFill>
              </a:rPr>
              <a:t>信仰が守られる</a:t>
            </a:r>
            <a:r>
              <a:rPr lang="ja-JP" altLang="ja-JP" sz="2400" dirty="0">
                <a:solidFill>
                  <a:prstClr val="black"/>
                </a:solidFill>
              </a:rPr>
              <a:t>ことも、</a:t>
            </a:r>
            <a:r>
              <a:rPr lang="ja-JP" altLang="ja-JP" sz="2400" u="sng" dirty="0">
                <a:solidFill>
                  <a:srgbClr val="0432FF"/>
                </a:solidFill>
              </a:rPr>
              <a:t>自分らしく成長</a:t>
            </a:r>
            <a:r>
              <a:rPr lang="ja-JP" altLang="ja-JP" sz="2400" dirty="0">
                <a:solidFill>
                  <a:prstClr val="black"/>
                </a:solidFill>
              </a:rPr>
              <a:t>するために、とても重要。</a:t>
            </a:r>
          </a:p>
          <a:p>
            <a:pPr marL="2064779" indent="-2064779">
              <a:spcBef>
                <a:spcPts val="1108"/>
              </a:spcBef>
            </a:pPr>
            <a:r>
              <a:rPr lang="ja-JP" altLang="en-US" sz="2400" dirty="0">
                <a:solidFill>
                  <a:prstClr val="black"/>
                </a:solidFill>
              </a:rPr>
              <a:t>　</a:t>
            </a:r>
            <a:r>
              <a:rPr lang="ja-JP" altLang="en-US" sz="2400" dirty="0">
                <a:solidFill>
                  <a:srgbClr val="FF0000"/>
                </a:solidFill>
              </a:rPr>
              <a:t>③</a:t>
            </a:r>
            <a:r>
              <a:rPr lang="ja-JP" altLang="ja-JP" sz="2400" u="sng" dirty="0">
                <a:solidFill>
                  <a:srgbClr val="FF0000"/>
                </a:solidFill>
              </a:rPr>
              <a:t>守られる権利</a:t>
            </a:r>
            <a:r>
              <a:rPr lang="ja-JP" altLang="ja-JP" sz="2400" dirty="0">
                <a:solidFill>
                  <a:prstClr val="black"/>
                </a:solidFill>
              </a:rPr>
              <a:t>：子どもたちは、</a:t>
            </a:r>
            <a:r>
              <a:rPr lang="ja-JP" altLang="ja-JP" sz="2400" u="sng" dirty="0">
                <a:solidFill>
                  <a:srgbClr val="0432FF"/>
                </a:solidFill>
              </a:rPr>
              <a:t>あらゆる種類の虐待</a:t>
            </a:r>
            <a:r>
              <a:rPr lang="ja-JP" altLang="ja-JP" sz="2400" u="sng" dirty="0">
                <a:solidFill>
                  <a:prstClr val="black"/>
                </a:solidFill>
              </a:rPr>
              <a:t>や搾取</a:t>
            </a:r>
            <a:r>
              <a:rPr lang="ja-JP" altLang="ja-JP" sz="2400" u="sng">
                <a:solidFill>
                  <a:prstClr val="black"/>
                </a:solidFill>
              </a:rPr>
              <a:t>などから</a:t>
            </a:r>
            <a:r>
              <a:rPr lang="ja-JP" altLang="en-US" sz="2400" u="sng">
                <a:solidFill>
                  <a:prstClr val="black"/>
                </a:solidFill>
              </a:rPr>
              <a:t>　</a:t>
            </a:r>
            <a:r>
              <a:rPr lang="ja-JP" altLang="ja-JP" sz="2400" u="sng">
                <a:solidFill>
                  <a:srgbClr val="0000CC"/>
                </a:solidFill>
              </a:rPr>
              <a:t>守ら</a:t>
            </a:r>
            <a:r>
              <a:rPr lang="ja-JP" altLang="en-US" sz="2400" u="sng">
                <a:solidFill>
                  <a:srgbClr val="0000CC"/>
                </a:solidFill>
              </a:rPr>
              <a:t>れる権利</a:t>
            </a:r>
            <a:r>
              <a:rPr lang="ja-JP" altLang="en-US" sz="2400">
                <a:solidFill>
                  <a:prstClr val="black"/>
                </a:solidFill>
              </a:rPr>
              <a:t>を持っている</a:t>
            </a:r>
            <a:r>
              <a:rPr lang="ja-JP" altLang="ja-JP" sz="2400">
                <a:solidFill>
                  <a:prstClr val="black"/>
                </a:solidFill>
              </a:rPr>
              <a:t>。</a:t>
            </a:r>
            <a:r>
              <a:rPr lang="ja-JP" altLang="ja-JP" sz="2400" u="sng" dirty="0">
                <a:solidFill>
                  <a:srgbClr val="0432FF"/>
                </a:solidFill>
              </a:rPr>
              <a:t>障がいがある子ども</a:t>
            </a:r>
            <a:r>
              <a:rPr lang="ja-JP" altLang="ja-JP" sz="2400" dirty="0">
                <a:solidFill>
                  <a:prstClr val="black"/>
                </a:solidFill>
              </a:rPr>
              <a:t>、少数民族の子どもなどは特に守られなければな</a:t>
            </a:r>
            <a:r>
              <a:rPr lang="ja-JP" altLang="en-US" sz="2400" dirty="0">
                <a:solidFill>
                  <a:prstClr val="black"/>
                </a:solidFill>
              </a:rPr>
              <a:t>らない</a:t>
            </a:r>
            <a:r>
              <a:rPr lang="ja-JP" altLang="ja-JP" sz="2400" dirty="0">
                <a:solidFill>
                  <a:prstClr val="black"/>
                </a:solidFill>
              </a:rPr>
              <a:t>。</a:t>
            </a:r>
          </a:p>
          <a:p>
            <a:pPr marL="2064779" indent="-2064779">
              <a:spcBef>
                <a:spcPts val="1108"/>
              </a:spcBef>
            </a:pPr>
            <a:r>
              <a:rPr lang="ja-JP" altLang="en-US" sz="2400" dirty="0">
                <a:solidFill>
                  <a:prstClr val="black"/>
                </a:solidFill>
              </a:rPr>
              <a:t>　</a:t>
            </a:r>
            <a:r>
              <a:rPr lang="ja-JP" altLang="en-US" sz="2400" dirty="0">
                <a:solidFill>
                  <a:srgbClr val="FF0000"/>
                </a:solidFill>
              </a:rPr>
              <a:t>④</a:t>
            </a:r>
            <a:r>
              <a:rPr lang="ja-JP" altLang="ja-JP" sz="2400" u="sng" dirty="0">
                <a:solidFill>
                  <a:srgbClr val="FF0000"/>
                </a:solidFill>
              </a:rPr>
              <a:t>参加する権利</a:t>
            </a:r>
            <a:r>
              <a:rPr lang="ja-JP" altLang="ja-JP" sz="2400" dirty="0">
                <a:solidFill>
                  <a:prstClr val="black"/>
                </a:solidFill>
              </a:rPr>
              <a:t>：子どもたちは、</a:t>
            </a:r>
            <a:r>
              <a:rPr lang="ja-JP" altLang="ja-JP" sz="2400" u="sng" dirty="0">
                <a:solidFill>
                  <a:prstClr val="black"/>
                </a:solidFill>
              </a:rPr>
              <a:t>自分に関係のあることについて</a:t>
            </a:r>
            <a:r>
              <a:rPr lang="ja-JP" altLang="ja-JP" sz="2400" u="sng" dirty="0">
                <a:solidFill>
                  <a:srgbClr val="0000CC"/>
                </a:solidFill>
              </a:rPr>
              <a:t>自由に意見を言ったり</a:t>
            </a:r>
            <a:r>
              <a:rPr lang="ja-JP" altLang="ja-JP" sz="2400" u="sng" dirty="0">
                <a:solidFill>
                  <a:prstClr val="black"/>
                </a:solidFill>
              </a:rPr>
              <a:t>、</a:t>
            </a:r>
            <a:r>
              <a:rPr lang="ja-JP" altLang="ja-JP" sz="2400" u="sng" dirty="0">
                <a:solidFill>
                  <a:srgbClr val="0432FF"/>
                </a:solidFill>
              </a:rPr>
              <a:t>集まってグループをつくったり、</a:t>
            </a:r>
            <a:r>
              <a:rPr lang="ja-JP" altLang="ja-JP" sz="2400" u="sng" dirty="0">
                <a:solidFill>
                  <a:srgbClr val="0000CC"/>
                </a:solidFill>
              </a:rPr>
              <a:t>活動すること</a:t>
            </a:r>
            <a:r>
              <a:rPr lang="ja-JP" altLang="ja-JP" sz="2400" u="sng">
                <a:solidFill>
                  <a:srgbClr val="0000CC"/>
                </a:solidFill>
              </a:rPr>
              <a:t>ができ</a:t>
            </a:r>
            <a:r>
              <a:rPr lang="ja-JP" altLang="en-US" sz="2400" u="sng">
                <a:solidFill>
                  <a:srgbClr val="0000CC"/>
                </a:solidFill>
              </a:rPr>
              <a:t>る権利</a:t>
            </a:r>
            <a:r>
              <a:rPr lang="ja-JP" altLang="en-US" sz="2400">
                <a:solidFill>
                  <a:prstClr val="black"/>
                </a:solidFill>
              </a:rPr>
              <a:t>を持っている</a:t>
            </a:r>
            <a:r>
              <a:rPr lang="ja-JP" altLang="ja-JP" sz="2400">
                <a:solidFill>
                  <a:prstClr val="black"/>
                </a:solidFill>
              </a:rPr>
              <a:t>。</a:t>
            </a:r>
            <a:r>
              <a:rPr lang="ja-JP" altLang="ja-JP" sz="2400" dirty="0">
                <a:solidFill>
                  <a:prstClr val="black"/>
                </a:solidFill>
              </a:rPr>
              <a:t>その際は家族や地域社会の一員としての</a:t>
            </a:r>
            <a:r>
              <a:rPr lang="ja-JP" altLang="ja-JP" sz="2400" u="sng" dirty="0">
                <a:solidFill>
                  <a:srgbClr val="0432FF"/>
                </a:solidFill>
              </a:rPr>
              <a:t>ルールを守って、行動すること</a:t>
            </a:r>
            <a:r>
              <a:rPr lang="ja-JP" altLang="ja-JP" sz="2400" dirty="0">
                <a:solidFill>
                  <a:prstClr val="black"/>
                </a:solidFill>
              </a:rPr>
              <a:t>が大切。</a:t>
            </a:r>
            <a:endParaRPr lang="en-US" altLang="ja-JP" sz="2400" dirty="0">
              <a:solidFill>
                <a:prstClr val="black"/>
              </a:solidFill>
            </a:endParaRPr>
          </a:p>
        </p:txBody>
      </p:sp>
      <p:sp>
        <p:nvSpPr>
          <p:cNvPr id="4" name="スライド番号プレースホルダ 3"/>
          <p:cNvSpPr>
            <a:spLocks noGrp="1"/>
          </p:cNvSpPr>
          <p:nvPr>
            <p:ph type="sldNum" sz="quarter" idx="12"/>
          </p:nvPr>
        </p:nvSpPr>
        <p:spPr/>
        <p:txBody>
          <a:bodyPr/>
          <a:lstStyle/>
          <a:p>
            <a:pPr>
              <a:defRPr/>
            </a:pPr>
            <a:fld id="{E3DFD397-5BDE-4ECC-AAE1-3BEC1E3B3889}" type="slidenum">
              <a:rPr lang="ja-JP" altLang="en-US" smtClean="0">
                <a:solidFill>
                  <a:prstClr val="black">
                    <a:tint val="75000"/>
                  </a:prstClr>
                </a:solidFill>
              </a:rPr>
              <a:pPr>
                <a:defRPr/>
              </a:pPr>
              <a:t>53</a:t>
            </a:fld>
            <a:endParaRPr lang="ja-JP" altLang="en-US">
              <a:solidFill>
                <a:prstClr val="black">
                  <a:tint val="75000"/>
                </a:prstClr>
              </a:solidFill>
            </a:endParaRPr>
          </a:p>
        </p:txBody>
      </p:sp>
      <p:sp>
        <p:nvSpPr>
          <p:cNvPr id="2" name="スライド番号プレースホルダー 9">
            <a:extLst>
              <a:ext uri="{FF2B5EF4-FFF2-40B4-BE49-F238E27FC236}">
                <a16:creationId xmlns:a16="http://schemas.microsoft.com/office/drawing/2014/main" id="{5A8F6AD4-3E74-0925-9EC7-065948E1CA25}"/>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53</a:t>
            </a:fld>
            <a:endParaRPr lang="en-US" altLang="ja-JP" sz="2000" dirty="0">
              <a:solidFill>
                <a:srgbClr val="000000"/>
              </a:solidFill>
            </a:endParaRPr>
          </a:p>
        </p:txBody>
      </p:sp>
    </p:spTree>
    <p:extLst>
      <p:ext uri="{BB962C8B-B14F-4D97-AF65-F5344CB8AC3E}">
        <p14:creationId xmlns:p14="http://schemas.microsoft.com/office/powerpoint/2010/main" val="2573488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7718" y="116632"/>
            <a:ext cx="9650615" cy="6771084"/>
          </a:xfrm>
          <a:prstGeom prst="rect">
            <a:avLst/>
          </a:prstGeom>
        </p:spPr>
        <p:txBody>
          <a:bodyPr wrap="square">
            <a:spAutoFit/>
          </a:bodyPr>
          <a:lstStyle/>
          <a:p>
            <a:r>
              <a:rPr lang="ja-JP" altLang="en-US" sz="2800" u="sng">
                <a:solidFill>
                  <a:prstClr val="black"/>
                </a:solidFill>
                <a:latin typeface="ＭＳ Ｐゴシック"/>
                <a:ea typeface="ＭＳ Ｐゴシック"/>
              </a:rPr>
              <a:t>第</a:t>
            </a:r>
            <a:r>
              <a:rPr lang="en-US" altLang="ja-JP" sz="2800" u="sng" dirty="0">
                <a:solidFill>
                  <a:prstClr val="black"/>
                </a:solidFill>
                <a:latin typeface="ＭＳ Ｐゴシック"/>
                <a:ea typeface="ＭＳ Ｐゴシック"/>
              </a:rPr>
              <a:t>23</a:t>
            </a:r>
            <a:r>
              <a:rPr lang="ja-JP" altLang="en-US" sz="2800" u="sng">
                <a:solidFill>
                  <a:prstClr val="black"/>
                </a:solidFill>
                <a:latin typeface="ＭＳ Ｐゴシック"/>
                <a:ea typeface="ＭＳ Ｐゴシック"/>
              </a:rPr>
              <a:t>条（</a:t>
            </a:r>
            <a:r>
              <a:rPr lang="ja-JP" altLang="ja-JP" sz="2800" u="sng">
                <a:solidFill>
                  <a:prstClr val="black"/>
                </a:solidFill>
                <a:latin typeface="ＭＳ Ｐゴシック"/>
                <a:ea typeface="ＭＳ Ｐゴシック"/>
              </a:rPr>
              <a:t>障害</a:t>
            </a:r>
            <a:r>
              <a:rPr lang="ja-JP" altLang="en-US" sz="2800" u="sng" dirty="0">
                <a:solidFill>
                  <a:prstClr val="black"/>
                </a:solidFill>
                <a:latin typeface="ＭＳ Ｐゴシック"/>
                <a:ea typeface="ＭＳ Ｐゴシック"/>
              </a:rPr>
              <a:t>のある子ども</a:t>
            </a:r>
            <a:r>
              <a:rPr lang="ja-JP" altLang="en-US" sz="2800" u="sng">
                <a:solidFill>
                  <a:prstClr val="black"/>
                </a:solidFill>
                <a:latin typeface="ＭＳ Ｐゴシック"/>
                <a:ea typeface="ＭＳ Ｐゴシック"/>
              </a:rPr>
              <a:t>の権利）</a:t>
            </a:r>
            <a:endParaRPr lang="en-US" altLang="ja-JP" sz="2800" u="sng" dirty="0">
              <a:solidFill>
                <a:prstClr val="black"/>
              </a:solidFill>
              <a:latin typeface="ＭＳ Ｐゴシック"/>
              <a:ea typeface="ＭＳ Ｐゴシック"/>
            </a:endParaRPr>
          </a:p>
          <a:p>
            <a:endParaRPr lang="ja-JP" altLang="en-US" sz="800" dirty="0">
              <a:solidFill>
                <a:prstClr val="black"/>
              </a:solidFill>
              <a:latin typeface="ＭＳ Ｐゴシック"/>
              <a:ea typeface="ＭＳ Ｐゴシック"/>
            </a:endParaRPr>
          </a:p>
          <a:p>
            <a:pPr marL="268288" indent="-268288"/>
            <a:r>
              <a:rPr lang="en-US" altLang="ja-JP" sz="2400" dirty="0">
                <a:solidFill>
                  <a:prstClr val="black"/>
                </a:solidFill>
                <a:latin typeface="ＭＳ Ｐゴシック"/>
                <a:ea typeface="ＭＳ Ｐゴシック"/>
              </a:rPr>
              <a:t>1</a:t>
            </a:r>
            <a:r>
              <a:rPr lang="ja-JP" altLang="en-US" sz="2400" dirty="0">
                <a:solidFill>
                  <a:prstClr val="black"/>
                </a:solidFill>
                <a:latin typeface="ＭＳ Ｐゴシック"/>
                <a:ea typeface="ＭＳ Ｐゴシック"/>
              </a:rPr>
              <a:t>　精神的又は身体的な障害を有する児童が、その</a:t>
            </a:r>
            <a:r>
              <a:rPr lang="ja-JP" altLang="en-US" sz="2400" u="sng" dirty="0">
                <a:solidFill>
                  <a:srgbClr val="0432FF"/>
                </a:solidFill>
                <a:latin typeface="ＭＳ Ｐゴシック"/>
                <a:ea typeface="ＭＳ Ｐゴシック"/>
              </a:rPr>
              <a:t>尊厳を確保</a:t>
            </a:r>
            <a:r>
              <a:rPr lang="ja-JP" altLang="en-US" sz="2400" dirty="0">
                <a:solidFill>
                  <a:prstClr val="black"/>
                </a:solidFill>
                <a:latin typeface="ＭＳ Ｐゴシック"/>
                <a:ea typeface="ＭＳ Ｐゴシック"/>
              </a:rPr>
              <a:t>し、</a:t>
            </a:r>
            <a:r>
              <a:rPr lang="ja-JP" altLang="en-US" sz="2400" u="sng" dirty="0">
                <a:solidFill>
                  <a:srgbClr val="0432FF"/>
                </a:solidFill>
                <a:latin typeface="ＭＳ Ｐゴシック"/>
                <a:ea typeface="ＭＳ Ｐゴシック"/>
              </a:rPr>
              <a:t>自立を促進</a:t>
            </a:r>
            <a:r>
              <a:rPr lang="ja-JP" altLang="en-US" sz="2400" dirty="0">
                <a:solidFill>
                  <a:prstClr val="black"/>
                </a:solidFill>
                <a:latin typeface="ＭＳ Ｐゴシック"/>
                <a:ea typeface="ＭＳ Ｐゴシック"/>
              </a:rPr>
              <a:t>し及び</a:t>
            </a:r>
            <a:r>
              <a:rPr lang="ja-JP" altLang="en-US" sz="2400" u="sng" dirty="0">
                <a:solidFill>
                  <a:srgbClr val="0432FF"/>
                </a:solidFill>
                <a:latin typeface="ＭＳ Ｐゴシック"/>
                <a:ea typeface="ＭＳ Ｐゴシック"/>
              </a:rPr>
              <a:t>社会への積極的な参加を容易</a:t>
            </a:r>
            <a:r>
              <a:rPr lang="ja-JP" altLang="en-US" sz="2400" dirty="0">
                <a:solidFill>
                  <a:prstClr val="black"/>
                </a:solidFill>
                <a:latin typeface="ＭＳ Ｐゴシック"/>
                <a:ea typeface="ＭＳ Ｐゴシック"/>
              </a:rPr>
              <a:t>にする</a:t>
            </a:r>
            <a:r>
              <a:rPr lang="ja-JP" altLang="en-US" sz="2400" dirty="0">
                <a:solidFill>
                  <a:srgbClr val="0432FF"/>
                </a:solidFill>
                <a:latin typeface="ＭＳ Ｐゴシック"/>
                <a:ea typeface="ＭＳ Ｐゴシック"/>
              </a:rPr>
              <a:t>条件の下で</a:t>
            </a:r>
            <a:r>
              <a:rPr lang="ja-JP" altLang="en-US" sz="2400" dirty="0">
                <a:solidFill>
                  <a:prstClr val="black"/>
                </a:solidFill>
                <a:latin typeface="ＭＳ Ｐゴシック"/>
                <a:ea typeface="ＭＳ Ｐゴシック"/>
              </a:rPr>
              <a:t>十分かつ　相応な生活を享受すべきであることを認める。 </a:t>
            </a:r>
            <a:endParaRPr lang="en-US" altLang="ja-JP" sz="2400" dirty="0">
              <a:solidFill>
                <a:prstClr val="black"/>
              </a:solidFill>
              <a:latin typeface="ＭＳ Ｐゴシック"/>
              <a:ea typeface="ＭＳ Ｐゴシック"/>
            </a:endParaRPr>
          </a:p>
          <a:p>
            <a:pPr marL="268288" indent="-268288"/>
            <a:endParaRPr lang="ja-JP" altLang="en-US" sz="800" dirty="0">
              <a:solidFill>
                <a:prstClr val="black"/>
              </a:solidFill>
              <a:latin typeface="ＭＳ Ｐゴシック"/>
              <a:ea typeface="ＭＳ Ｐゴシック"/>
            </a:endParaRPr>
          </a:p>
          <a:p>
            <a:pPr marL="268288" indent="-268288"/>
            <a:r>
              <a:rPr lang="ja-JP" altLang="en-US" sz="2400" dirty="0">
                <a:solidFill>
                  <a:prstClr val="black"/>
                </a:solidFill>
                <a:latin typeface="ＭＳ Ｐゴシック"/>
                <a:ea typeface="ＭＳ Ｐゴシック"/>
              </a:rPr>
              <a:t>２　障害を有する児童が</a:t>
            </a:r>
            <a:r>
              <a:rPr lang="ja-JP" altLang="en-US" sz="2400" u="sng" dirty="0">
                <a:solidFill>
                  <a:srgbClr val="0432FF"/>
                </a:solidFill>
                <a:latin typeface="ＭＳ Ｐゴシック"/>
                <a:ea typeface="ＭＳ Ｐゴシック"/>
              </a:rPr>
              <a:t>特別の養護についての権利を有する</a:t>
            </a:r>
            <a:r>
              <a:rPr lang="ja-JP" altLang="en-US" sz="2400" dirty="0">
                <a:solidFill>
                  <a:prstClr val="black"/>
                </a:solidFill>
                <a:latin typeface="ＭＳ Ｐゴシック"/>
                <a:ea typeface="ＭＳ Ｐゴシック"/>
              </a:rPr>
              <a:t>ことを認めるものとし、利用可能な手段の下で、申込みに応じた、かつ、</a:t>
            </a:r>
            <a:r>
              <a:rPr lang="ja-JP" altLang="en-US" sz="2400" dirty="0">
                <a:solidFill>
                  <a:srgbClr val="0432FF"/>
                </a:solidFill>
                <a:latin typeface="ＭＳ Ｐゴシック"/>
                <a:ea typeface="ＭＳ Ｐゴシック"/>
              </a:rPr>
              <a:t>当該児童の状況及び父母又は当該児童を養護している他の者の事情に適した援</a:t>
            </a:r>
            <a:r>
              <a:rPr lang="ja-JP" altLang="en-US" sz="2400" dirty="0">
                <a:solidFill>
                  <a:prstClr val="black"/>
                </a:solidFill>
                <a:latin typeface="ＭＳ Ｐゴシック"/>
                <a:ea typeface="ＭＳ Ｐゴシック"/>
              </a:rPr>
              <a:t>助を、これを受ける資格を有する児童及びこのような児童の養護について責任を有する者に与えることを奨励し、かつ、確保する。 </a:t>
            </a:r>
            <a:endParaRPr lang="en-US" altLang="ja-JP" sz="2400" dirty="0">
              <a:solidFill>
                <a:prstClr val="black"/>
              </a:solidFill>
              <a:latin typeface="ＭＳ Ｐゴシック"/>
              <a:ea typeface="ＭＳ Ｐゴシック"/>
            </a:endParaRPr>
          </a:p>
          <a:p>
            <a:pPr marL="268288" indent="-268288"/>
            <a:endParaRPr lang="ja-JP" altLang="en-US" sz="600" dirty="0">
              <a:solidFill>
                <a:prstClr val="black"/>
              </a:solidFill>
              <a:latin typeface="ＭＳ Ｐゴシック"/>
              <a:ea typeface="ＭＳ Ｐゴシック"/>
            </a:endParaRPr>
          </a:p>
          <a:p>
            <a:pPr marL="268288" indent="-268288"/>
            <a:r>
              <a:rPr lang="ja-JP" altLang="en-US" sz="2400" dirty="0">
                <a:solidFill>
                  <a:prstClr val="black"/>
                </a:solidFill>
                <a:latin typeface="ＭＳ Ｐゴシック"/>
                <a:ea typeface="ＭＳ Ｐゴシック"/>
              </a:rPr>
              <a:t>３　障害を有する児童の特別な必要を認めて、２の規定に従って与えられる援助は、父母又は当該児童を</a:t>
            </a:r>
            <a:r>
              <a:rPr lang="ja-JP" altLang="en-US" sz="2400" u="sng" dirty="0">
                <a:solidFill>
                  <a:srgbClr val="0432FF"/>
                </a:solidFill>
                <a:latin typeface="ＭＳ Ｐゴシック"/>
                <a:ea typeface="ＭＳ Ｐゴシック"/>
              </a:rPr>
              <a:t>養護している他の者の資力を考慮して可能な限り無償で与えられるもの</a:t>
            </a:r>
            <a:r>
              <a:rPr lang="ja-JP" altLang="en-US" sz="2400" dirty="0">
                <a:solidFill>
                  <a:prstClr val="black"/>
                </a:solidFill>
                <a:latin typeface="ＭＳ Ｐゴシック"/>
                <a:ea typeface="ＭＳ Ｐゴシック"/>
              </a:rPr>
              <a:t>とし、かつ、障害を有する児童が</a:t>
            </a:r>
            <a:r>
              <a:rPr lang="ja-JP" altLang="en-US" sz="2400" dirty="0">
                <a:solidFill>
                  <a:srgbClr val="0432FF"/>
                </a:solidFill>
                <a:latin typeface="ＭＳ Ｐゴシック"/>
                <a:ea typeface="ＭＳ Ｐゴシック"/>
              </a:rPr>
              <a:t>可能な限り</a:t>
            </a:r>
            <a:r>
              <a:rPr lang="ja-JP" altLang="en-US" sz="2400" u="sng" dirty="0">
                <a:solidFill>
                  <a:srgbClr val="0432FF"/>
                </a:solidFill>
                <a:latin typeface="ＭＳ Ｐゴシック"/>
                <a:ea typeface="ＭＳ Ｐゴシック"/>
              </a:rPr>
              <a:t>社会への統合</a:t>
            </a:r>
            <a:r>
              <a:rPr lang="ja-JP" altLang="en-US" sz="2400" dirty="0">
                <a:solidFill>
                  <a:srgbClr val="0432FF"/>
                </a:solidFill>
                <a:latin typeface="ＭＳ Ｐゴシック"/>
                <a:ea typeface="ＭＳ Ｐゴシック"/>
              </a:rPr>
              <a:t>及び</a:t>
            </a:r>
            <a:r>
              <a:rPr lang="ja-JP" altLang="en-US" sz="2400" u="sng" dirty="0">
                <a:solidFill>
                  <a:srgbClr val="0432FF"/>
                </a:solidFill>
                <a:latin typeface="ＭＳ Ｐゴシック"/>
                <a:ea typeface="ＭＳ Ｐゴシック"/>
              </a:rPr>
              <a:t>個人の発達</a:t>
            </a:r>
            <a:r>
              <a:rPr lang="ja-JP" altLang="en-US" sz="2400" dirty="0">
                <a:solidFill>
                  <a:srgbClr val="0432FF"/>
                </a:solidFill>
                <a:latin typeface="ＭＳ Ｐゴシック"/>
                <a:ea typeface="ＭＳ Ｐゴシック"/>
              </a:rPr>
              <a:t>（文化的及び精神的な発達を含む。）を達成する</a:t>
            </a:r>
            <a:r>
              <a:rPr lang="ja-JP" altLang="en-US" sz="2400" dirty="0">
                <a:solidFill>
                  <a:prstClr val="black"/>
                </a:solidFill>
                <a:latin typeface="ＭＳ Ｐゴシック"/>
                <a:ea typeface="ＭＳ Ｐゴシック"/>
              </a:rPr>
              <a:t>ことに資する方法で当該児童が</a:t>
            </a:r>
            <a:r>
              <a:rPr lang="ja-JP" altLang="en-US" sz="2400" u="sng" dirty="0">
                <a:solidFill>
                  <a:srgbClr val="0432FF"/>
                </a:solidFill>
                <a:latin typeface="ＭＳ Ｐゴシック"/>
                <a:ea typeface="ＭＳ Ｐゴシック"/>
              </a:rPr>
              <a:t>教育、訓練、保健サービス、リハビリテーション・サービス、雇用のための準備及びレクリエーションの機会を実質的に利用し及び享受することができる</a:t>
            </a:r>
            <a:r>
              <a:rPr lang="ja-JP" altLang="en-US" sz="2400" dirty="0">
                <a:solidFill>
                  <a:prstClr val="black"/>
                </a:solidFill>
                <a:latin typeface="ＭＳ Ｐゴシック"/>
                <a:ea typeface="ＭＳ Ｐゴシック"/>
              </a:rPr>
              <a:t>ように行われるものとする。 </a:t>
            </a:r>
          </a:p>
        </p:txBody>
      </p:sp>
      <p:sp>
        <p:nvSpPr>
          <p:cNvPr id="2" name="スライド番号プレースホルダー 9">
            <a:extLst>
              <a:ext uri="{FF2B5EF4-FFF2-40B4-BE49-F238E27FC236}">
                <a16:creationId xmlns:a16="http://schemas.microsoft.com/office/drawing/2014/main" id="{16FE009C-4DFE-5E3C-C3A7-99938E4DD55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54</a:t>
            </a:fld>
            <a:endParaRPr lang="en-US" altLang="ja-JP" sz="2000" dirty="0">
              <a:solidFill>
                <a:srgbClr val="000000"/>
              </a:solidFill>
            </a:endParaRPr>
          </a:p>
        </p:txBody>
      </p:sp>
    </p:spTree>
    <p:extLst>
      <p:ext uri="{BB962C8B-B14F-4D97-AF65-F5344CB8AC3E}">
        <p14:creationId xmlns:p14="http://schemas.microsoft.com/office/powerpoint/2010/main" val="1468350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7699" y="164080"/>
            <a:ext cx="9650615" cy="6494085"/>
          </a:xfrm>
          <a:prstGeom prst="rect">
            <a:avLst/>
          </a:prstGeom>
        </p:spPr>
        <p:txBody>
          <a:bodyPr wrap="square">
            <a:spAutoFit/>
          </a:bodyPr>
          <a:lstStyle/>
          <a:p>
            <a:pPr algn="ctr" fontAlgn="base">
              <a:spcBef>
                <a:spcPct val="0"/>
              </a:spcBef>
              <a:spcAft>
                <a:spcPct val="0"/>
              </a:spcAft>
            </a:pPr>
            <a:r>
              <a:rPr lang="ja-JP" altLang="en-US" sz="3200" u="sng" dirty="0">
                <a:latin typeface="+mn-ea"/>
              </a:rPr>
              <a:t>障害者権利条約</a:t>
            </a:r>
            <a:endParaRPr lang="en-US" altLang="ja-JP" sz="3200" u="sng" dirty="0">
              <a:latin typeface="+mn-ea"/>
            </a:endParaRPr>
          </a:p>
          <a:p>
            <a:pPr fontAlgn="base">
              <a:spcBef>
                <a:spcPct val="0"/>
              </a:spcBef>
              <a:spcAft>
                <a:spcPct val="0"/>
              </a:spcAft>
            </a:pPr>
            <a:endParaRPr lang="ja-JP" altLang="ja-JP" sz="1000" dirty="0">
              <a:latin typeface="+mn-ea"/>
            </a:endParaRPr>
          </a:p>
          <a:p>
            <a:pPr>
              <a:spcBef>
                <a:spcPts val="1200"/>
              </a:spcBef>
            </a:pPr>
            <a:r>
              <a:rPr lang="ja-JP" altLang="en-US" sz="2800" u="sng">
                <a:latin typeface="+mn-ea"/>
              </a:rPr>
              <a:t>第７条（</a:t>
            </a:r>
            <a:r>
              <a:rPr lang="ja-JP" altLang="ja-JP" sz="2800" u="sng">
                <a:latin typeface="+mn-ea"/>
              </a:rPr>
              <a:t>障害</a:t>
            </a:r>
            <a:r>
              <a:rPr lang="ja-JP" altLang="ja-JP" sz="2800" u="sng" dirty="0">
                <a:latin typeface="+mn-ea"/>
              </a:rPr>
              <a:t>の</a:t>
            </a:r>
            <a:r>
              <a:rPr lang="ja-JP" altLang="ja-JP" sz="2800" u="sng">
                <a:latin typeface="+mn-ea"/>
              </a:rPr>
              <a:t>ある子ども</a:t>
            </a:r>
            <a:r>
              <a:rPr lang="ja-JP" altLang="en-US" sz="2800" u="sng">
                <a:latin typeface="+mn-ea"/>
              </a:rPr>
              <a:t>）</a:t>
            </a:r>
            <a:endParaRPr lang="en-US" altLang="ja-JP" sz="2800" u="sng" dirty="0">
              <a:latin typeface="+mn-ea"/>
            </a:endParaRPr>
          </a:p>
          <a:p>
            <a:pPr fontAlgn="base">
              <a:spcBef>
                <a:spcPct val="0"/>
              </a:spcBef>
              <a:spcAft>
                <a:spcPct val="0"/>
              </a:spcAft>
            </a:pPr>
            <a:endParaRPr lang="ja-JP" altLang="en-US" sz="1100" dirty="0">
              <a:latin typeface="+mn-ea"/>
            </a:endParaRPr>
          </a:p>
          <a:p>
            <a:pPr marL="268288" indent="-268288" fontAlgn="base">
              <a:spcBef>
                <a:spcPct val="0"/>
              </a:spcBef>
              <a:spcAft>
                <a:spcPct val="0"/>
              </a:spcAft>
            </a:pPr>
            <a:r>
              <a:rPr lang="en-US" altLang="ja-JP" sz="2400" dirty="0">
                <a:latin typeface="+mn-ea"/>
              </a:rPr>
              <a:t>1</a:t>
            </a:r>
            <a:r>
              <a:rPr lang="ja-JP" altLang="en-US" sz="2400" dirty="0">
                <a:latin typeface="+mn-ea"/>
              </a:rPr>
              <a:t>　締約国は、障害のある児童が</a:t>
            </a:r>
            <a:r>
              <a:rPr lang="ja-JP" altLang="en-US" sz="2400" u="sng" dirty="0">
                <a:latin typeface="+mn-ea"/>
              </a:rPr>
              <a:t>他の児童との平等を基礎</a:t>
            </a:r>
            <a:r>
              <a:rPr lang="ja-JP" altLang="en-US" sz="2400" dirty="0">
                <a:latin typeface="+mn-ea"/>
              </a:rPr>
              <a:t>として</a:t>
            </a:r>
            <a:r>
              <a:rPr lang="ja-JP" altLang="en-US" sz="2400" u="sng" dirty="0">
                <a:latin typeface="+mn-ea"/>
              </a:rPr>
              <a:t>全ての　人権及び基本的自由を完全に享有することを確保</a:t>
            </a:r>
            <a:r>
              <a:rPr lang="ja-JP" altLang="en-US" sz="2400" dirty="0">
                <a:latin typeface="+mn-ea"/>
              </a:rPr>
              <a:t>するための全ての　必要な措置をとる。 </a:t>
            </a:r>
          </a:p>
          <a:p>
            <a:pPr marL="268288" indent="-268288" fontAlgn="base">
              <a:spcBef>
                <a:spcPct val="0"/>
              </a:spcBef>
              <a:spcAft>
                <a:spcPct val="0"/>
              </a:spcAft>
            </a:pPr>
            <a:endParaRPr lang="ja-JP" altLang="en-US" sz="2400" dirty="0">
              <a:latin typeface="+mn-ea"/>
            </a:endParaRPr>
          </a:p>
          <a:p>
            <a:pPr marL="268288" indent="-268288" fontAlgn="base">
              <a:spcBef>
                <a:spcPct val="0"/>
              </a:spcBef>
              <a:spcAft>
                <a:spcPct val="0"/>
              </a:spcAft>
            </a:pPr>
            <a:r>
              <a:rPr lang="en-US" altLang="ja-JP" sz="2400" dirty="0">
                <a:latin typeface="+mn-ea"/>
              </a:rPr>
              <a:t>2</a:t>
            </a:r>
            <a:r>
              <a:rPr lang="ja-JP" altLang="en-US" sz="2400" dirty="0">
                <a:latin typeface="+mn-ea"/>
              </a:rPr>
              <a:t>　障害のある児童に関する全ての措置をとるに当たっては、</a:t>
            </a:r>
            <a:r>
              <a:rPr lang="ja-JP" altLang="en-US" sz="2400" u="sng" dirty="0">
                <a:latin typeface="+mn-ea"/>
              </a:rPr>
              <a:t>児童の最善　の利益が主として考慮される</a:t>
            </a:r>
            <a:r>
              <a:rPr lang="ja-JP" altLang="en-US" sz="2400" dirty="0">
                <a:latin typeface="+mn-ea"/>
              </a:rPr>
              <a:t>ものとする。 </a:t>
            </a:r>
          </a:p>
          <a:p>
            <a:pPr marL="268288" indent="-268288" fontAlgn="base">
              <a:spcBef>
                <a:spcPct val="0"/>
              </a:spcBef>
              <a:spcAft>
                <a:spcPct val="0"/>
              </a:spcAft>
            </a:pPr>
            <a:endParaRPr lang="ja-JP" altLang="en-US" sz="2400" dirty="0">
              <a:latin typeface="+mn-ea"/>
            </a:endParaRPr>
          </a:p>
          <a:p>
            <a:pPr marL="268288" indent="-268288" fontAlgn="base">
              <a:spcBef>
                <a:spcPct val="0"/>
              </a:spcBef>
              <a:spcAft>
                <a:spcPct val="0"/>
              </a:spcAft>
            </a:pPr>
            <a:r>
              <a:rPr lang="en-US" altLang="ja-JP" sz="2400" dirty="0">
                <a:latin typeface="+mn-ea"/>
              </a:rPr>
              <a:t>3</a:t>
            </a:r>
            <a:r>
              <a:rPr lang="ja-JP" altLang="en-US" sz="2400" dirty="0">
                <a:latin typeface="+mn-ea"/>
              </a:rPr>
              <a:t>　締約国は、障害のある児童が、自己に影響を及ぼす全ての事項に　　ついて</a:t>
            </a:r>
            <a:r>
              <a:rPr lang="ja-JP" altLang="en-US" sz="2400" u="sng" dirty="0">
                <a:latin typeface="+mn-ea"/>
              </a:rPr>
              <a:t>自由に自己の意見を表明する権利</a:t>
            </a:r>
            <a:r>
              <a:rPr lang="ja-JP" altLang="en-US" sz="2400" dirty="0">
                <a:latin typeface="+mn-ea"/>
              </a:rPr>
              <a:t>並びに</a:t>
            </a:r>
            <a:r>
              <a:rPr lang="ja-JP" altLang="en-US" sz="2400" u="sng" dirty="0">
                <a:latin typeface="+mn-ea"/>
              </a:rPr>
              <a:t>この権利を実現する　ための障害及び年齢に適した支援を提供される権利を有する</a:t>
            </a:r>
            <a:r>
              <a:rPr lang="ja-JP" altLang="en-US" sz="2400" dirty="0">
                <a:latin typeface="+mn-ea"/>
              </a:rPr>
              <a:t>ことを確保する。この場合において、障害のある児童の意見は、</a:t>
            </a:r>
            <a:r>
              <a:rPr lang="ja-JP" altLang="en-US" sz="2400" u="sng" dirty="0">
                <a:latin typeface="+mn-ea"/>
              </a:rPr>
              <a:t>他の児童との平等を基礎として、その児童の年齢及び成熟度に従って相応に考慮される　　</a:t>
            </a:r>
            <a:r>
              <a:rPr lang="ja-JP" altLang="en-US" sz="2400" dirty="0">
                <a:latin typeface="+mn-ea"/>
              </a:rPr>
              <a:t>ものとする</a:t>
            </a:r>
          </a:p>
        </p:txBody>
      </p:sp>
      <p:sp>
        <p:nvSpPr>
          <p:cNvPr id="2" name="スライド番号プレースホルダー 9">
            <a:extLst>
              <a:ext uri="{FF2B5EF4-FFF2-40B4-BE49-F238E27FC236}">
                <a16:creationId xmlns:a16="http://schemas.microsoft.com/office/drawing/2014/main" id="{6F43C93F-2231-2205-0B51-291D8AC9387D}"/>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55</a:t>
            </a:fld>
            <a:endParaRPr lang="en-US" altLang="ja-JP" sz="2000" dirty="0">
              <a:solidFill>
                <a:srgbClr val="000000"/>
              </a:solidFill>
            </a:endParaRPr>
          </a:p>
        </p:txBody>
      </p:sp>
    </p:spTree>
    <p:extLst>
      <p:ext uri="{BB962C8B-B14F-4D97-AF65-F5344CB8AC3E}">
        <p14:creationId xmlns:p14="http://schemas.microsoft.com/office/powerpoint/2010/main" val="1123189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14C4AFC-9BA9-892D-72F1-A8B13F1267A4}"/>
              </a:ext>
            </a:extLst>
          </p:cNvPr>
          <p:cNvSpPr txBox="1"/>
          <p:nvPr/>
        </p:nvSpPr>
        <p:spPr>
          <a:xfrm>
            <a:off x="144632" y="260648"/>
            <a:ext cx="9616735" cy="584775"/>
          </a:xfrm>
          <a:prstGeom prst="rect">
            <a:avLst/>
          </a:prstGeom>
          <a:noFill/>
        </p:spPr>
        <p:txBody>
          <a:bodyPr wrap="none" rtlCol="0">
            <a:spAutoFit/>
          </a:bodyPr>
          <a:lstStyle/>
          <a:p>
            <a:r>
              <a:rPr kumimoji="1" lang="ja-JP" altLang="en-US" sz="3200"/>
              <a:t>子どもの権利に関する条約と障害者権利条約との関連</a:t>
            </a:r>
          </a:p>
        </p:txBody>
      </p:sp>
      <p:sp>
        <p:nvSpPr>
          <p:cNvPr id="3" name="角丸四角形 2">
            <a:extLst>
              <a:ext uri="{FF2B5EF4-FFF2-40B4-BE49-F238E27FC236}">
                <a16:creationId xmlns:a16="http://schemas.microsoft.com/office/drawing/2014/main" id="{C4709957-34C9-5F18-5023-B94A4EA3951D}"/>
              </a:ext>
            </a:extLst>
          </p:cNvPr>
          <p:cNvSpPr/>
          <p:nvPr/>
        </p:nvSpPr>
        <p:spPr>
          <a:xfrm>
            <a:off x="488504" y="1268760"/>
            <a:ext cx="4104456" cy="525658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a:extLst>
              <a:ext uri="{FF2B5EF4-FFF2-40B4-BE49-F238E27FC236}">
                <a16:creationId xmlns:a16="http://schemas.microsoft.com/office/drawing/2014/main" id="{87935A08-07F8-3707-26E8-027BDBCF3BE1}"/>
              </a:ext>
            </a:extLst>
          </p:cNvPr>
          <p:cNvSpPr/>
          <p:nvPr/>
        </p:nvSpPr>
        <p:spPr>
          <a:xfrm>
            <a:off x="5296573" y="1325956"/>
            <a:ext cx="4104456" cy="525658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1499B98B-E749-D442-DFCE-71D6E370308C}"/>
              </a:ext>
            </a:extLst>
          </p:cNvPr>
          <p:cNvSpPr txBox="1"/>
          <p:nvPr/>
        </p:nvSpPr>
        <p:spPr>
          <a:xfrm>
            <a:off x="696370" y="1685965"/>
            <a:ext cx="3712876" cy="461665"/>
          </a:xfrm>
          <a:prstGeom prst="rect">
            <a:avLst/>
          </a:prstGeom>
          <a:noFill/>
        </p:spPr>
        <p:txBody>
          <a:bodyPr wrap="none" rtlCol="0">
            <a:spAutoFit/>
          </a:bodyPr>
          <a:lstStyle/>
          <a:p>
            <a:r>
              <a:rPr kumimoji="1" lang="ja-JP" altLang="en-US" sz="2400" u="sng"/>
              <a:t>子どもの権利に関する条約</a:t>
            </a:r>
          </a:p>
        </p:txBody>
      </p:sp>
      <p:sp>
        <p:nvSpPr>
          <p:cNvPr id="10" name="テキスト ボックス 9">
            <a:extLst>
              <a:ext uri="{FF2B5EF4-FFF2-40B4-BE49-F238E27FC236}">
                <a16:creationId xmlns:a16="http://schemas.microsoft.com/office/drawing/2014/main" id="{1FD1BEA9-57EA-A544-0F46-97657B865899}"/>
              </a:ext>
            </a:extLst>
          </p:cNvPr>
          <p:cNvSpPr txBox="1"/>
          <p:nvPr/>
        </p:nvSpPr>
        <p:spPr>
          <a:xfrm>
            <a:off x="6195717" y="1699789"/>
            <a:ext cx="2339102" cy="461665"/>
          </a:xfrm>
          <a:prstGeom prst="rect">
            <a:avLst/>
          </a:prstGeom>
          <a:noFill/>
        </p:spPr>
        <p:txBody>
          <a:bodyPr wrap="none" rtlCol="0">
            <a:spAutoFit/>
          </a:bodyPr>
          <a:lstStyle/>
          <a:p>
            <a:r>
              <a:rPr kumimoji="1" lang="ja-JP" altLang="en-US" sz="2400" u="sng"/>
              <a:t>障害者権利条約</a:t>
            </a:r>
          </a:p>
        </p:txBody>
      </p:sp>
      <p:grpSp>
        <p:nvGrpSpPr>
          <p:cNvPr id="19" name="グループ化 18">
            <a:extLst>
              <a:ext uri="{FF2B5EF4-FFF2-40B4-BE49-F238E27FC236}">
                <a16:creationId xmlns:a16="http://schemas.microsoft.com/office/drawing/2014/main" id="{35939189-4469-0A8E-004B-D4CD57F65C96}"/>
              </a:ext>
            </a:extLst>
          </p:cNvPr>
          <p:cNvGrpSpPr/>
          <p:nvPr/>
        </p:nvGrpSpPr>
        <p:grpSpPr>
          <a:xfrm>
            <a:off x="6496976" y="4306932"/>
            <a:ext cx="1800200" cy="1800200"/>
            <a:chOff x="6465168" y="3796446"/>
            <a:chExt cx="1800200" cy="1800200"/>
          </a:xfrm>
        </p:grpSpPr>
        <p:sp>
          <p:nvSpPr>
            <p:cNvPr id="6" name="円/楕円 5">
              <a:extLst>
                <a:ext uri="{FF2B5EF4-FFF2-40B4-BE49-F238E27FC236}">
                  <a16:creationId xmlns:a16="http://schemas.microsoft.com/office/drawing/2014/main" id="{1ECE3E64-609E-FB6D-4910-63CACD402D6C}"/>
                </a:ext>
              </a:extLst>
            </p:cNvPr>
            <p:cNvSpPr/>
            <p:nvPr/>
          </p:nvSpPr>
          <p:spPr>
            <a:xfrm>
              <a:off x="6465168" y="3796446"/>
              <a:ext cx="1800200" cy="18002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7A44073-24B7-C49E-6DE3-E5AD7EBEFF70}"/>
                </a:ext>
              </a:extLst>
            </p:cNvPr>
            <p:cNvSpPr txBox="1"/>
            <p:nvPr/>
          </p:nvSpPr>
          <p:spPr>
            <a:xfrm>
              <a:off x="6841727" y="4063040"/>
              <a:ext cx="1047082" cy="400110"/>
            </a:xfrm>
            <a:prstGeom prst="rect">
              <a:avLst/>
            </a:prstGeom>
            <a:noFill/>
          </p:spPr>
          <p:txBody>
            <a:bodyPr wrap="none" rtlCol="0">
              <a:spAutoFit/>
            </a:bodyPr>
            <a:lstStyle/>
            <a:p>
              <a:r>
                <a:rPr kumimoji="1" lang="ja-JP" altLang="en-US" sz="2000"/>
                <a:t>第２３条</a:t>
              </a:r>
            </a:p>
          </p:txBody>
        </p:sp>
        <p:sp>
          <p:nvSpPr>
            <p:cNvPr id="12" name="テキスト ボックス 11">
              <a:extLst>
                <a:ext uri="{FF2B5EF4-FFF2-40B4-BE49-F238E27FC236}">
                  <a16:creationId xmlns:a16="http://schemas.microsoft.com/office/drawing/2014/main" id="{F9217CAA-679B-8807-0F5F-8B0A7FF0ECC5}"/>
                </a:ext>
              </a:extLst>
            </p:cNvPr>
            <p:cNvSpPr txBox="1"/>
            <p:nvPr/>
          </p:nvSpPr>
          <p:spPr>
            <a:xfrm>
              <a:off x="6576586" y="4540339"/>
              <a:ext cx="1643399" cy="707886"/>
            </a:xfrm>
            <a:prstGeom prst="rect">
              <a:avLst/>
            </a:prstGeom>
            <a:noFill/>
          </p:spPr>
          <p:txBody>
            <a:bodyPr wrap="none" rtlCol="0">
              <a:spAutoFit/>
            </a:bodyPr>
            <a:lstStyle/>
            <a:p>
              <a:pPr algn="ctr"/>
              <a:r>
                <a:rPr kumimoji="1" lang="ja-JP" altLang="en-US" sz="2000"/>
                <a:t>障害のある</a:t>
              </a:r>
              <a:endParaRPr kumimoji="1" lang="en-US" altLang="ja-JP" sz="2000" dirty="0"/>
            </a:p>
            <a:p>
              <a:pPr algn="ctr"/>
              <a:r>
                <a:rPr kumimoji="1" lang="ja-JP" altLang="en-US" sz="2000"/>
                <a:t>子どもの権利</a:t>
              </a:r>
            </a:p>
          </p:txBody>
        </p:sp>
      </p:grpSp>
      <p:grpSp>
        <p:nvGrpSpPr>
          <p:cNvPr id="20" name="グループ化 19">
            <a:extLst>
              <a:ext uri="{FF2B5EF4-FFF2-40B4-BE49-F238E27FC236}">
                <a16:creationId xmlns:a16="http://schemas.microsoft.com/office/drawing/2014/main" id="{6621008E-E517-B60E-F132-72CC96AABECE}"/>
              </a:ext>
            </a:extLst>
          </p:cNvPr>
          <p:cNvGrpSpPr/>
          <p:nvPr/>
        </p:nvGrpSpPr>
        <p:grpSpPr>
          <a:xfrm>
            <a:off x="1574777" y="2506732"/>
            <a:ext cx="1800200" cy="1800200"/>
            <a:chOff x="1669548" y="2996952"/>
            <a:chExt cx="1800200" cy="1800200"/>
          </a:xfrm>
        </p:grpSpPr>
        <p:sp>
          <p:nvSpPr>
            <p:cNvPr id="4" name="円/楕円 3">
              <a:extLst>
                <a:ext uri="{FF2B5EF4-FFF2-40B4-BE49-F238E27FC236}">
                  <a16:creationId xmlns:a16="http://schemas.microsoft.com/office/drawing/2014/main" id="{90A3F788-3D07-6C75-E7A7-2FAAEDDE381A}"/>
                </a:ext>
              </a:extLst>
            </p:cNvPr>
            <p:cNvSpPr/>
            <p:nvPr/>
          </p:nvSpPr>
          <p:spPr>
            <a:xfrm>
              <a:off x="1669548" y="2996952"/>
              <a:ext cx="1800200" cy="18002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739C1A3-E0C9-AA37-6544-51D3C35AB749}"/>
                </a:ext>
              </a:extLst>
            </p:cNvPr>
            <p:cNvSpPr txBox="1"/>
            <p:nvPr/>
          </p:nvSpPr>
          <p:spPr>
            <a:xfrm>
              <a:off x="2116630" y="3248745"/>
              <a:ext cx="872355" cy="400110"/>
            </a:xfrm>
            <a:prstGeom prst="rect">
              <a:avLst/>
            </a:prstGeom>
            <a:noFill/>
          </p:spPr>
          <p:txBody>
            <a:bodyPr wrap="none" rtlCol="0">
              <a:spAutoFit/>
            </a:bodyPr>
            <a:lstStyle/>
            <a:p>
              <a:r>
                <a:rPr kumimoji="1" lang="ja-JP" altLang="en-US" sz="2000"/>
                <a:t>第７条</a:t>
              </a:r>
            </a:p>
          </p:txBody>
        </p:sp>
        <p:sp>
          <p:nvSpPr>
            <p:cNvPr id="16" name="テキスト ボックス 15">
              <a:extLst>
                <a:ext uri="{FF2B5EF4-FFF2-40B4-BE49-F238E27FC236}">
                  <a16:creationId xmlns:a16="http://schemas.microsoft.com/office/drawing/2014/main" id="{DDF8189A-0E8F-0E3B-27D9-46BE60E62526}"/>
                </a:ext>
              </a:extLst>
            </p:cNvPr>
            <p:cNvSpPr txBox="1"/>
            <p:nvPr/>
          </p:nvSpPr>
          <p:spPr>
            <a:xfrm>
              <a:off x="1860960" y="3718249"/>
              <a:ext cx="1417376" cy="707886"/>
            </a:xfrm>
            <a:prstGeom prst="rect">
              <a:avLst/>
            </a:prstGeom>
            <a:noFill/>
          </p:spPr>
          <p:txBody>
            <a:bodyPr wrap="none" rtlCol="0">
              <a:spAutoFit/>
            </a:bodyPr>
            <a:lstStyle/>
            <a:p>
              <a:pPr algn="ctr"/>
              <a:r>
                <a:rPr kumimoji="1" lang="ja-JP" altLang="en-US" sz="2000"/>
                <a:t>障害のある</a:t>
              </a:r>
              <a:endParaRPr kumimoji="1" lang="en-US" altLang="ja-JP" sz="2000" dirty="0"/>
            </a:p>
            <a:p>
              <a:pPr algn="ctr"/>
              <a:r>
                <a:rPr kumimoji="1" lang="ja-JP" altLang="en-US" sz="2000"/>
                <a:t>子ども</a:t>
              </a:r>
            </a:p>
          </p:txBody>
        </p:sp>
      </p:grpSp>
      <p:sp>
        <p:nvSpPr>
          <p:cNvPr id="17" name="下矢印 16">
            <a:extLst>
              <a:ext uri="{FF2B5EF4-FFF2-40B4-BE49-F238E27FC236}">
                <a16:creationId xmlns:a16="http://schemas.microsoft.com/office/drawing/2014/main" id="{87EB2364-8847-EBC0-FB22-2579F0B0DF16}"/>
              </a:ext>
            </a:extLst>
          </p:cNvPr>
          <p:cNvSpPr/>
          <p:nvPr/>
        </p:nvSpPr>
        <p:spPr>
          <a:xfrm rot="5400000">
            <a:off x="4365221" y="2303133"/>
            <a:ext cx="376507" cy="2069750"/>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a:extLst>
              <a:ext uri="{FF2B5EF4-FFF2-40B4-BE49-F238E27FC236}">
                <a16:creationId xmlns:a16="http://schemas.microsoft.com/office/drawing/2014/main" id="{4CD2BD3A-6280-3576-7BE5-604DF1BE50AE}"/>
              </a:ext>
            </a:extLst>
          </p:cNvPr>
          <p:cNvSpPr/>
          <p:nvPr/>
        </p:nvSpPr>
        <p:spPr>
          <a:xfrm rot="16200000">
            <a:off x="5092362" y="4172156"/>
            <a:ext cx="376507" cy="2069751"/>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11EED181-F42C-32A7-E1B5-29535D9ADBDE}"/>
              </a:ext>
            </a:extLst>
          </p:cNvPr>
          <p:cNvSpPr txBox="1"/>
          <p:nvPr/>
        </p:nvSpPr>
        <p:spPr>
          <a:xfrm>
            <a:off x="5731972" y="2807017"/>
            <a:ext cx="3520902" cy="923330"/>
          </a:xfrm>
          <a:prstGeom prst="rect">
            <a:avLst/>
          </a:prstGeom>
          <a:noFill/>
        </p:spPr>
        <p:txBody>
          <a:bodyPr wrap="square" rtlCol="0">
            <a:spAutoFit/>
          </a:bodyPr>
          <a:lstStyle/>
          <a:p>
            <a:r>
              <a:rPr kumimoji="1" lang="ja-JP" altLang="en-US" sz="1800">
                <a:solidFill>
                  <a:srgbClr val="0432FF"/>
                </a:solidFill>
              </a:rPr>
              <a:t>障害者権利条約に書かれている</a:t>
            </a:r>
            <a:endParaRPr kumimoji="1" lang="en-US" altLang="ja-JP" sz="1800" dirty="0">
              <a:solidFill>
                <a:srgbClr val="0432FF"/>
              </a:solidFill>
            </a:endParaRPr>
          </a:p>
          <a:p>
            <a:r>
              <a:rPr lang="ja-JP" altLang="en-US" sz="1800">
                <a:solidFill>
                  <a:srgbClr val="0432FF"/>
                </a:solidFill>
              </a:rPr>
              <a:t>「障害のある子ども」としての権利に</a:t>
            </a:r>
            <a:r>
              <a:rPr kumimoji="1" lang="ja-JP" altLang="en-US" sz="1800">
                <a:solidFill>
                  <a:srgbClr val="0432FF"/>
                </a:solidFill>
              </a:rPr>
              <a:t>関する内容を反映させている</a:t>
            </a:r>
          </a:p>
        </p:txBody>
      </p:sp>
      <p:sp>
        <p:nvSpPr>
          <p:cNvPr id="23" name="テキスト ボックス 22">
            <a:extLst>
              <a:ext uri="{FF2B5EF4-FFF2-40B4-BE49-F238E27FC236}">
                <a16:creationId xmlns:a16="http://schemas.microsoft.com/office/drawing/2014/main" id="{78A9886E-9978-40A8-843D-4A4718C6DD9B}"/>
              </a:ext>
            </a:extLst>
          </p:cNvPr>
          <p:cNvSpPr txBox="1"/>
          <p:nvPr/>
        </p:nvSpPr>
        <p:spPr>
          <a:xfrm>
            <a:off x="819471" y="4773581"/>
            <a:ext cx="3426269" cy="923330"/>
          </a:xfrm>
          <a:prstGeom prst="rect">
            <a:avLst/>
          </a:prstGeom>
          <a:noFill/>
        </p:spPr>
        <p:txBody>
          <a:bodyPr wrap="square" rtlCol="0">
            <a:spAutoFit/>
          </a:bodyPr>
          <a:lstStyle/>
          <a:p>
            <a:r>
              <a:rPr kumimoji="1" lang="ja-JP" altLang="en-US" sz="1800">
                <a:solidFill>
                  <a:srgbClr val="0432FF"/>
                </a:solidFill>
              </a:rPr>
              <a:t>子どもの権利に関する条約に書かれている「</a:t>
            </a:r>
            <a:r>
              <a:rPr lang="ja-JP" altLang="en-US" sz="1800">
                <a:solidFill>
                  <a:srgbClr val="0432FF"/>
                </a:solidFill>
              </a:rPr>
              <a:t>子ども」としての権利に</a:t>
            </a:r>
            <a:r>
              <a:rPr kumimoji="1" lang="ja-JP" altLang="en-US" sz="1800">
                <a:solidFill>
                  <a:srgbClr val="0432FF"/>
                </a:solidFill>
              </a:rPr>
              <a:t>関する内容を反映させている</a:t>
            </a:r>
          </a:p>
        </p:txBody>
      </p:sp>
    </p:spTree>
    <p:extLst>
      <p:ext uri="{BB962C8B-B14F-4D97-AF65-F5344CB8AC3E}">
        <p14:creationId xmlns:p14="http://schemas.microsoft.com/office/powerpoint/2010/main" val="4192014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04528" y="2528900"/>
            <a:ext cx="8496944" cy="1800200"/>
          </a:xfrm>
          <a:prstGeom prst="rect">
            <a:avLst/>
          </a:prstGeom>
          <a:noFill/>
          <a:ln w="9525">
            <a:noFill/>
            <a:miter lim="800000"/>
            <a:headEnd/>
            <a:tailEnd/>
          </a:ln>
        </p:spPr>
        <p:txBody>
          <a:bodyPr lIns="91399" tIns="45701" rIns="91399" bIns="45701"/>
          <a:lstStyle/>
          <a:p>
            <a:pPr marL="714375" indent="-703263">
              <a:spcBef>
                <a:spcPct val="20000"/>
              </a:spcBef>
            </a:pPr>
            <a:r>
              <a:rPr lang="ja-JP" altLang="en-US" sz="5400" u="sng">
                <a:solidFill>
                  <a:srgbClr val="000000"/>
                </a:solidFill>
              </a:rPr>
              <a:t>４</a:t>
            </a:r>
            <a:r>
              <a:rPr lang="en-US" altLang="ja-JP" sz="5400" u="sng" dirty="0">
                <a:solidFill>
                  <a:srgbClr val="000000"/>
                </a:solidFill>
              </a:rPr>
              <a:t> </a:t>
            </a:r>
            <a:r>
              <a:rPr lang="ja-JP" altLang="en-US" sz="5400" u="sng">
                <a:solidFill>
                  <a:srgbClr val="000000"/>
                </a:solidFill>
              </a:rPr>
              <a:t>障害児支援の役割と責務を理解する</a:t>
            </a:r>
            <a:endParaRPr lang="en-US" altLang="ja-JP" sz="5400" u="sng" dirty="0">
              <a:solidFill>
                <a:srgbClr val="000000"/>
              </a:solidFill>
            </a:endParaRPr>
          </a:p>
        </p:txBody>
      </p:sp>
      <p:sp>
        <p:nvSpPr>
          <p:cNvPr id="2" name="スライド番号プレースホルダー 9">
            <a:extLst>
              <a:ext uri="{FF2B5EF4-FFF2-40B4-BE49-F238E27FC236}">
                <a16:creationId xmlns:a16="http://schemas.microsoft.com/office/drawing/2014/main" id="{B8C449BC-62D7-C800-67D4-26F9360A600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57</a:t>
            </a:fld>
            <a:endParaRPr lang="en-US" altLang="ja-JP" sz="2000" dirty="0">
              <a:solidFill>
                <a:srgbClr val="000000"/>
              </a:solidFill>
            </a:endParaRPr>
          </a:p>
        </p:txBody>
      </p:sp>
    </p:spTree>
    <p:extLst>
      <p:ext uri="{BB962C8B-B14F-4D97-AF65-F5344CB8AC3E}">
        <p14:creationId xmlns:p14="http://schemas.microsoft.com/office/powerpoint/2010/main" val="2164274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300" y="910126"/>
            <a:ext cx="9761236" cy="5947874"/>
          </a:xfrm>
        </p:spPr>
        <p:txBody>
          <a:bodyPr>
            <a:noAutofit/>
          </a:bodyPr>
          <a:lstStyle/>
          <a:p>
            <a:pPr marL="757238" indent="-503238">
              <a:spcBef>
                <a:spcPts val="1200"/>
              </a:spcBef>
              <a:buNone/>
            </a:pPr>
            <a:r>
              <a:rPr lang="en-US" altLang="ja-JP" sz="3000" dirty="0"/>
              <a:t>① </a:t>
            </a:r>
            <a:r>
              <a:rPr lang="ja-JP" altLang="en-US" sz="3000"/>
              <a:t>障害児支援は、障害</a:t>
            </a:r>
            <a:r>
              <a:rPr lang="ja-JP" altLang="en-US" sz="3000" u="sng">
                <a:solidFill>
                  <a:srgbClr val="00B050"/>
                </a:solidFill>
              </a:rPr>
              <a:t>者</a:t>
            </a:r>
            <a:r>
              <a:rPr lang="ja-JP" altLang="en-US" sz="3000"/>
              <a:t>支援と異なる部分がある</a:t>
            </a:r>
            <a:endParaRPr lang="en-US" altLang="ja-JP" sz="3000" dirty="0"/>
          </a:p>
          <a:p>
            <a:pPr marL="757238" indent="-503238">
              <a:spcBef>
                <a:spcPts val="1100"/>
              </a:spcBef>
              <a:buNone/>
            </a:pPr>
            <a:r>
              <a:rPr lang="ja-JP" altLang="en-US" sz="3000"/>
              <a:t>②</a:t>
            </a:r>
            <a:r>
              <a:rPr lang="en-US" altLang="ja-JP" sz="3000" dirty="0"/>
              <a:t> </a:t>
            </a:r>
            <a:r>
              <a:rPr lang="ja-JP" altLang="en-US" sz="3000"/>
              <a:t>その「違い」は、障害児支援の難しい面であるとともに、　良い面でもある</a:t>
            </a:r>
            <a:endParaRPr lang="en-US" altLang="ja-JP" sz="3000" dirty="0"/>
          </a:p>
          <a:p>
            <a:pPr marL="757238" indent="-503238">
              <a:spcBef>
                <a:spcPts val="1100"/>
              </a:spcBef>
              <a:buNone/>
            </a:pPr>
            <a:r>
              <a:rPr lang="ja-JP" altLang="en-US" sz="3000"/>
              <a:t>③</a:t>
            </a:r>
            <a:r>
              <a:rPr lang="en-US" altLang="ja-JP" sz="3000" dirty="0"/>
              <a:t> </a:t>
            </a:r>
            <a:r>
              <a:rPr lang="ja-JP" altLang="en-US" sz="3000"/>
              <a:t>その「違い」を理解しておくことで、障害児特有の基本姿勢の理解につながる</a:t>
            </a:r>
            <a:endParaRPr lang="en-US" altLang="ja-JP" sz="3000" dirty="0"/>
          </a:p>
          <a:p>
            <a:pPr marL="757238" indent="-503238">
              <a:spcBef>
                <a:spcPts val="1100"/>
              </a:spcBef>
              <a:buNone/>
            </a:pPr>
            <a:r>
              <a:rPr lang="ja-JP" altLang="en-US" sz="3000"/>
              <a:t>④</a:t>
            </a:r>
            <a:r>
              <a:rPr lang="en-US" altLang="ja-JP" sz="3000" dirty="0"/>
              <a:t> </a:t>
            </a:r>
            <a:r>
              <a:rPr lang="ja-JP" altLang="en-US" sz="3000"/>
              <a:t>子どもは成長・発達する存在であり、育ちを意識してニーズの整理すること、インクルージョンを意識して関わること、ライフステージを意識して家族や関係機関と関わることなどが求められる</a:t>
            </a:r>
            <a:endParaRPr lang="en-US" altLang="ja-JP" sz="3000" dirty="0"/>
          </a:p>
          <a:p>
            <a:pPr marL="757238" indent="-503238">
              <a:spcBef>
                <a:spcPts val="1100"/>
              </a:spcBef>
              <a:buNone/>
            </a:pPr>
            <a:r>
              <a:rPr lang="ja-JP" altLang="en-US" sz="3000"/>
              <a:t>⑤</a:t>
            </a:r>
            <a:r>
              <a:rPr lang="en-US" altLang="ja-JP" sz="3000" dirty="0"/>
              <a:t> </a:t>
            </a:r>
            <a:r>
              <a:rPr lang="ja-JP" altLang="en-US" sz="3000"/>
              <a:t>児童発達支援管理責任者と相談支援専門員とは、相互の理解を通して、協働する意識を持つ必要がある</a:t>
            </a:r>
          </a:p>
        </p:txBody>
      </p:sp>
      <p:sp>
        <p:nvSpPr>
          <p:cNvPr id="5" name="スライド番号プレースホルダー 9">
            <a:extLst>
              <a:ext uri="{FF2B5EF4-FFF2-40B4-BE49-F238E27FC236}">
                <a16:creationId xmlns:a16="http://schemas.microsoft.com/office/drawing/2014/main" id="{405E1B8A-4345-D0D8-D8C5-6BBC96E41FF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58</a:t>
            </a:fld>
            <a:endParaRPr lang="en-US" altLang="ja-JP" sz="2000" dirty="0">
              <a:solidFill>
                <a:srgbClr val="000000"/>
              </a:solidFill>
            </a:endParaRPr>
          </a:p>
        </p:txBody>
      </p:sp>
      <p:sp>
        <p:nvSpPr>
          <p:cNvPr id="7" name="タイトル 1">
            <a:extLst>
              <a:ext uri="{FF2B5EF4-FFF2-40B4-BE49-F238E27FC236}">
                <a16:creationId xmlns:a16="http://schemas.microsoft.com/office/drawing/2014/main" id="{46EA3D23-B153-BE47-43F3-CB668F6D9687}"/>
              </a:ext>
            </a:extLst>
          </p:cNvPr>
          <p:cNvSpPr>
            <a:spLocks noGrp="1"/>
          </p:cNvSpPr>
          <p:nvPr>
            <p:ph type="title"/>
          </p:nvPr>
        </p:nvSpPr>
        <p:spPr>
          <a:xfrm>
            <a:off x="681037" y="116632"/>
            <a:ext cx="8543925" cy="721486"/>
          </a:xfrm>
        </p:spPr>
        <p:txBody>
          <a:bodyPr>
            <a:noAutofit/>
          </a:bodyPr>
          <a:lstStyle/>
          <a:p>
            <a:pPr algn="ctr"/>
            <a:r>
              <a:rPr lang="ja-JP" altLang="en-US" sz="4800" u="sng"/>
              <a:t>ポイント</a:t>
            </a:r>
            <a:endParaRPr lang="ja-JP" altLang="en-US" sz="4800" u="sng" dirty="0"/>
          </a:p>
        </p:txBody>
      </p:sp>
    </p:spTree>
    <p:extLst>
      <p:ext uri="{BB962C8B-B14F-4D97-AF65-F5344CB8AC3E}">
        <p14:creationId xmlns:p14="http://schemas.microsoft.com/office/powerpoint/2010/main" val="1572238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136240" y="116632"/>
            <a:ext cx="9769760" cy="6741368"/>
          </a:xfrm>
        </p:spPr>
        <p:txBody>
          <a:bodyPr>
            <a:noAutofit/>
          </a:bodyPr>
          <a:lstStyle/>
          <a:p>
            <a:pPr marL="360363" indent="-360363">
              <a:buNone/>
            </a:pPr>
            <a:r>
              <a:rPr lang="ja-JP" altLang="en-US">
                <a:latin typeface="MS PGothic" panose="020B0600070205080204" pitchFamily="34" charset="-128"/>
                <a:ea typeface="MS PGothic" panose="020B0600070205080204" pitchFamily="34" charset="-128"/>
              </a:rPr>
              <a:t>４</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障害児支援の役割と責務を理解する</a:t>
            </a:r>
            <a:endParaRPr lang="en-US" altLang="ja-JP" dirty="0">
              <a:latin typeface="MS PGothic" panose="020B0600070205080204" pitchFamily="34" charset="-128"/>
              <a:ea typeface="MS PGothic" panose="020B0600070205080204" pitchFamily="34" charset="-128"/>
            </a:endParaRPr>
          </a:p>
          <a:p>
            <a:pPr marL="584200" indent="-584200">
              <a:spcBef>
                <a:spcPts val="0"/>
              </a:spcBef>
              <a:buNone/>
            </a:pPr>
            <a:r>
              <a:rPr lang="ja-JP" altLang="en-US" sz="2400">
                <a:latin typeface="MS PGothic" panose="020B0600070205080204" pitchFamily="34" charset="-128"/>
                <a:ea typeface="MS PGothic" panose="020B0600070205080204" pitchFamily="34" charset="-128"/>
              </a:rPr>
              <a:t>　①</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障害</a:t>
            </a:r>
            <a:r>
              <a:rPr lang="ja-JP" altLang="en-US" sz="2400" u="sng">
                <a:latin typeface="MS PGothic" panose="020B0600070205080204" pitchFamily="34" charset="-128"/>
                <a:ea typeface="MS PGothic" panose="020B0600070205080204" pitchFamily="34" charset="-128"/>
              </a:rPr>
              <a:t>児</a:t>
            </a:r>
            <a:r>
              <a:rPr lang="ja-JP" altLang="en-US" sz="2400">
                <a:latin typeface="MS PGothic" panose="020B0600070205080204" pitchFamily="34" charset="-128"/>
                <a:ea typeface="MS PGothic" panose="020B0600070205080204" pitchFamily="34" charset="-128"/>
              </a:rPr>
              <a:t>支援と障害</a:t>
            </a:r>
            <a:r>
              <a:rPr lang="ja-JP" altLang="en-US" sz="2400" u="sng">
                <a:latin typeface="MS PGothic" panose="020B0600070205080204" pitchFamily="34" charset="-128"/>
                <a:ea typeface="MS PGothic" panose="020B0600070205080204" pitchFamily="34" charset="-128"/>
              </a:rPr>
              <a:t>者</a:t>
            </a:r>
            <a:r>
              <a:rPr lang="ja-JP" altLang="en-US" sz="2400">
                <a:latin typeface="MS PGothic" panose="020B0600070205080204" pitchFamily="34" charset="-128"/>
                <a:ea typeface="MS PGothic" panose="020B0600070205080204" pitchFamily="34" charset="-128"/>
              </a:rPr>
              <a:t>支援（障害福祉サービス）との「違い」を確認する</a:t>
            </a:r>
            <a:endParaRPr lang="en-US" altLang="ja-JP" sz="2400" dirty="0">
              <a:latin typeface="MS PGothic" panose="020B0600070205080204" pitchFamily="34" charset="-128"/>
              <a:ea typeface="MS PGothic" panose="020B0600070205080204" pitchFamily="34" charset="-128"/>
            </a:endParaRPr>
          </a:p>
          <a:p>
            <a:pPr marL="584200" indent="-584200">
              <a:spcBef>
                <a:spcPts val="0"/>
              </a:spcBef>
              <a:buNone/>
            </a:pP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② </a:t>
            </a:r>
            <a:r>
              <a:rPr lang="ja-JP" altLang="en-US" sz="2400">
                <a:latin typeface="MS PGothic" panose="020B0600070205080204" pitchFamily="34" charset="-128"/>
                <a:ea typeface="MS PGothic" panose="020B0600070205080204" pitchFamily="34" charset="-128"/>
              </a:rPr>
              <a:t>指定基準で児童発達支援管理責任者の役割を再確認する</a:t>
            </a:r>
            <a:endParaRPr lang="en-US" altLang="ja-JP" sz="2400" dirty="0">
              <a:latin typeface="MS PGothic" panose="020B0600070205080204" pitchFamily="34" charset="-128"/>
              <a:ea typeface="MS PGothic" panose="020B0600070205080204" pitchFamily="34" charset="-128"/>
            </a:endParaRPr>
          </a:p>
          <a:p>
            <a:pPr marL="360363" indent="-360363">
              <a:spcBef>
                <a:spcPts val="1968"/>
              </a:spcBef>
              <a:buNone/>
            </a:pPr>
            <a:r>
              <a:rPr lang="ja-JP" altLang="en-US">
                <a:latin typeface="MS PGothic" panose="020B0600070205080204" pitchFamily="34" charset="-128"/>
                <a:ea typeface="MS PGothic" panose="020B0600070205080204" pitchFamily="34" charset="-128"/>
              </a:rPr>
              <a:t>５</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障害児支援は、ガイドラインに基づき質の高い支援を提供する必要があることを理解する　</a:t>
            </a:r>
            <a:endParaRPr lang="en-US" altLang="ja-JP" dirty="0">
              <a:latin typeface="MS PGothic" panose="020B0600070205080204" pitchFamily="34" charset="-128"/>
              <a:ea typeface="MS PGothic" panose="020B0600070205080204" pitchFamily="34" charset="-128"/>
            </a:endParaRPr>
          </a:p>
          <a:p>
            <a:pPr marL="490538" indent="-298450">
              <a:spcBef>
                <a:spcPts val="0"/>
              </a:spcBef>
              <a:buNone/>
            </a:pPr>
            <a:r>
              <a:rPr lang="ja-JP" altLang="en-US" sz="2400">
                <a:latin typeface="MS PGothic" panose="020B0600070205080204" pitchFamily="34" charset="-128"/>
                <a:ea typeface="MS PGothic" panose="020B0600070205080204" pitchFamily="34" charset="-128"/>
              </a:rPr>
              <a:t>①障害児支援には、ガイドライン（児発、放デイ）や手引き（保育所等訪問支援）、運営指針（入所支援）が存在しており、これらは保育所保育指針や教育指導要領等と同等であると捉え、遵守する必要があることを確認する</a:t>
            </a:r>
            <a:endParaRPr lang="en-US" altLang="ja-JP" sz="2400" dirty="0">
              <a:latin typeface="MS PGothic" panose="020B0600070205080204" pitchFamily="34" charset="-128"/>
              <a:ea typeface="MS PGothic" panose="020B0600070205080204" pitchFamily="34" charset="-128"/>
            </a:endParaRPr>
          </a:p>
          <a:p>
            <a:pPr marL="490538" indent="-298450">
              <a:spcBef>
                <a:spcPts val="0"/>
              </a:spcBef>
              <a:buNone/>
            </a:pPr>
            <a:r>
              <a:rPr lang="en-US" altLang="ja-JP" sz="2400" dirty="0">
                <a:latin typeface="MS PGothic" panose="020B0600070205080204" pitchFamily="34" charset="-128"/>
                <a:ea typeface="MS PGothic" panose="020B0600070205080204" pitchFamily="34" charset="-128"/>
              </a:rPr>
              <a:t>②</a:t>
            </a:r>
            <a:r>
              <a:rPr lang="ja-JP" altLang="en-US" sz="2400">
                <a:latin typeface="MS PGothic" panose="020B0600070205080204" pitchFamily="34" charset="-128"/>
                <a:ea typeface="MS PGothic" panose="020B0600070205080204" pitchFamily="34" charset="-128"/>
              </a:rPr>
              <a:t>ガイドライン等の概要を確認し、これらは児童発達支援管理責任者だけでなく、相談支援専門員（障害児相談支援）も熟知しておく必要があることを確認する</a:t>
            </a:r>
            <a:endParaRPr lang="en-US" altLang="ja-JP" sz="2400" dirty="0">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FF24A394-E9F0-9069-6FCD-711C9C2669F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a:t>
            </a:fld>
            <a:endParaRPr lang="en-US" altLang="ja-JP" sz="2000" dirty="0">
              <a:solidFill>
                <a:srgbClr val="000000"/>
              </a:solidFill>
            </a:endParaRPr>
          </a:p>
        </p:txBody>
      </p:sp>
    </p:spTree>
    <p:extLst>
      <p:ext uri="{BB962C8B-B14F-4D97-AF65-F5344CB8AC3E}">
        <p14:creationId xmlns:p14="http://schemas.microsoft.com/office/powerpoint/2010/main" val="2100373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247650"/>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3600" u="sng" spc="-100">
                <a:solidFill>
                  <a:srgbClr val="000000"/>
                </a:solidFill>
              </a:rPr>
              <a:t>（１）障害</a:t>
            </a:r>
            <a:r>
              <a:rPr lang="ja-JP" altLang="en-US" sz="3600" u="sng" spc="-100">
                <a:solidFill>
                  <a:srgbClr val="0432FF"/>
                </a:solidFill>
              </a:rPr>
              <a:t>児</a:t>
            </a:r>
            <a:r>
              <a:rPr lang="ja-JP" altLang="en-US" sz="3600" u="sng" spc="-100">
                <a:solidFill>
                  <a:srgbClr val="000000"/>
                </a:solidFill>
              </a:rPr>
              <a:t>支援と障害</a:t>
            </a:r>
            <a:r>
              <a:rPr lang="ja-JP" altLang="en-US" sz="3600" u="sng" spc="-100">
                <a:solidFill>
                  <a:srgbClr val="0432FF"/>
                </a:solidFill>
              </a:rPr>
              <a:t>者</a:t>
            </a:r>
            <a:r>
              <a:rPr lang="ja-JP" altLang="en-US" sz="3600" u="sng" spc="-100">
                <a:solidFill>
                  <a:srgbClr val="000000"/>
                </a:solidFill>
              </a:rPr>
              <a:t>支援との「違い」を理解する</a:t>
            </a:r>
            <a:endParaRPr lang="en-US" altLang="ja-JP" sz="3600" spc="-100" dirty="0">
              <a:solidFill>
                <a:srgbClr val="000000"/>
              </a:solidFill>
            </a:endParaRPr>
          </a:p>
        </p:txBody>
      </p:sp>
      <p:sp>
        <p:nvSpPr>
          <p:cNvPr id="5" name="Rectangle 1"/>
          <p:cNvSpPr>
            <a:spLocks noChangeArrowheads="1"/>
          </p:cNvSpPr>
          <p:nvPr/>
        </p:nvSpPr>
        <p:spPr bwMode="auto">
          <a:xfrm>
            <a:off x="848544" y="908720"/>
            <a:ext cx="8424936" cy="5701630"/>
          </a:xfrm>
          <a:prstGeom prst="rect">
            <a:avLst/>
          </a:prstGeom>
          <a:noFill/>
          <a:ln w="9525">
            <a:noFill/>
            <a:miter lim="800000"/>
            <a:headEnd/>
            <a:tailEnd/>
          </a:ln>
        </p:spPr>
        <p:txBody>
          <a:bodyPr wrap="square" anchor="t" anchorCtr="0">
            <a:noAutofit/>
          </a:bodyPr>
          <a:lstStyle/>
          <a:p>
            <a:pPr marL="539750" indent="-539750">
              <a:spcBef>
                <a:spcPts val="1200"/>
              </a:spcBef>
            </a:pPr>
            <a:r>
              <a:rPr lang="ja-JP" altLang="en-US" sz="3200">
                <a:latin typeface="ＭＳ Ｐゴシック" panose="020B0600070205080204" pitchFamily="50" charset="-128"/>
                <a:cs typeface="HG丸ｺﾞｼｯｸM-PRO" pitchFamily="50" charset="-128"/>
              </a:rPr>
              <a:t>①　根拠法令の「違い」</a:t>
            </a:r>
            <a:endParaRPr lang="en-US" altLang="ja-JP" sz="3200" dirty="0">
              <a:latin typeface="ＭＳ Ｐゴシック" panose="020B0600070205080204" pitchFamily="50" charset="-128"/>
              <a:cs typeface="HG丸ｺﾞｼｯｸM-PRO" pitchFamily="50" charset="-128"/>
            </a:endParaRPr>
          </a:p>
          <a:p>
            <a:pPr marL="539750" indent="-539750">
              <a:spcBef>
                <a:spcPts val="1200"/>
              </a:spcBef>
            </a:pPr>
            <a:r>
              <a:rPr lang="ja-JP" altLang="en-US" sz="3200">
                <a:latin typeface="ＭＳ Ｐゴシック" panose="020B0600070205080204" pitchFamily="50" charset="-128"/>
                <a:cs typeface="HG丸ｺﾞｼｯｸM-PRO" pitchFamily="50" charset="-128"/>
              </a:rPr>
              <a:t>②　提供内容の位置づけの「違い」</a:t>
            </a:r>
            <a:endParaRPr lang="en-US" altLang="ja-JP" sz="3200" dirty="0">
              <a:latin typeface="ＭＳ Ｐゴシック" panose="020B0600070205080204" pitchFamily="50" charset="-128"/>
              <a:cs typeface="HG丸ｺﾞｼｯｸM-PRO" pitchFamily="50" charset="-128"/>
            </a:endParaRPr>
          </a:p>
          <a:p>
            <a:pPr marL="539750" indent="-539750">
              <a:spcBef>
                <a:spcPts val="1200"/>
              </a:spcBef>
            </a:pPr>
            <a:r>
              <a:rPr lang="ja-JP" altLang="en-US" sz="3200">
                <a:latin typeface="ＭＳ Ｐゴシック" panose="020B0600070205080204" pitchFamily="50" charset="-128"/>
                <a:cs typeface="HG丸ｺﾞｼｯｸM-PRO" pitchFamily="50" charset="-128"/>
              </a:rPr>
              <a:t>③　責務の「違い」</a:t>
            </a:r>
            <a:endParaRPr lang="en-US" altLang="ja-JP" sz="3200" dirty="0">
              <a:latin typeface="ＭＳ Ｐゴシック" panose="020B0600070205080204" pitchFamily="50" charset="-128"/>
              <a:cs typeface="HG丸ｺﾞｼｯｸM-PRO" pitchFamily="50" charset="-128"/>
            </a:endParaRPr>
          </a:p>
          <a:p>
            <a:pPr marL="539750" indent="-539750">
              <a:spcBef>
                <a:spcPts val="1200"/>
              </a:spcBef>
            </a:pPr>
            <a:r>
              <a:rPr lang="ja-JP" altLang="en-US" sz="3200">
                <a:latin typeface="ＭＳ Ｐゴシック" panose="020B0600070205080204" pitchFamily="50" charset="-128"/>
                <a:cs typeface="HG丸ｺﾞｼｯｸM-PRO" pitchFamily="50" charset="-128"/>
              </a:rPr>
              <a:t>④　当事者性の「違い」</a:t>
            </a:r>
            <a:endParaRPr lang="en-US" altLang="ja-JP" sz="3200" dirty="0">
              <a:latin typeface="ＭＳ Ｐゴシック" panose="020B0600070205080204" pitchFamily="50" charset="-128"/>
              <a:cs typeface="HG丸ｺﾞｼｯｸM-PRO" pitchFamily="50" charset="-128"/>
            </a:endParaRPr>
          </a:p>
          <a:p>
            <a:pPr marL="539750" indent="-539750">
              <a:spcBef>
                <a:spcPts val="1200"/>
              </a:spcBef>
            </a:pPr>
            <a:r>
              <a:rPr lang="ja-JP" altLang="en-US" sz="3200">
                <a:latin typeface="ＭＳ Ｐゴシック" panose="020B0600070205080204" pitchFamily="50" charset="-128"/>
                <a:cs typeface="HG丸ｺﾞｼｯｸM-PRO" pitchFamily="50" charset="-128"/>
              </a:rPr>
              <a:t>⑤　支援形態による手続きの「違い」</a:t>
            </a:r>
            <a:endParaRPr lang="en-US" altLang="ja-JP" sz="3200" dirty="0">
              <a:latin typeface="ＭＳ Ｐゴシック" panose="020B0600070205080204" pitchFamily="50" charset="-128"/>
              <a:cs typeface="HG丸ｺﾞｼｯｸM-PRO" pitchFamily="50" charset="-128"/>
            </a:endParaRPr>
          </a:p>
          <a:p>
            <a:pPr marL="539750" indent="-539750">
              <a:spcBef>
                <a:spcPts val="1200"/>
              </a:spcBef>
            </a:pPr>
            <a:r>
              <a:rPr lang="en-US" altLang="ja-JP" sz="3200" dirty="0">
                <a:latin typeface="ＭＳ Ｐゴシック" panose="020B0600070205080204" pitchFamily="50" charset="-128"/>
                <a:cs typeface="HG丸ｺﾞｼｯｸM-PRO" pitchFamily="50" charset="-128"/>
              </a:rPr>
              <a:t>⑥</a:t>
            </a:r>
            <a:r>
              <a:rPr lang="ja-JP" altLang="en-US" sz="3200">
                <a:latin typeface="ＭＳ Ｐゴシック" panose="020B0600070205080204" pitchFamily="50" charset="-128"/>
                <a:cs typeface="HG丸ｺﾞｼｯｸM-PRO" pitchFamily="50" charset="-128"/>
              </a:rPr>
              <a:t>　相談支援の「違い」</a:t>
            </a:r>
            <a:endParaRPr lang="en-US" altLang="ja-JP" sz="3200" dirty="0">
              <a:latin typeface="ＭＳ Ｐゴシック" panose="020B0600070205080204" pitchFamily="50" charset="-128"/>
              <a:cs typeface="HG丸ｺﾞｼｯｸM-PRO" pitchFamily="50" charset="-128"/>
            </a:endParaRPr>
          </a:p>
          <a:p>
            <a:pPr marL="539750" indent="-539750">
              <a:spcBef>
                <a:spcPts val="1200"/>
              </a:spcBef>
            </a:pPr>
            <a:r>
              <a:rPr lang="ja-JP" altLang="en-US" sz="3200">
                <a:latin typeface="ＭＳ Ｐゴシック" panose="020B0600070205080204" pitchFamily="50" charset="-128"/>
                <a:cs typeface="HG丸ｺﾞｼｯｸM-PRO" pitchFamily="50" charset="-128"/>
              </a:rPr>
              <a:t>⑦　支援対象の「違い」</a:t>
            </a:r>
            <a:endParaRPr lang="en-US" altLang="ja-JP" sz="3200" dirty="0">
              <a:latin typeface="ＭＳ Ｐゴシック" panose="020B0600070205080204" pitchFamily="50" charset="-128"/>
              <a:cs typeface="HG丸ｺﾞｼｯｸM-PRO" pitchFamily="50" charset="-128"/>
            </a:endParaRPr>
          </a:p>
          <a:p>
            <a:pPr marL="539750" indent="-539750">
              <a:spcBef>
                <a:spcPts val="1200"/>
              </a:spcBef>
            </a:pPr>
            <a:r>
              <a:rPr lang="ja-JP" altLang="en-US" sz="3200">
                <a:latin typeface="ＭＳ Ｐゴシック" panose="020B0600070205080204" pitchFamily="50" charset="-128"/>
                <a:cs typeface="HG丸ｺﾞｼｯｸM-PRO" pitchFamily="50" charset="-128"/>
              </a:rPr>
              <a:t>⑧　ガイドライン有無の「違い」（有無）</a:t>
            </a:r>
            <a:endParaRPr lang="en-US" altLang="ja-JP" sz="3200" dirty="0">
              <a:latin typeface="ＭＳ Ｐゴシック" panose="020B0600070205080204" pitchFamily="50" charset="-128"/>
              <a:cs typeface="HG丸ｺﾞｼｯｸM-PRO" pitchFamily="50" charset="-128"/>
            </a:endParaRPr>
          </a:p>
          <a:p>
            <a:pPr marL="539750" indent="-539750">
              <a:spcBef>
                <a:spcPts val="1200"/>
              </a:spcBef>
            </a:pPr>
            <a:r>
              <a:rPr lang="ja-JP" altLang="en-US" sz="3200">
                <a:latin typeface="ＭＳ Ｐゴシック" panose="020B0600070205080204" pitchFamily="50" charset="-128"/>
                <a:cs typeface="HG丸ｺﾞｼｯｸM-PRO" pitchFamily="50" charset="-128"/>
              </a:rPr>
              <a:t>⑨　ライフステージの「違い」</a:t>
            </a:r>
            <a:endParaRPr lang="en-US" altLang="ja-JP" sz="3200" dirty="0">
              <a:latin typeface="ＭＳ Ｐゴシック" panose="020B0600070205080204" pitchFamily="50" charset="-128"/>
              <a:cs typeface="HG丸ｺﾞｼｯｸM-PRO" pitchFamily="50" charset="-128"/>
            </a:endParaRPr>
          </a:p>
        </p:txBody>
      </p:sp>
      <p:sp>
        <p:nvSpPr>
          <p:cNvPr id="4" name="スライド番号プレースホルダー 9">
            <a:extLst>
              <a:ext uri="{FF2B5EF4-FFF2-40B4-BE49-F238E27FC236}">
                <a16:creationId xmlns:a16="http://schemas.microsoft.com/office/drawing/2014/main" id="{2C6FB5F3-C8C9-6FBF-CC1D-DA7F618DBCD8}"/>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59</a:t>
            </a:fld>
            <a:endParaRPr lang="en-US" altLang="ja-JP" sz="2000" dirty="0">
              <a:solidFill>
                <a:srgbClr val="000000"/>
              </a:solidFill>
            </a:endParaRPr>
          </a:p>
        </p:txBody>
      </p:sp>
    </p:spTree>
    <p:extLst>
      <p:ext uri="{BB962C8B-B14F-4D97-AF65-F5344CB8AC3E}">
        <p14:creationId xmlns:p14="http://schemas.microsoft.com/office/powerpoint/2010/main" val="11845715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3600" u="sng" spc="-100">
                <a:solidFill>
                  <a:srgbClr val="000000"/>
                </a:solidFill>
              </a:rPr>
              <a:t>①　根拠法令の「違い」</a:t>
            </a:r>
            <a:endParaRPr lang="en-US" altLang="ja-JP" sz="3600" spc="-100" dirty="0">
              <a:solidFill>
                <a:srgbClr val="000000"/>
              </a:solidFill>
            </a:endParaRPr>
          </a:p>
        </p:txBody>
      </p:sp>
      <p:sp>
        <p:nvSpPr>
          <p:cNvPr id="5" name="Rectangle 1"/>
          <p:cNvSpPr>
            <a:spLocks noChangeArrowheads="1"/>
          </p:cNvSpPr>
          <p:nvPr/>
        </p:nvSpPr>
        <p:spPr bwMode="auto">
          <a:xfrm>
            <a:off x="64190" y="736759"/>
            <a:ext cx="9777620" cy="2091534"/>
          </a:xfrm>
          <a:prstGeom prst="rect">
            <a:avLst/>
          </a:prstGeom>
          <a:noFill/>
          <a:ln w="9525">
            <a:noFill/>
            <a:miter lim="800000"/>
            <a:headEnd/>
            <a:tailEnd/>
          </a:ln>
        </p:spPr>
        <p:txBody>
          <a:bodyPr wrap="square" anchor="t" anchorCtr="0">
            <a:noAutofit/>
          </a:bodyPr>
          <a:lstStyle/>
          <a:p>
            <a:pPr marL="447675" indent="-447675">
              <a:spcBef>
                <a:spcPts val="1200"/>
              </a:spcBef>
            </a:pPr>
            <a:r>
              <a:rPr lang="ja-JP" altLang="en-US" sz="3200">
                <a:latin typeface="ＭＳ Ｐゴシック" panose="020B0600070205080204" pitchFamily="50" charset="-128"/>
                <a:cs typeface="HG丸ｺﾞｼｯｸM-PRO" pitchFamily="50" charset="-128"/>
              </a:rPr>
              <a:t>◎児童は、その事業内容により、「児童福祉法」と「障害者総合支援法」の２つの法律で規定されている。</a:t>
            </a:r>
            <a:endParaRPr lang="en-US" altLang="ja-JP" sz="3200" dirty="0">
              <a:latin typeface="ＭＳ Ｐゴシック" panose="020B0600070205080204" pitchFamily="50" charset="-128"/>
              <a:cs typeface="HG丸ｺﾞｼｯｸM-PRO" pitchFamily="50" charset="-128"/>
            </a:endParaRPr>
          </a:p>
          <a:p>
            <a:pPr marL="623888" indent="-265113">
              <a:spcBef>
                <a:spcPts val="600"/>
              </a:spcBef>
            </a:pPr>
            <a:r>
              <a:rPr lang="ja-JP" altLang="en-US" sz="2000">
                <a:solidFill>
                  <a:srgbClr val="0432FF"/>
                </a:solidFill>
              </a:rPr>
              <a:t>⇒</a:t>
            </a:r>
            <a:r>
              <a:rPr lang="en-US" altLang="ja-JP" sz="2000" dirty="0">
                <a:solidFill>
                  <a:srgbClr val="0432FF"/>
                </a:solidFill>
              </a:rPr>
              <a:t> </a:t>
            </a:r>
            <a:r>
              <a:rPr lang="ja-JP" altLang="en-US" sz="2000">
                <a:solidFill>
                  <a:srgbClr val="0432FF"/>
                </a:solidFill>
              </a:rPr>
              <a:t>障害児支援は、他の子ども一般施策と同等に「児童福祉法」に位置づけられている。</a:t>
            </a:r>
            <a:endParaRPr lang="en-US" altLang="ja-JP" sz="2000" dirty="0">
              <a:solidFill>
                <a:srgbClr val="0432FF"/>
              </a:solidFill>
            </a:endParaRPr>
          </a:p>
          <a:p>
            <a:pPr marL="623888" indent="-265113">
              <a:spcBef>
                <a:spcPts val="0"/>
              </a:spcBef>
            </a:pPr>
            <a:r>
              <a:rPr lang="ja-JP" altLang="en-US" sz="2000">
                <a:solidFill>
                  <a:srgbClr val="0432FF"/>
                </a:solidFill>
              </a:rPr>
              <a:t>　</a:t>
            </a:r>
            <a:r>
              <a:rPr lang="en-US" altLang="ja-JP" sz="2000" dirty="0">
                <a:solidFill>
                  <a:srgbClr val="0432FF"/>
                </a:solidFill>
              </a:rPr>
              <a:t> </a:t>
            </a:r>
            <a:r>
              <a:rPr lang="ja-JP" altLang="en-US" sz="2000">
                <a:solidFill>
                  <a:srgbClr val="0432FF"/>
                </a:solidFill>
              </a:rPr>
              <a:t>「子ども」としての権利を理解し、子ども一般施策と乖離することなく事業展開すること（インクルージョン）が重要！加えて、将来を見据えた息の長い継続支援が必要。</a:t>
            </a:r>
          </a:p>
          <a:p>
            <a:pPr marL="539750" indent="-539750">
              <a:spcBef>
                <a:spcPts val="1200"/>
              </a:spcBef>
            </a:pPr>
            <a:endParaRPr lang="en-US" altLang="ja-JP" sz="3200" dirty="0">
              <a:latin typeface="ＭＳ Ｐゴシック" panose="020B0600070205080204" pitchFamily="50" charset="-128"/>
              <a:cs typeface="HG丸ｺﾞｼｯｸM-PRO" pitchFamily="50" charset="-128"/>
            </a:endParaRPr>
          </a:p>
        </p:txBody>
      </p:sp>
      <p:graphicFrame>
        <p:nvGraphicFramePr>
          <p:cNvPr id="4" name="表 3">
            <a:extLst>
              <a:ext uri="{FF2B5EF4-FFF2-40B4-BE49-F238E27FC236}">
                <a16:creationId xmlns:a16="http://schemas.microsoft.com/office/drawing/2014/main" id="{7D2A8150-D2BE-8042-A60E-DB84B1BDD615}"/>
              </a:ext>
            </a:extLst>
          </p:cNvPr>
          <p:cNvGraphicFramePr>
            <a:graphicFrameLocks noGrp="1"/>
          </p:cNvGraphicFramePr>
          <p:nvPr>
            <p:extLst>
              <p:ext uri="{D42A27DB-BD31-4B8C-83A1-F6EECF244321}">
                <p14:modId xmlns:p14="http://schemas.microsoft.com/office/powerpoint/2010/main" val="1948393497"/>
              </p:ext>
            </p:extLst>
          </p:nvPr>
        </p:nvGraphicFramePr>
        <p:xfrm>
          <a:off x="625724" y="2780928"/>
          <a:ext cx="8575748" cy="3985083"/>
        </p:xfrm>
        <a:graphic>
          <a:graphicData uri="http://schemas.openxmlformats.org/drawingml/2006/table">
            <a:tbl>
              <a:tblPr/>
              <a:tblGrid>
                <a:gridCol w="1751685">
                  <a:extLst>
                    <a:ext uri="{9D8B030D-6E8A-4147-A177-3AD203B41FA5}">
                      <a16:colId xmlns:a16="http://schemas.microsoft.com/office/drawing/2014/main" val="1728874554"/>
                    </a:ext>
                  </a:extLst>
                </a:gridCol>
                <a:gridCol w="3081276">
                  <a:extLst>
                    <a:ext uri="{9D8B030D-6E8A-4147-A177-3AD203B41FA5}">
                      <a16:colId xmlns:a16="http://schemas.microsoft.com/office/drawing/2014/main" val="945907286"/>
                    </a:ext>
                  </a:extLst>
                </a:gridCol>
                <a:gridCol w="3742787">
                  <a:extLst>
                    <a:ext uri="{9D8B030D-6E8A-4147-A177-3AD203B41FA5}">
                      <a16:colId xmlns:a16="http://schemas.microsoft.com/office/drawing/2014/main" val="323306620"/>
                    </a:ext>
                  </a:extLst>
                </a:gridCol>
              </a:tblGrid>
              <a:tr h="478465">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2400"/>
                        <a:t>事業内容</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a:t>根拠法令</a:t>
                      </a:r>
                    </a:p>
                  </a:txBody>
                  <a:tcPr anchor="ctr" anchorCtr="1">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069694"/>
                  </a:ext>
                </a:extLst>
              </a:tr>
              <a:tr h="935666">
                <a:tc rowSpan="2">
                  <a:txBody>
                    <a:bodyPr/>
                    <a:lstStyle/>
                    <a:p>
                      <a:pPr algn="ctr"/>
                      <a:r>
                        <a:rPr kumimoji="1" lang="ja-JP" altLang="en-US" sz="2400"/>
                        <a:t>子ども</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ctr"/>
                      <a:r>
                        <a:rPr kumimoji="1" lang="ja-JP" altLang="en-US" sz="2400"/>
                        <a:t>子ども固有の事業</a:t>
                      </a:r>
                      <a:br>
                        <a:rPr kumimoji="1" lang="en-US" altLang="ja-JP" sz="2400" dirty="0"/>
                      </a:br>
                      <a:r>
                        <a:rPr kumimoji="1" lang="ja-JP" altLang="en-US" sz="1800"/>
                        <a:t>（通所支援（訪問支援含む）、入所支援、相談支援）</a:t>
                      </a:r>
                      <a:endParaRPr kumimoji="1" lang="ja-JP" altLang="en-US" sz="24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2400" u="sng">
                          <a:solidFill>
                            <a:srgbClr val="FF0000"/>
                          </a:solidFill>
                        </a:rPr>
                        <a:t>児童福祉法</a:t>
                      </a:r>
                      <a:endParaRPr kumimoji="1" lang="en-US" altLang="ja-JP" sz="1800" u="sng" dirty="0">
                        <a:solidFill>
                          <a:srgbClr val="FF0000"/>
                        </a:solidFill>
                      </a:endParaRPr>
                    </a:p>
                    <a:p>
                      <a:pPr algn="ctr"/>
                      <a:r>
                        <a:rPr kumimoji="1" lang="ja-JP" altLang="en-US" sz="1800"/>
                        <a:t>（子供の権利を護り、保護者の一義的責務、公的責務も果たしつつ子どもの最善の利益を優先。発達保障、養護、健全育成等の視点）</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10943267"/>
                  </a:ext>
                </a:extLst>
              </a:tr>
              <a:tr h="544936">
                <a:tc vMerge="1">
                  <a:txBody>
                    <a:bodyPr/>
                    <a:lstStyle/>
                    <a:p>
                      <a:endParaRPr kumimoji="1" lang="ja-JP" altLang="en-US"/>
                    </a:p>
                  </a:txBody>
                  <a:tcPr/>
                </a:tc>
                <a:tc rowSpan="2">
                  <a:txBody>
                    <a:bodyPr/>
                    <a:lstStyle/>
                    <a:p>
                      <a:pPr algn="ctr"/>
                      <a:r>
                        <a:rPr kumimoji="1" lang="ja-JP" altLang="en-US" sz="2400"/>
                        <a:t>者と共通の事業</a:t>
                      </a:r>
                      <a:endParaRPr kumimoji="1" lang="en-US" altLang="ja-JP" sz="1800" dirty="0"/>
                    </a:p>
                    <a:p>
                      <a:pPr algn="ctr"/>
                      <a:r>
                        <a:rPr kumimoji="1" lang="ja-JP" altLang="en-US" sz="1800"/>
                        <a:t>（訪問系、短期入所、地域生活支援事業等）</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algn="ctr"/>
                      <a:r>
                        <a:rPr kumimoji="1" lang="ja-JP" altLang="en-US" sz="2400" u="sng">
                          <a:solidFill>
                            <a:srgbClr val="FF0000"/>
                          </a:solidFill>
                        </a:rPr>
                        <a:t>障害者総合支援法</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4848163"/>
                  </a:ext>
                </a:extLst>
              </a:tr>
              <a:tr h="460904">
                <a:tc rowSpan="2">
                  <a:txBody>
                    <a:bodyPr/>
                    <a:lstStyle/>
                    <a:p>
                      <a:pPr algn="ctr"/>
                      <a:r>
                        <a:rPr kumimoji="1" lang="ja-JP" altLang="en-US" sz="2400"/>
                        <a:t>大人</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E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24065797"/>
                  </a:ext>
                </a:extLst>
              </a:tr>
              <a:tr h="946298">
                <a:tc vMerge="1">
                  <a:txBody>
                    <a:bodyPr/>
                    <a:lstStyle/>
                    <a:p>
                      <a:pPr algn="ctr"/>
                      <a:endParaRPr kumimoji="1" lang="ja-JP" altLang="en-US" sz="24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73FEFF"/>
                    </a:solidFill>
                  </a:tcPr>
                </a:tc>
                <a:tc>
                  <a:txBody>
                    <a:bodyPr/>
                    <a:lstStyle/>
                    <a:p>
                      <a:pPr algn="ctr"/>
                      <a:r>
                        <a:rPr kumimoji="1" lang="ja-JP" altLang="en-US" sz="2400"/>
                        <a:t>者固有の事業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293344"/>
                  </a:ext>
                </a:extLst>
              </a:tr>
            </a:tbl>
          </a:graphicData>
        </a:graphic>
      </p:graphicFrame>
      <p:sp>
        <p:nvSpPr>
          <p:cNvPr id="6" name="スライド番号プレースホルダー 9">
            <a:extLst>
              <a:ext uri="{FF2B5EF4-FFF2-40B4-BE49-F238E27FC236}">
                <a16:creationId xmlns:a16="http://schemas.microsoft.com/office/drawing/2014/main" id="{6FB44D4B-E800-7B1C-34A7-AF97B6C8DC6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60</a:t>
            </a:fld>
            <a:endParaRPr lang="en-US" altLang="ja-JP" sz="2000" dirty="0">
              <a:solidFill>
                <a:srgbClr val="000000"/>
              </a:solidFill>
            </a:endParaRPr>
          </a:p>
        </p:txBody>
      </p:sp>
    </p:spTree>
    <p:extLst>
      <p:ext uri="{BB962C8B-B14F-4D97-AF65-F5344CB8AC3E}">
        <p14:creationId xmlns:p14="http://schemas.microsoft.com/office/powerpoint/2010/main" val="39779547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3600" u="sng" spc="-100">
                <a:solidFill>
                  <a:srgbClr val="000000"/>
                </a:solidFill>
              </a:rPr>
              <a:t>②　提供内容の位置づけの「違い」</a:t>
            </a:r>
            <a:endParaRPr lang="en-US" altLang="ja-JP" sz="3600" spc="-100" dirty="0">
              <a:solidFill>
                <a:srgbClr val="000000"/>
              </a:solidFill>
            </a:endParaRPr>
          </a:p>
        </p:txBody>
      </p:sp>
      <p:sp>
        <p:nvSpPr>
          <p:cNvPr id="5" name="Rectangle 1"/>
          <p:cNvSpPr>
            <a:spLocks noChangeArrowheads="1"/>
          </p:cNvSpPr>
          <p:nvPr/>
        </p:nvSpPr>
        <p:spPr bwMode="auto">
          <a:xfrm>
            <a:off x="128464" y="710541"/>
            <a:ext cx="9754755" cy="2148892"/>
          </a:xfrm>
          <a:prstGeom prst="rect">
            <a:avLst/>
          </a:prstGeom>
          <a:noFill/>
          <a:ln w="9525">
            <a:noFill/>
            <a:miter lim="800000"/>
            <a:headEnd/>
            <a:tailEnd/>
          </a:ln>
        </p:spPr>
        <p:txBody>
          <a:bodyPr wrap="square" anchor="t" anchorCtr="0">
            <a:noAutofit/>
          </a:bodyPr>
          <a:lstStyle/>
          <a:p>
            <a:pPr marL="539750" indent="-539750">
              <a:spcBef>
                <a:spcPts val="1200"/>
              </a:spcBef>
            </a:pPr>
            <a:r>
              <a:rPr lang="ja-JP" altLang="en-US" sz="3200">
                <a:latin typeface="ＭＳ Ｐゴシック" panose="020B0600070205080204" pitchFamily="50" charset="-128"/>
                <a:cs typeface="HG丸ｺﾞｼｯｸM-PRO" pitchFamily="50" charset="-128"/>
              </a:rPr>
              <a:t>◎総合支援法の事業は、「</a:t>
            </a:r>
            <a:r>
              <a:rPr lang="ja-JP" altLang="en-US" sz="3200" u="sng">
                <a:latin typeface="ＭＳ Ｐゴシック" panose="020B0600070205080204" pitchFamily="50" charset="-128"/>
                <a:cs typeface="HG丸ｺﾞｼｯｸM-PRO" pitchFamily="50" charset="-128"/>
              </a:rPr>
              <a:t>サービス</a:t>
            </a:r>
            <a:r>
              <a:rPr lang="ja-JP" altLang="en-US" sz="3200">
                <a:latin typeface="ＭＳ Ｐゴシック" panose="020B0600070205080204" pitchFamily="50" charset="-128"/>
                <a:cs typeface="HG丸ｺﾞｼｯｸM-PRO" pitchFamily="50" charset="-128"/>
              </a:rPr>
              <a:t>」という用語</a:t>
            </a:r>
            <a:endParaRPr lang="en-US" altLang="ja-JP" sz="3200" dirty="0">
              <a:latin typeface="ＭＳ Ｐゴシック" panose="020B0600070205080204" pitchFamily="50" charset="-128"/>
              <a:cs typeface="HG丸ｺﾞｼｯｸM-PRO" pitchFamily="50" charset="-128"/>
            </a:endParaRPr>
          </a:p>
          <a:p>
            <a:pPr marL="539750" indent="-539750">
              <a:spcBef>
                <a:spcPts val="0"/>
              </a:spcBef>
            </a:pPr>
            <a:r>
              <a:rPr lang="ja-JP" altLang="en-US" sz="3200">
                <a:latin typeface="ＭＳ Ｐゴシック" panose="020B0600070205080204" pitchFamily="50" charset="-128"/>
                <a:cs typeface="HG丸ｺﾞｼｯｸM-PRO" pitchFamily="50" charset="-128"/>
              </a:rPr>
              <a:t>　</a:t>
            </a:r>
            <a:r>
              <a:rPr lang="en-US" altLang="ja-JP" sz="3200" dirty="0">
                <a:latin typeface="ＭＳ Ｐゴシック" panose="020B0600070205080204" pitchFamily="50" charset="-128"/>
                <a:cs typeface="HG丸ｺﾞｼｯｸM-PRO" pitchFamily="50" charset="-128"/>
              </a:rPr>
              <a:t> </a:t>
            </a:r>
            <a:r>
              <a:rPr lang="ja-JP" altLang="en-US" sz="3200">
                <a:latin typeface="ＭＳ Ｐゴシック" panose="020B0600070205080204" pitchFamily="50" charset="-128"/>
                <a:cs typeface="HG丸ｺﾞｼｯｸM-PRO" pitchFamily="50" charset="-128"/>
              </a:rPr>
              <a:t>児童福祉法の事業は、「</a:t>
            </a:r>
            <a:r>
              <a:rPr lang="ja-JP" altLang="en-US" sz="3200" u="sng">
                <a:latin typeface="ＭＳ Ｐゴシック" panose="020B0600070205080204" pitchFamily="50" charset="-128"/>
                <a:cs typeface="HG丸ｺﾞｼｯｸM-PRO" pitchFamily="50" charset="-128"/>
              </a:rPr>
              <a:t>支援</a:t>
            </a:r>
            <a:r>
              <a:rPr lang="ja-JP" altLang="en-US" sz="3200">
                <a:latin typeface="ＭＳ Ｐゴシック" panose="020B0600070205080204" pitchFamily="50" charset="-128"/>
                <a:cs typeface="HG丸ｺﾞｼｯｸM-PRO" pitchFamily="50" charset="-128"/>
              </a:rPr>
              <a:t>」という用語</a:t>
            </a:r>
            <a:endParaRPr lang="en-US" altLang="ja-JP" sz="3200" dirty="0">
              <a:latin typeface="ＭＳ Ｐゴシック" panose="020B0600070205080204" pitchFamily="50" charset="-128"/>
              <a:cs typeface="HG丸ｺﾞｼｯｸM-PRO" pitchFamily="50" charset="-128"/>
            </a:endParaRPr>
          </a:p>
          <a:p>
            <a:pPr marL="846138" indent="-846138">
              <a:lnSpc>
                <a:spcPct val="90000"/>
              </a:lnSpc>
              <a:spcBef>
                <a:spcPts val="0"/>
              </a:spcBef>
            </a:pPr>
            <a:r>
              <a:rPr lang="ja-JP" altLang="en-US" sz="2800">
                <a:solidFill>
                  <a:srgbClr val="0000CC"/>
                </a:solidFill>
                <a:latin typeface="ＭＳ Ｐゴシック" panose="020B0600070205080204" pitchFamily="50" charset="-128"/>
                <a:cs typeface="HG丸ｺﾞｼｯｸM-PRO" pitchFamily="50" charset="-128"/>
              </a:rPr>
              <a:t>　</a:t>
            </a:r>
            <a:r>
              <a:rPr lang="ja-JP" altLang="en-US" sz="2400">
                <a:solidFill>
                  <a:srgbClr val="0000CC"/>
                </a:solidFill>
                <a:latin typeface="ＭＳ Ｐゴシック" panose="020B0600070205080204" pitchFamily="50" charset="-128"/>
                <a:cs typeface="HG丸ｺﾞｼｯｸM-PRO" pitchFamily="50" charset="-128"/>
              </a:rPr>
              <a:t>　</a:t>
            </a:r>
            <a:r>
              <a:rPr lang="en-US" altLang="ja-JP" sz="2400" dirty="0">
                <a:solidFill>
                  <a:srgbClr val="0000CC"/>
                </a:solidFill>
                <a:latin typeface="ＭＳ Ｐゴシック" panose="020B0600070205080204" pitchFamily="50" charset="-128"/>
                <a:cs typeface="HG丸ｺﾞｼｯｸM-PRO" pitchFamily="50" charset="-128"/>
              </a:rPr>
              <a:t>※ </a:t>
            </a:r>
            <a:r>
              <a:rPr lang="ja-JP" altLang="en-US" sz="2400">
                <a:solidFill>
                  <a:srgbClr val="0000CC"/>
                </a:solidFill>
                <a:latin typeface="ＭＳ Ｐゴシック" panose="020B0600070205080204" pitchFamily="50" charset="-128"/>
                <a:cs typeface="HG丸ｺﾞｼｯｸM-PRO" pitchFamily="50" charset="-128"/>
              </a:rPr>
              <a:t>障害児支援は利用契約であることから形態上は「サービス」と理解　できるが、児童福祉法の規定ではあえて「支援」が用いられている。　障害児支援は、子どもの発達に着目した育成支援や子育て支援の意味合いが強いと考えられる。</a:t>
            </a:r>
            <a:endParaRPr lang="en-US" altLang="ja-JP" sz="2800" dirty="0">
              <a:solidFill>
                <a:srgbClr val="0000CC"/>
              </a:solidFill>
              <a:latin typeface="ＭＳ Ｐゴシック" panose="020B0600070205080204" pitchFamily="50" charset="-128"/>
              <a:cs typeface="HG丸ｺﾞｼｯｸM-PRO" pitchFamily="50" charset="-128"/>
            </a:endParaRPr>
          </a:p>
        </p:txBody>
      </p:sp>
      <p:graphicFrame>
        <p:nvGraphicFramePr>
          <p:cNvPr id="6" name="表 5">
            <a:extLst>
              <a:ext uri="{FF2B5EF4-FFF2-40B4-BE49-F238E27FC236}">
                <a16:creationId xmlns:a16="http://schemas.microsoft.com/office/drawing/2014/main" id="{7E7BEC1E-A892-4742-80EE-21042DC6177B}"/>
              </a:ext>
            </a:extLst>
          </p:cNvPr>
          <p:cNvGraphicFramePr>
            <a:graphicFrameLocks noGrp="1"/>
          </p:cNvGraphicFramePr>
          <p:nvPr/>
        </p:nvGraphicFramePr>
        <p:xfrm>
          <a:off x="632518" y="3146941"/>
          <a:ext cx="8640961" cy="3538586"/>
        </p:xfrm>
        <a:graphic>
          <a:graphicData uri="http://schemas.openxmlformats.org/drawingml/2006/table">
            <a:tbl>
              <a:tblPr/>
              <a:tblGrid>
                <a:gridCol w="1440160">
                  <a:extLst>
                    <a:ext uri="{9D8B030D-6E8A-4147-A177-3AD203B41FA5}">
                      <a16:colId xmlns:a16="http://schemas.microsoft.com/office/drawing/2014/main" val="1728874554"/>
                    </a:ext>
                  </a:extLst>
                </a:gridCol>
                <a:gridCol w="1872208">
                  <a:extLst>
                    <a:ext uri="{9D8B030D-6E8A-4147-A177-3AD203B41FA5}">
                      <a16:colId xmlns:a16="http://schemas.microsoft.com/office/drawing/2014/main" val="945907286"/>
                    </a:ext>
                  </a:extLst>
                </a:gridCol>
                <a:gridCol w="2617668">
                  <a:extLst>
                    <a:ext uri="{9D8B030D-6E8A-4147-A177-3AD203B41FA5}">
                      <a16:colId xmlns:a16="http://schemas.microsoft.com/office/drawing/2014/main" val="3984846929"/>
                    </a:ext>
                  </a:extLst>
                </a:gridCol>
                <a:gridCol w="2710925">
                  <a:extLst>
                    <a:ext uri="{9D8B030D-6E8A-4147-A177-3AD203B41FA5}">
                      <a16:colId xmlns:a16="http://schemas.microsoft.com/office/drawing/2014/main" val="323306620"/>
                    </a:ext>
                  </a:extLst>
                </a:gridCol>
              </a:tblGrid>
              <a:tr h="478465">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2400"/>
                        <a:t>位置づけ</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a:t>事業内容</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a:t>根拠法令</a:t>
                      </a:r>
                    </a:p>
                  </a:txBody>
                  <a:tcPr anchor="ctr" anchorCtr="1">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069694"/>
                  </a:ext>
                </a:extLst>
              </a:tr>
              <a:tr h="1242213">
                <a:tc rowSpan="2">
                  <a:txBody>
                    <a:bodyPr/>
                    <a:lstStyle/>
                    <a:p>
                      <a:pPr algn="ctr"/>
                      <a:r>
                        <a:rPr kumimoji="1" lang="ja-JP" altLang="en-US" sz="2400"/>
                        <a:t>子ども</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ja-JP" altLang="en-US" sz="2400" u="sng">
                          <a:solidFill>
                            <a:srgbClr val="FF0000"/>
                          </a:solidFill>
                        </a:rPr>
                        <a:t>支援</a:t>
                      </a:r>
                      <a:endParaRPr kumimoji="1" lang="en-US" altLang="ja-JP" sz="2400" u="sng" dirty="0">
                        <a:solidFill>
                          <a:srgbClr val="FF0000"/>
                        </a:solidFill>
                      </a:endParaRPr>
                    </a:p>
                    <a:p>
                      <a:pPr algn="ctr"/>
                      <a:r>
                        <a:rPr kumimoji="1" lang="ja-JP" altLang="en-US" sz="1800" u="none">
                          <a:solidFill>
                            <a:schemeClr val="tx1"/>
                          </a:solidFill>
                        </a:rPr>
                        <a:t>（発達支援）</a:t>
                      </a:r>
                      <a:endParaRPr kumimoji="1" lang="en-US" altLang="ja-JP" sz="1800" u="none" dirty="0">
                        <a:solidFill>
                          <a:schemeClr val="tx1"/>
                        </a:solidFill>
                      </a:endParaRPr>
                    </a:p>
                    <a:p>
                      <a:pPr algn="ctr"/>
                      <a:r>
                        <a:rPr kumimoji="1" lang="ja-JP" altLang="en-US" sz="1800" u="none">
                          <a:solidFill>
                            <a:schemeClr val="tx1"/>
                          </a:solidFill>
                        </a:rPr>
                        <a:t>（育成支援）</a:t>
                      </a:r>
                      <a:endParaRPr kumimoji="1" lang="en-US" altLang="ja-JP" sz="1800" u="none" dirty="0">
                        <a:solidFill>
                          <a:schemeClr val="tx1"/>
                        </a:solidFill>
                      </a:endParaRPr>
                    </a:p>
                    <a:p>
                      <a:pPr algn="ctr"/>
                      <a:r>
                        <a:rPr kumimoji="1" lang="ja-JP" altLang="en-US" sz="1800" u="none">
                          <a:solidFill>
                            <a:schemeClr val="tx1"/>
                          </a:solidFill>
                        </a:rPr>
                        <a:t>＜措置と近接＞</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2400"/>
                        <a:t>子ども固有の事業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2400"/>
                        <a:t>児童福祉法</a:t>
                      </a:r>
                      <a:endParaRPr kumimoji="1" lang="en-US" altLang="ja-JP" sz="18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10943267"/>
                  </a:ext>
                </a:extLst>
              </a:tr>
              <a:tr h="495973">
                <a:tc vMerge="1">
                  <a:txBody>
                    <a:bodyPr/>
                    <a:lstStyle/>
                    <a:p>
                      <a:endParaRPr kumimoji="1" lang="ja-JP" altLang="en-US"/>
                    </a:p>
                  </a:txBody>
                  <a:tcPr/>
                </a:tc>
                <a:tc rowSpan="3">
                  <a:txBody>
                    <a:bodyPr/>
                    <a:lstStyle/>
                    <a:p>
                      <a:pPr algn="ctr"/>
                      <a:r>
                        <a:rPr kumimoji="1" lang="ja-JP" altLang="en-US" sz="2400" u="sng">
                          <a:solidFill>
                            <a:srgbClr val="FF0000"/>
                          </a:solidFill>
                        </a:rPr>
                        <a:t>サービス</a:t>
                      </a:r>
                      <a:endParaRPr kumimoji="1" lang="en-US" altLang="ja-JP" sz="2400" u="sng" dirty="0">
                        <a:solidFill>
                          <a:srgbClr val="FF0000"/>
                        </a:solidFill>
                      </a:endParaRPr>
                    </a:p>
                    <a:p>
                      <a:pPr algn="ctr"/>
                      <a:r>
                        <a:rPr kumimoji="1" lang="ja-JP" altLang="en-US" sz="1800" u="none">
                          <a:solidFill>
                            <a:schemeClr val="tx1"/>
                          </a:solidFill>
                        </a:rPr>
                        <a:t>（障害福祉</a:t>
                      </a:r>
                      <a:endParaRPr kumimoji="1" lang="en-US" altLang="ja-JP" sz="1800" u="none" dirty="0">
                        <a:solidFill>
                          <a:schemeClr val="tx1"/>
                        </a:solidFill>
                      </a:endParaRPr>
                    </a:p>
                    <a:p>
                      <a:pPr algn="ctr"/>
                      <a:r>
                        <a:rPr kumimoji="1" lang="ja-JP" altLang="en-US" sz="1800" u="none">
                          <a:solidFill>
                            <a:schemeClr val="tx1"/>
                          </a:solidFill>
                        </a:rPr>
                        <a:t>サービス）</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a:t>者と共通の事業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algn="ctr"/>
                      <a:r>
                        <a:rPr kumimoji="1" lang="ja-JP" altLang="en-US" sz="2400"/>
                        <a:t>障害者総合支援法</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4848163"/>
                  </a:ext>
                </a:extLst>
              </a:tr>
              <a:tr h="337690">
                <a:tc rowSpan="2">
                  <a:txBody>
                    <a:bodyPr/>
                    <a:lstStyle/>
                    <a:p>
                      <a:pPr algn="ctr"/>
                      <a:r>
                        <a:rPr kumimoji="1" lang="ja-JP" altLang="en-US" sz="2400"/>
                        <a:t>大人</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73FEFF"/>
                    </a:solidFill>
                  </a:tcPr>
                </a:tc>
                <a:tc vMerge="1">
                  <a:txBody>
                    <a:bodyPr/>
                    <a:lstStyle/>
                    <a:p>
                      <a:endParaRPr kumimoji="1" lang="ja-JP" altLang="en-US"/>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99257455"/>
                  </a:ext>
                </a:extLst>
              </a:tr>
              <a:tr h="946298">
                <a:tc vMerge="1">
                  <a:txBody>
                    <a:bodyPr/>
                    <a:lstStyle/>
                    <a:p>
                      <a:pPr algn="ctr"/>
                      <a:r>
                        <a:rPr kumimoji="1" lang="ja-JP" altLang="en-US" sz="2400"/>
                        <a:t>大人</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73FEFF"/>
                    </a:solidFill>
                  </a:tcPr>
                </a:tc>
                <a:tc vMerge="1">
                  <a:txBody>
                    <a:bodyPr/>
                    <a:lstStyle/>
                    <a:p>
                      <a:pPr algn="ctr"/>
                      <a:endParaRPr kumimoji="1" lang="ja-JP" altLang="en-US" sz="24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a:t>者固有の事業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293344"/>
                  </a:ext>
                </a:extLst>
              </a:tr>
            </a:tbl>
          </a:graphicData>
        </a:graphic>
      </p:graphicFrame>
      <p:sp>
        <p:nvSpPr>
          <p:cNvPr id="4" name="スライド番号プレースホルダー 9">
            <a:extLst>
              <a:ext uri="{FF2B5EF4-FFF2-40B4-BE49-F238E27FC236}">
                <a16:creationId xmlns:a16="http://schemas.microsoft.com/office/drawing/2014/main" id="{1485E1EC-C0A5-42A2-AFBB-01FCF8BFEABA}"/>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61</a:t>
            </a:fld>
            <a:endParaRPr lang="en-US" altLang="ja-JP" sz="2000" dirty="0">
              <a:solidFill>
                <a:srgbClr val="000000"/>
              </a:solidFill>
            </a:endParaRPr>
          </a:p>
        </p:txBody>
      </p:sp>
    </p:spTree>
    <p:extLst>
      <p:ext uri="{BB962C8B-B14F-4D97-AF65-F5344CB8AC3E}">
        <p14:creationId xmlns:p14="http://schemas.microsoft.com/office/powerpoint/2010/main" val="2863029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3600" u="sng" spc="-100">
                <a:solidFill>
                  <a:srgbClr val="000000"/>
                </a:solidFill>
              </a:rPr>
              <a:t>③　</a:t>
            </a:r>
            <a:r>
              <a:rPr lang="ja-JP" altLang="en-US" sz="3200" u="sng" spc="-100">
                <a:solidFill>
                  <a:srgbClr val="000000"/>
                </a:solidFill>
              </a:rPr>
              <a:t>児発管</a:t>
            </a:r>
            <a:r>
              <a:rPr lang="ja-JP" altLang="en-US" sz="3600" u="sng" spc="-100">
                <a:solidFill>
                  <a:srgbClr val="000000"/>
                </a:solidFill>
              </a:rPr>
              <a:t>の責務規定の「違い」</a:t>
            </a:r>
            <a:endParaRPr lang="en-US" altLang="ja-JP" sz="3600" spc="-100" dirty="0">
              <a:solidFill>
                <a:srgbClr val="000000"/>
              </a:solidFill>
            </a:endParaRPr>
          </a:p>
        </p:txBody>
      </p:sp>
      <p:sp>
        <p:nvSpPr>
          <p:cNvPr id="5" name="Rectangle 1"/>
          <p:cNvSpPr>
            <a:spLocks noChangeArrowheads="1"/>
          </p:cNvSpPr>
          <p:nvPr/>
        </p:nvSpPr>
        <p:spPr bwMode="auto">
          <a:xfrm>
            <a:off x="164468" y="908720"/>
            <a:ext cx="9577063" cy="5812756"/>
          </a:xfrm>
          <a:prstGeom prst="rect">
            <a:avLst/>
          </a:prstGeom>
          <a:noFill/>
          <a:ln w="9525">
            <a:noFill/>
            <a:miter lim="800000"/>
            <a:headEnd/>
            <a:tailEnd/>
          </a:ln>
        </p:spPr>
        <p:txBody>
          <a:bodyPr wrap="square" anchor="t" anchorCtr="0">
            <a:noAutofit/>
          </a:bodyPr>
          <a:lstStyle/>
          <a:p>
            <a:pPr marL="401638" indent="-401638">
              <a:spcBef>
                <a:spcPts val="1200"/>
              </a:spcBef>
            </a:pPr>
            <a:r>
              <a:rPr lang="ja-JP" altLang="en-US" sz="3200">
                <a:latin typeface="ＭＳ Ｐゴシック" panose="020B0600070205080204" pitchFamily="50" charset="-128"/>
                <a:cs typeface="HG丸ｺﾞｼｯｸM-PRO" pitchFamily="50" charset="-128"/>
              </a:rPr>
              <a:t>◎指定基準上の児発管とサビ管の責務規定の書き　ぶりがやや異なっている。</a:t>
            </a:r>
            <a:endParaRPr lang="en-US" altLang="ja-JP" sz="3200" dirty="0">
              <a:latin typeface="ＭＳ Ｐゴシック" panose="020B0600070205080204" pitchFamily="50" charset="-128"/>
              <a:cs typeface="HG丸ｺﾞｼｯｸM-PRO" pitchFamily="50" charset="-128"/>
            </a:endParaRPr>
          </a:p>
          <a:p>
            <a:pPr marL="941388" indent="-941388">
              <a:spcBef>
                <a:spcPts val="600"/>
              </a:spcBef>
            </a:pPr>
            <a:r>
              <a:rPr lang="ja-JP" altLang="en-US" sz="2400">
                <a:latin typeface="ＭＳ Ｐゴシック" panose="020B0600070205080204" pitchFamily="50" charset="-128"/>
                <a:cs typeface="HG丸ｺﾞｼｯｸM-PRO" pitchFamily="50" charset="-128"/>
              </a:rPr>
              <a:t>　</a:t>
            </a:r>
            <a:r>
              <a:rPr lang="ja-JP" altLang="en-US" sz="2400">
                <a:solidFill>
                  <a:srgbClr val="0432FF"/>
                </a:solidFill>
                <a:latin typeface="ＭＳ Ｐゴシック" panose="020B0600070205080204" pitchFamily="50" charset="-128"/>
                <a:cs typeface="HG丸ｺﾞｼｯｸM-PRO" pitchFamily="50" charset="-128"/>
              </a:rPr>
              <a:t>　</a:t>
            </a:r>
            <a:r>
              <a:rPr lang="en-US" altLang="ja-JP" sz="2400" dirty="0">
                <a:solidFill>
                  <a:srgbClr val="0000CC"/>
                </a:solidFill>
                <a:latin typeface="ＭＳ Ｐゴシック" panose="020B0600070205080204" pitchFamily="50" charset="-128"/>
                <a:cs typeface="HG丸ｺﾞｼｯｸM-PRO" pitchFamily="50" charset="-128"/>
              </a:rPr>
              <a:t>※ </a:t>
            </a:r>
            <a:r>
              <a:rPr lang="ja-JP" altLang="en-US" sz="2400" u="sng">
                <a:solidFill>
                  <a:srgbClr val="0000CC"/>
                </a:solidFill>
                <a:latin typeface="ＭＳ Ｐゴシック" panose="020B0600070205080204" pitchFamily="50" charset="-128"/>
                <a:cs typeface="HG丸ｺﾞｼｯｸM-PRO" pitchFamily="50" charset="-128"/>
              </a:rPr>
              <a:t>サビ管</a:t>
            </a:r>
            <a:r>
              <a:rPr lang="ja-JP" altLang="en-US" sz="2400">
                <a:solidFill>
                  <a:srgbClr val="0000CC"/>
                </a:solidFill>
                <a:latin typeface="ＭＳ Ｐゴシック" panose="020B0600070205080204" pitchFamily="50" charset="-128"/>
                <a:cs typeface="HG丸ｺﾞｼｯｸM-PRO" pitchFamily="50" charset="-128"/>
              </a:rPr>
              <a:t>は、「関係機関連携」と「自立援助」が責務として規定され、「相談及び援助」が事業者の責務になっている。</a:t>
            </a:r>
            <a:endParaRPr lang="en-US" altLang="ja-JP" sz="2400" dirty="0">
              <a:solidFill>
                <a:srgbClr val="0000CC"/>
              </a:solidFill>
              <a:latin typeface="ＭＳ Ｐゴシック" panose="020B0600070205080204" pitchFamily="50" charset="-128"/>
              <a:cs typeface="HG丸ｺﾞｼｯｸM-PRO" pitchFamily="50" charset="-128"/>
            </a:endParaRPr>
          </a:p>
          <a:p>
            <a:pPr marL="941388" indent="-941388">
              <a:spcBef>
                <a:spcPts val="600"/>
              </a:spcBef>
            </a:pPr>
            <a:r>
              <a:rPr lang="ja-JP" altLang="en-US" sz="2400">
                <a:solidFill>
                  <a:srgbClr val="0000CC"/>
                </a:solidFill>
                <a:latin typeface="ＭＳ Ｐゴシック" panose="020B0600070205080204" pitchFamily="50" charset="-128"/>
                <a:cs typeface="HG丸ｺﾞｼｯｸM-PRO" pitchFamily="50" charset="-128"/>
              </a:rPr>
              <a:t>　　　　</a:t>
            </a:r>
            <a:r>
              <a:rPr lang="ja-JP" altLang="en-US" sz="2400" u="sng">
                <a:solidFill>
                  <a:srgbClr val="0000CC"/>
                </a:solidFill>
                <a:latin typeface="ＭＳ Ｐゴシック" panose="020B0600070205080204" pitchFamily="50" charset="-128"/>
                <a:cs typeface="HG丸ｺﾞｼｯｸM-PRO" pitchFamily="50" charset="-128"/>
              </a:rPr>
              <a:t>児発管</a:t>
            </a:r>
            <a:r>
              <a:rPr lang="ja-JP" altLang="en-US" sz="2400">
                <a:solidFill>
                  <a:srgbClr val="0000CC"/>
                </a:solidFill>
                <a:latin typeface="ＭＳ Ｐゴシック" panose="020B0600070205080204" pitchFamily="50" charset="-128"/>
                <a:cs typeface="HG丸ｺﾞｼｯｸM-PRO" pitchFamily="50" charset="-128"/>
              </a:rPr>
              <a:t>は、「相談及び援助」が責務として規定されているが、「関係機関連携」は事業者の責務になっている。</a:t>
            </a:r>
            <a:endParaRPr lang="en-US" altLang="ja-JP" sz="2400" dirty="0">
              <a:solidFill>
                <a:srgbClr val="0000CC"/>
              </a:solidFill>
              <a:latin typeface="ＭＳ Ｐゴシック" panose="020B0600070205080204" pitchFamily="50" charset="-128"/>
              <a:cs typeface="HG丸ｺﾞｼｯｸM-PRO" pitchFamily="50" charset="-128"/>
            </a:endParaRPr>
          </a:p>
          <a:p>
            <a:pPr marL="401638" indent="-401638">
              <a:spcBef>
                <a:spcPts val="600"/>
              </a:spcBef>
            </a:pPr>
            <a:r>
              <a:rPr lang="ja-JP" altLang="en-US" sz="2400">
                <a:latin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cs typeface="HG丸ｺﾞｼｯｸM-PRO" pitchFamily="50" charset="-128"/>
              </a:rPr>
              <a:t>⇒</a:t>
            </a:r>
            <a:r>
              <a:rPr lang="en-US" altLang="ja-JP" sz="2400" dirty="0">
                <a:solidFill>
                  <a:srgbClr val="FF0000"/>
                </a:solidFill>
                <a:latin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cs typeface="HG丸ｺﾞｼｯｸM-PRO" pitchFamily="50" charset="-128"/>
              </a:rPr>
              <a:t>基本的には、業務は「同じ」である。</a:t>
            </a:r>
            <a:endParaRPr lang="en-US" altLang="ja-JP" sz="2400" dirty="0">
              <a:solidFill>
                <a:srgbClr val="FF0000"/>
              </a:solidFill>
              <a:latin typeface="ＭＳ Ｐゴシック" panose="020B0600070205080204" pitchFamily="50" charset="-128"/>
              <a:cs typeface="HG丸ｺﾞｼｯｸM-PRO" pitchFamily="50" charset="-128"/>
            </a:endParaRPr>
          </a:p>
          <a:p>
            <a:pPr marL="846138" indent="-846138">
              <a:spcBef>
                <a:spcPts val="600"/>
              </a:spcBef>
            </a:pPr>
            <a:r>
              <a:rPr lang="ja-JP" altLang="en-US" sz="2400">
                <a:latin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cs typeface="HG丸ｺﾞｼｯｸM-PRO" pitchFamily="50" charset="-128"/>
              </a:rPr>
              <a:t>⇒</a:t>
            </a:r>
            <a:r>
              <a:rPr lang="en-US" altLang="ja-JP" sz="2400" dirty="0">
                <a:solidFill>
                  <a:srgbClr val="FF0000"/>
                </a:solidFill>
                <a:latin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cs typeface="HG丸ｺﾞｼｯｸM-PRO" pitchFamily="50" charset="-128"/>
              </a:rPr>
              <a:t>「相談及び援助」が児発管の責務に入っていることで、障害児相談支援の「基本相談」部分を一翼を担っていると言えなくもない</a:t>
            </a:r>
            <a:endParaRPr lang="en-US" altLang="ja-JP" sz="2400" dirty="0">
              <a:solidFill>
                <a:srgbClr val="FF0000"/>
              </a:solidFill>
              <a:latin typeface="ＭＳ Ｐゴシック" panose="020B0600070205080204" pitchFamily="50" charset="-128"/>
              <a:cs typeface="HG丸ｺﾞｼｯｸM-PRO" pitchFamily="50" charset="-128"/>
            </a:endParaRPr>
          </a:p>
          <a:p>
            <a:pPr marL="454025" indent="-454025">
              <a:spcBef>
                <a:spcPts val="1200"/>
              </a:spcBef>
            </a:pPr>
            <a:endParaRPr lang="en-US" altLang="ja-JP" sz="900" b="1" u="sng" dirty="0"/>
          </a:p>
        </p:txBody>
      </p:sp>
      <p:sp>
        <p:nvSpPr>
          <p:cNvPr id="4" name="スライド番号プレースホルダー 9">
            <a:extLst>
              <a:ext uri="{FF2B5EF4-FFF2-40B4-BE49-F238E27FC236}">
                <a16:creationId xmlns:a16="http://schemas.microsoft.com/office/drawing/2014/main" id="{58A0C241-CF9D-030F-F76D-9FD584422FE0}"/>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62</a:t>
            </a:fld>
            <a:endParaRPr lang="en-US" altLang="ja-JP" sz="2000" dirty="0">
              <a:solidFill>
                <a:srgbClr val="000000"/>
              </a:solidFill>
            </a:endParaRPr>
          </a:p>
        </p:txBody>
      </p:sp>
    </p:spTree>
    <p:extLst>
      <p:ext uri="{BB962C8B-B14F-4D97-AF65-F5344CB8AC3E}">
        <p14:creationId xmlns:p14="http://schemas.microsoft.com/office/powerpoint/2010/main" val="3317094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C4A864B-4E5E-5A47-BBA4-5984800D8460}"/>
              </a:ext>
            </a:extLst>
          </p:cNvPr>
          <p:cNvSpPr/>
          <p:nvPr/>
        </p:nvSpPr>
        <p:spPr>
          <a:xfrm>
            <a:off x="541482" y="5773066"/>
            <a:ext cx="9073008" cy="435822"/>
          </a:xfrm>
          <a:prstGeom prst="rect">
            <a:avLst/>
          </a:prstGeom>
          <a:solidFill>
            <a:srgbClr val="73F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32333" y="620688"/>
            <a:ext cx="9073008" cy="4464496"/>
          </a:xfrm>
          <a:prstGeom prst="rect">
            <a:avLst/>
          </a:prstGeom>
          <a:solidFill>
            <a:srgbClr val="FF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41482" y="5229200"/>
            <a:ext cx="9073008" cy="428234"/>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80" name="Rectangle 3"/>
          <p:cNvSpPr>
            <a:spLocks noChangeArrowheads="1"/>
          </p:cNvSpPr>
          <p:nvPr/>
        </p:nvSpPr>
        <p:spPr bwMode="auto">
          <a:xfrm>
            <a:off x="632519" y="48438"/>
            <a:ext cx="9073008" cy="5734420"/>
          </a:xfrm>
          <a:prstGeom prst="rect">
            <a:avLst/>
          </a:prstGeom>
          <a:noFill/>
          <a:ln w="15875">
            <a:noFill/>
            <a:miter lim="800000"/>
            <a:headEnd/>
            <a:tailEnd/>
          </a:ln>
        </p:spPr>
        <p:txBody>
          <a:bodyPr lIns="91414" tIns="45707" rIns="91414" bIns="45707"/>
          <a:lstStyle/>
          <a:p>
            <a:pPr algn="ctr">
              <a:spcBef>
                <a:spcPct val="20000"/>
              </a:spcBef>
              <a:defRPr/>
            </a:pPr>
            <a:r>
              <a:rPr lang="ja-JP" altLang="en-US" sz="3200" dirty="0">
                <a:solidFill>
                  <a:srgbClr val="660033"/>
                </a:solidFill>
                <a:latin typeface="Times New Roman" pitchFamily="18" charset="0"/>
              </a:rPr>
              <a:t>児童発達支援管理責任者等の</a:t>
            </a:r>
            <a:r>
              <a:rPr lang="ja-JP" altLang="en-US" sz="3200">
                <a:solidFill>
                  <a:srgbClr val="660033"/>
                </a:solidFill>
                <a:latin typeface="Times New Roman" pitchFamily="18" charset="0"/>
              </a:rPr>
              <a:t>業務内容</a:t>
            </a:r>
            <a:r>
              <a:rPr lang="ja-JP" altLang="en-US" sz="2800">
                <a:solidFill>
                  <a:srgbClr val="660033"/>
                </a:solidFill>
                <a:latin typeface="Times New Roman" pitchFamily="18" charset="0"/>
              </a:rPr>
              <a:t>（指定基準）</a:t>
            </a:r>
            <a:endParaRPr lang="en-US" altLang="ja-JP" sz="3600" dirty="0">
              <a:solidFill>
                <a:srgbClr val="660033"/>
              </a:solidFill>
              <a:latin typeface="Times New Roman" pitchFamily="18" charset="0"/>
            </a:endParaRPr>
          </a:p>
          <a:p>
            <a:pPr>
              <a:spcBef>
                <a:spcPts val="1224"/>
              </a:spcBef>
              <a:defRPr/>
            </a:pPr>
            <a:r>
              <a:rPr lang="ja-JP" altLang="en-US" sz="2400" dirty="0">
                <a:solidFill>
                  <a:srgbClr val="000000"/>
                </a:solidFill>
                <a:latin typeface="Times New Roman" pitchFamily="18" charset="0"/>
              </a:rPr>
              <a:t>① 個別支援計画の作成に関する業務</a:t>
            </a:r>
          </a:p>
          <a:p>
            <a:pPr marL="539750" indent="-158750">
              <a:spcBef>
                <a:spcPct val="20000"/>
              </a:spcBef>
              <a:defRPr/>
            </a:pPr>
            <a:r>
              <a:rPr lang="ja-JP" altLang="en-US" sz="2400">
                <a:solidFill>
                  <a:srgbClr val="000000"/>
                </a:solidFill>
                <a:latin typeface="Times New Roman" pitchFamily="18" charset="0"/>
              </a:rPr>
              <a:t>・障害児</a:t>
            </a:r>
            <a:r>
              <a:rPr lang="ja-JP" altLang="en-US" sz="2400" dirty="0">
                <a:solidFill>
                  <a:srgbClr val="000000"/>
                </a:solidFill>
                <a:latin typeface="Times New Roman" pitchFamily="18" charset="0"/>
              </a:rPr>
              <a:t>及び保護者に対するアセスメント</a:t>
            </a:r>
          </a:p>
          <a:p>
            <a:pPr marL="539750" indent="-158750">
              <a:spcBef>
                <a:spcPct val="20000"/>
              </a:spcBef>
              <a:defRPr/>
            </a:pPr>
            <a:r>
              <a:rPr lang="ja-JP" altLang="en-US" sz="2400">
                <a:solidFill>
                  <a:srgbClr val="000000"/>
                </a:solidFill>
                <a:latin typeface="Times New Roman" pitchFamily="18" charset="0"/>
              </a:rPr>
              <a:t>・保護者</a:t>
            </a:r>
            <a:r>
              <a:rPr lang="ja-JP" altLang="en-US" sz="2400" dirty="0">
                <a:solidFill>
                  <a:srgbClr val="000000"/>
                </a:solidFill>
                <a:latin typeface="Times New Roman" pitchFamily="18" charset="0"/>
              </a:rPr>
              <a:t>及び障害児との面接（趣旨説明と理解）</a:t>
            </a:r>
            <a:endParaRPr lang="en-US" altLang="ja-JP" sz="2400" dirty="0">
              <a:solidFill>
                <a:srgbClr val="000000"/>
              </a:solidFill>
              <a:latin typeface="Times New Roman" pitchFamily="18" charset="0"/>
            </a:endParaRPr>
          </a:p>
          <a:p>
            <a:pPr marL="539750" indent="-158750">
              <a:spcBef>
                <a:spcPct val="200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支援計画の原案の作成（その他のサービス含む）</a:t>
            </a:r>
            <a:endParaRPr lang="en-US" altLang="ja-JP" sz="2400" dirty="0">
              <a:solidFill>
                <a:srgbClr val="000000"/>
              </a:solidFill>
              <a:latin typeface="Times New Roman" pitchFamily="18" charset="0"/>
            </a:endParaRPr>
          </a:p>
          <a:p>
            <a:pPr marL="539750" indent="-158750">
              <a:spcBef>
                <a:spcPct val="200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支援計画作成に係る会議の運営</a:t>
            </a:r>
          </a:p>
          <a:p>
            <a:pPr marL="539750" indent="-158750">
              <a:spcBef>
                <a:spcPct val="20000"/>
              </a:spcBef>
              <a:defRPr/>
            </a:pPr>
            <a:r>
              <a:rPr lang="ja-JP" altLang="en-US" sz="2400">
                <a:solidFill>
                  <a:srgbClr val="000000"/>
                </a:solidFill>
                <a:latin typeface="Times New Roman" pitchFamily="18" charset="0"/>
              </a:rPr>
              <a:t>・保護者</a:t>
            </a:r>
            <a:r>
              <a:rPr lang="ja-JP" altLang="en-US" sz="2400" dirty="0">
                <a:solidFill>
                  <a:srgbClr val="000000"/>
                </a:solidFill>
                <a:latin typeface="Times New Roman" pitchFamily="18" charset="0"/>
              </a:rPr>
              <a:t>及び障害児への個別支援計画の説明と文書同意</a:t>
            </a:r>
          </a:p>
          <a:p>
            <a:pPr marL="539750" indent="-158750">
              <a:spcBef>
                <a:spcPct val="20000"/>
              </a:spcBef>
              <a:defRPr/>
            </a:pPr>
            <a:r>
              <a:rPr lang="ja-JP" altLang="en-US" sz="2400">
                <a:solidFill>
                  <a:srgbClr val="000000"/>
                </a:solidFill>
                <a:latin typeface="Times New Roman" pitchFamily="18" charset="0"/>
              </a:rPr>
              <a:t>・保護者</a:t>
            </a:r>
            <a:r>
              <a:rPr lang="ja-JP" altLang="en-US" sz="2400" dirty="0">
                <a:solidFill>
                  <a:srgbClr val="000000"/>
                </a:solidFill>
                <a:latin typeface="Times New Roman" pitchFamily="18" charset="0"/>
              </a:rPr>
              <a:t>及び障害児への個別支援計画の交付</a:t>
            </a:r>
            <a:endParaRPr lang="en-US" altLang="ja-JP" sz="2400" dirty="0">
              <a:solidFill>
                <a:srgbClr val="000000"/>
              </a:solidFill>
              <a:latin typeface="Times New Roman" pitchFamily="18" charset="0"/>
            </a:endParaRPr>
          </a:p>
          <a:p>
            <a:pPr marL="539750" indent="-158750">
              <a:spcBef>
                <a:spcPct val="200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支援計画のモニタリング（６か月に１回以上）</a:t>
            </a:r>
            <a:endParaRPr lang="en-US" altLang="ja-JP" sz="2400" dirty="0">
              <a:solidFill>
                <a:srgbClr val="000000"/>
              </a:solidFill>
              <a:latin typeface="Times New Roman" pitchFamily="18" charset="0"/>
            </a:endParaRPr>
          </a:p>
          <a:p>
            <a:pPr marL="539750" indent="-158750">
              <a:spcBef>
                <a:spcPct val="20000"/>
              </a:spcBef>
              <a:defRPr/>
            </a:pPr>
            <a:r>
              <a:rPr lang="ja-JP" altLang="en-US" sz="2400">
                <a:solidFill>
                  <a:srgbClr val="000000"/>
                </a:solidFill>
                <a:latin typeface="Times New Roman" pitchFamily="18" charset="0"/>
              </a:rPr>
              <a:t>・継続的</a:t>
            </a:r>
            <a:r>
              <a:rPr lang="ja-JP" altLang="en-US" sz="2400" dirty="0">
                <a:solidFill>
                  <a:srgbClr val="000000"/>
                </a:solidFill>
                <a:latin typeface="Times New Roman" pitchFamily="18" charset="0"/>
              </a:rPr>
              <a:t>な保護者への連絡とモニタリング結果の記録</a:t>
            </a:r>
          </a:p>
          <a:p>
            <a:pPr marL="539750" indent="-158750">
              <a:spcBef>
                <a:spcPct val="200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支援計画の変更（修正）</a:t>
            </a:r>
          </a:p>
          <a:p>
            <a:pPr marL="180941" indent="-180941">
              <a:spcBef>
                <a:spcPts val="1800"/>
              </a:spcBef>
              <a:defRPr/>
            </a:pPr>
            <a:r>
              <a:rPr lang="en-US" altLang="ja-JP" sz="2400" dirty="0">
                <a:solidFill>
                  <a:srgbClr val="000000"/>
                </a:solidFill>
                <a:latin typeface="Times New Roman" pitchFamily="18" charset="0"/>
              </a:rPr>
              <a:t>②</a:t>
            </a:r>
            <a:r>
              <a:rPr lang="ja-JP" altLang="en-US" sz="2400">
                <a:solidFill>
                  <a:srgbClr val="000000"/>
                </a:solidFill>
                <a:latin typeface="Times New Roman" pitchFamily="18" charset="0"/>
              </a:rPr>
              <a:t> </a:t>
            </a:r>
            <a:r>
              <a:rPr lang="ja-JP" altLang="en-US" sz="2400" u="sng" dirty="0">
                <a:solidFill>
                  <a:srgbClr val="FF0000"/>
                </a:solidFill>
                <a:latin typeface="Times New Roman" pitchFamily="18" charset="0"/>
              </a:rPr>
              <a:t>相談及び援助</a:t>
            </a:r>
          </a:p>
          <a:p>
            <a:pPr marL="180941" indent="-180941">
              <a:spcBef>
                <a:spcPts val="1200"/>
              </a:spcBef>
              <a:defRPr/>
            </a:pPr>
            <a:r>
              <a:rPr lang="ja-JP" altLang="en-US" sz="2400">
                <a:solidFill>
                  <a:srgbClr val="000000"/>
                </a:solidFill>
                <a:latin typeface="Times New Roman" pitchFamily="18" charset="0"/>
              </a:rPr>
              <a:t>③ </a:t>
            </a:r>
            <a:r>
              <a:rPr lang="ja-JP" altLang="en-US" sz="2400" dirty="0">
                <a:solidFill>
                  <a:srgbClr val="000000"/>
                </a:solidFill>
                <a:latin typeface="Times New Roman" pitchFamily="18" charset="0"/>
              </a:rPr>
              <a:t>従業者に対する技術指導</a:t>
            </a:r>
            <a:r>
              <a:rPr lang="ja-JP" altLang="en-US" sz="2400">
                <a:solidFill>
                  <a:srgbClr val="000000"/>
                </a:solidFill>
                <a:latin typeface="Times New Roman" pitchFamily="18" charset="0"/>
              </a:rPr>
              <a:t>と助言</a:t>
            </a:r>
            <a:endParaRPr lang="en-US" altLang="ja-JP" sz="2400" dirty="0">
              <a:solidFill>
                <a:srgbClr val="000000"/>
              </a:solidFill>
              <a:latin typeface="Times New Roman" pitchFamily="18" charset="0"/>
            </a:endParaRPr>
          </a:p>
          <a:p>
            <a:pPr marL="180941" indent="-180941">
              <a:spcBef>
                <a:spcPts val="1200"/>
              </a:spcBef>
              <a:defRPr/>
            </a:pPr>
            <a:r>
              <a:rPr lang="ja-JP" altLang="en-US" sz="2400">
                <a:solidFill>
                  <a:srgbClr val="FF0000"/>
                </a:solidFill>
                <a:latin typeface="Times New Roman" pitchFamily="18" charset="0"/>
              </a:rPr>
              <a:t>◎関係機関との連携調整</a:t>
            </a:r>
            <a:r>
              <a:rPr lang="ja-JP" altLang="en-US" sz="2400">
                <a:solidFill>
                  <a:srgbClr val="000000"/>
                </a:solidFill>
                <a:latin typeface="Times New Roman" pitchFamily="18" charset="0"/>
              </a:rPr>
              <a:t>（事業者としての責務として規定）</a:t>
            </a:r>
            <a:endParaRPr lang="ja-JP" altLang="en-US" sz="2400" dirty="0">
              <a:solidFill>
                <a:srgbClr val="000000"/>
              </a:solidFill>
              <a:latin typeface="Times New Roman" pitchFamily="18" charset="0"/>
            </a:endParaRPr>
          </a:p>
        </p:txBody>
      </p:sp>
      <p:sp>
        <p:nvSpPr>
          <p:cNvPr id="2" name="スライド番号プレースホルダー 9">
            <a:extLst>
              <a:ext uri="{FF2B5EF4-FFF2-40B4-BE49-F238E27FC236}">
                <a16:creationId xmlns:a16="http://schemas.microsoft.com/office/drawing/2014/main" id="{E59E990D-606F-8B25-AA97-C76543110D1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63</a:t>
            </a:fld>
            <a:endParaRPr lang="en-US" altLang="ja-JP" sz="2000" dirty="0">
              <a:solidFill>
                <a:srgbClr val="000000"/>
              </a:solidFill>
            </a:endParaRPr>
          </a:p>
        </p:txBody>
      </p:sp>
    </p:spTree>
    <p:extLst>
      <p:ext uri="{BB962C8B-B14F-4D97-AF65-F5344CB8AC3E}">
        <p14:creationId xmlns:p14="http://schemas.microsoft.com/office/powerpoint/2010/main" val="10361339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B876D561-044E-3E4B-97EC-C54302AC9663}"/>
              </a:ext>
            </a:extLst>
          </p:cNvPr>
          <p:cNvSpPr/>
          <p:nvPr/>
        </p:nvSpPr>
        <p:spPr>
          <a:xfrm>
            <a:off x="560511" y="5885027"/>
            <a:ext cx="9073008" cy="435822"/>
          </a:xfrm>
          <a:prstGeom prst="rect">
            <a:avLst/>
          </a:prstGeom>
          <a:solidFill>
            <a:srgbClr val="73F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EDF5FBD-D76B-0345-A721-7B12E822CE59}"/>
              </a:ext>
            </a:extLst>
          </p:cNvPr>
          <p:cNvSpPr/>
          <p:nvPr/>
        </p:nvSpPr>
        <p:spPr>
          <a:xfrm>
            <a:off x="560511" y="4807753"/>
            <a:ext cx="9073008" cy="4779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60512" y="619524"/>
            <a:ext cx="9073008" cy="4104456"/>
          </a:xfrm>
          <a:prstGeom prst="rect">
            <a:avLst/>
          </a:prstGeom>
          <a:solidFill>
            <a:srgbClr val="FF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60512" y="5369442"/>
            <a:ext cx="9073008" cy="43582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80" name="Rectangle 3"/>
          <p:cNvSpPr>
            <a:spLocks noChangeArrowheads="1"/>
          </p:cNvSpPr>
          <p:nvPr/>
        </p:nvSpPr>
        <p:spPr bwMode="auto">
          <a:xfrm>
            <a:off x="704526" y="51255"/>
            <a:ext cx="8784977" cy="6193852"/>
          </a:xfrm>
          <a:prstGeom prst="rect">
            <a:avLst/>
          </a:prstGeom>
          <a:noFill/>
          <a:ln w="15875">
            <a:noFill/>
            <a:miter lim="800000"/>
            <a:headEnd/>
            <a:tailEnd/>
          </a:ln>
        </p:spPr>
        <p:txBody>
          <a:bodyPr lIns="91414" tIns="45707" rIns="91414" bIns="45707"/>
          <a:lstStyle/>
          <a:p>
            <a:pPr algn="ctr">
              <a:spcBef>
                <a:spcPct val="20000"/>
              </a:spcBef>
              <a:defRPr/>
            </a:pPr>
            <a:r>
              <a:rPr lang="ja-JP" altLang="en-US" sz="3200" dirty="0">
                <a:solidFill>
                  <a:srgbClr val="660033"/>
                </a:solidFill>
                <a:latin typeface="Times New Roman" pitchFamily="18" charset="0"/>
              </a:rPr>
              <a:t>サービス管理責任者等の</a:t>
            </a:r>
            <a:r>
              <a:rPr lang="ja-JP" altLang="en-US" sz="3200">
                <a:solidFill>
                  <a:srgbClr val="660033"/>
                </a:solidFill>
                <a:latin typeface="Times New Roman" pitchFamily="18" charset="0"/>
              </a:rPr>
              <a:t>業務内容</a:t>
            </a:r>
            <a:r>
              <a:rPr lang="ja-JP" altLang="en-US" sz="2800">
                <a:solidFill>
                  <a:srgbClr val="660033"/>
                </a:solidFill>
                <a:latin typeface="Times New Roman" pitchFamily="18" charset="0"/>
              </a:rPr>
              <a:t>（指定基準）</a:t>
            </a:r>
            <a:endParaRPr lang="en-US" altLang="ja-JP" sz="2800" dirty="0">
              <a:solidFill>
                <a:srgbClr val="660033"/>
              </a:solidFill>
              <a:latin typeface="Times New Roman" pitchFamily="18" charset="0"/>
            </a:endParaRPr>
          </a:p>
          <a:p>
            <a:pPr>
              <a:spcBef>
                <a:spcPts val="576"/>
              </a:spcBef>
              <a:defRPr/>
            </a:pPr>
            <a:r>
              <a:rPr lang="ja-JP" altLang="en-US" sz="2400" dirty="0">
                <a:solidFill>
                  <a:srgbClr val="000000"/>
                </a:solidFill>
                <a:latin typeface="Times New Roman" pitchFamily="18" charset="0"/>
              </a:rPr>
              <a:t>① 個別支援計画の作成に関する業務</a:t>
            </a:r>
          </a:p>
          <a:p>
            <a:pPr marL="581025" indent="-158750">
              <a:spcBef>
                <a:spcPts val="300"/>
              </a:spcBef>
              <a:defRPr/>
            </a:pPr>
            <a:r>
              <a:rPr lang="ja-JP" altLang="en-US" sz="2400">
                <a:solidFill>
                  <a:srgbClr val="000000"/>
                </a:solidFill>
                <a:latin typeface="Times New Roman" pitchFamily="18" charset="0"/>
              </a:rPr>
              <a:t>・利用者</a:t>
            </a:r>
            <a:r>
              <a:rPr lang="ja-JP" altLang="en-US" sz="2400" dirty="0">
                <a:solidFill>
                  <a:srgbClr val="000000"/>
                </a:solidFill>
                <a:latin typeface="Times New Roman" pitchFamily="18" charset="0"/>
              </a:rPr>
              <a:t>に対するアセスメント</a:t>
            </a:r>
          </a:p>
          <a:p>
            <a:pPr marL="581025" indent="-158750">
              <a:spcBef>
                <a:spcPts val="300"/>
              </a:spcBef>
              <a:defRPr/>
            </a:pPr>
            <a:r>
              <a:rPr lang="ja-JP" altLang="en-US" sz="2400">
                <a:solidFill>
                  <a:srgbClr val="000000"/>
                </a:solidFill>
                <a:latin typeface="Times New Roman" pitchFamily="18" charset="0"/>
              </a:rPr>
              <a:t>・利用者</a:t>
            </a:r>
            <a:r>
              <a:rPr lang="ja-JP" altLang="en-US" sz="2400" dirty="0">
                <a:solidFill>
                  <a:srgbClr val="000000"/>
                </a:solidFill>
                <a:latin typeface="Times New Roman" pitchFamily="18" charset="0"/>
              </a:rPr>
              <a:t>との面接（趣旨説明と理解）</a:t>
            </a:r>
            <a:endParaRPr lang="en-US" altLang="ja-JP" sz="2400" dirty="0">
              <a:solidFill>
                <a:srgbClr val="000000"/>
              </a:solidFill>
              <a:latin typeface="Times New Roman" pitchFamily="18" charset="0"/>
            </a:endParaRPr>
          </a:p>
          <a:p>
            <a:pPr marL="581025" indent="-158750">
              <a:spcBef>
                <a:spcPts val="3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支援計画の原案の作成（その他のサービス含む）</a:t>
            </a:r>
            <a:endParaRPr lang="en-US" altLang="ja-JP" sz="2400" dirty="0">
              <a:solidFill>
                <a:srgbClr val="000000"/>
              </a:solidFill>
              <a:latin typeface="Times New Roman" pitchFamily="18" charset="0"/>
            </a:endParaRPr>
          </a:p>
          <a:p>
            <a:pPr marL="581025" indent="-158750">
              <a:spcBef>
                <a:spcPts val="3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支援計画作成に係る会議の運営</a:t>
            </a:r>
          </a:p>
          <a:p>
            <a:pPr marL="581025" indent="-158750">
              <a:spcBef>
                <a:spcPts val="300"/>
              </a:spcBef>
              <a:defRPr/>
            </a:pPr>
            <a:r>
              <a:rPr lang="ja-JP" altLang="en-US" sz="2400">
                <a:solidFill>
                  <a:srgbClr val="000000"/>
                </a:solidFill>
                <a:latin typeface="Times New Roman" pitchFamily="18" charset="0"/>
              </a:rPr>
              <a:t>・利用者</a:t>
            </a:r>
            <a:r>
              <a:rPr lang="ja-JP" altLang="en-US" sz="2400" dirty="0">
                <a:solidFill>
                  <a:srgbClr val="000000"/>
                </a:solidFill>
                <a:latin typeface="Times New Roman" pitchFamily="18" charset="0"/>
              </a:rPr>
              <a:t>及び家族への個別支援計画の説明と文書同意</a:t>
            </a:r>
          </a:p>
          <a:p>
            <a:pPr marL="581025" indent="-158750">
              <a:spcBef>
                <a:spcPts val="300"/>
              </a:spcBef>
              <a:defRPr/>
            </a:pPr>
            <a:r>
              <a:rPr lang="ja-JP" altLang="en-US" sz="2400">
                <a:solidFill>
                  <a:srgbClr val="000000"/>
                </a:solidFill>
                <a:latin typeface="Times New Roman" pitchFamily="18" charset="0"/>
              </a:rPr>
              <a:t>・利用者</a:t>
            </a:r>
            <a:r>
              <a:rPr lang="ja-JP" altLang="en-US" sz="2400" dirty="0">
                <a:solidFill>
                  <a:srgbClr val="000000"/>
                </a:solidFill>
                <a:latin typeface="Times New Roman" pitchFamily="18" charset="0"/>
              </a:rPr>
              <a:t>への個別支援計画の交付</a:t>
            </a:r>
            <a:endParaRPr lang="en-US" altLang="ja-JP" sz="2400" dirty="0">
              <a:solidFill>
                <a:srgbClr val="000000"/>
              </a:solidFill>
              <a:latin typeface="Times New Roman" pitchFamily="18" charset="0"/>
            </a:endParaRPr>
          </a:p>
          <a:p>
            <a:pPr marL="581025" indent="-158750">
              <a:spcBef>
                <a:spcPts val="3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支援計画のモニタリング（６か月に１回以上）</a:t>
            </a:r>
            <a:endParaRPr lang="en-US" altLang="ja-JP" sz="2400" dirty="0">
              <a:solidFill>
                <a:srgbClr val="000000"/>
              </a:solidFill>
              <a:latin typeface="Times New Roman" pitchFamily="18" charset="0"/>
            </a:endParaRPr>
          </a:p>
          <a:p>
            <a:pPr marL="581025" indent="-158750">
              <a:spcBef>
                <a:spcPts val="300"/>
              </a:spcBef>
              <a:defRPr/>
            </a:pPr>
            <a:r>
              <a:rPr lang="ja-JP" altLang="en-US" sz="2400">
                <a:solidFill>
                  <a:srgbClr val="000000"/>
                </a:solidFill>
                <a:latin typeface="Times New Roman" pitchFamily="18" charset="0"/>
              </a:rPr>
              <a:t>・継続的</a:t>
            </a:r>
            <a:r>
              <a:rPr lang="ja-JP" altLang="en-US" sz="2400" dirty="0">
                <a:solidFill>
                  <a:srgbClr val="000000"/>
                </a:solidFill>
                <a:latin typeface="Times New Roman" pitchFamily="18" charset="0"/>
              </a:rPr>
              <a:t>な利用者・家族への連絡とモニタリング結果記録</a:t>
            </a:r>
          </a:p>
          <a:p>
            <a:pPr marL="581025" indent="-158750">
              <a:spcBef>
                <a:spcPts val="300"/>
              </a:spcBef>
              <a:defRPr/>
            </a:pPr>
            <a:r>
              <a:rPr lang="ja-JP" altLang="en-US" sz="2400">
                <a:solidFill>
                  <a:srgbClr val="000000"/>
                </a:solidFill>
                <a:latin typeface="Times New Roman" pitchFamily="18" charset="0"/>
              </a:rPr>
              <a:t>・個別</a:t>
            </a:r>
            <a:r>
              <a:rPr lang="ja-JP" altLang="en-US" sz="2400" dirty="0">
                <a:solidFill>
                  <a:srgbClr val="000000"/>
                </a:solidFill>
                <a:latin typeface="Times New Roman" pitchFamily="18" charset="0"/>
              </a:rPr>
              <a:t>支援計画の変更（修正）</a:t>
            </a:r>
            <a:endParaRPr lang="ja-JP" altLang="en-US" sz="2000" dirty="0">
              <a:solidFill>
                <a:srgbClr val="000000"/>
              </a:solidFill>
              <a:latin typeface="Times New Roman" pitchFamily="18" charset="0"/>
            </a:endParaRPr>
          </a:p>
          <a:p>
            <a:pPr marL="180941" indent="-180941">
              <a:spcBef>
                <a:spcPts val="1800"/>
              </a:spcBef>
              <a:defRPr/>
            </a:pPr>
            <a:r>
              <a:rPr lang="ja-JP" altLang="en-US" sz="2400">
                <a:solidFill>
                  <a:srgbClr val="FF0000"/>
                </a:solidFill>
                <a:latin typeface="Times New Roman" pitchFamily="18" charset="0"/>
              </a:rPr>
              <a:t>② </a:t>
            </a:r>
            <a:r>
              <a:rPr lang="ja-JP" altLang="en-US" sz="2400" dirty="0">
                <a:solidFill>
                  <a:srgbClr val="FF0000"/>
                </a:solidFill>
                <a:latin typeface="Times New Roman" pitchFamily="18" charset="0"/>
              </a:rPr>
              <a:t>利用者及び利用に関する関係機関との連絡調整</a:t>
            </a:r>
          </a:p>
          <a:p>
            <a:pPr marL="180941" indent="-180941">
              <a:spcBef>
                <a:spcPts val="1200"/>
              </a:spcBef>
              <a:defRPr/>
            </a:pPr>
            <a:r>
              <a:rPr lang="ja-JP" altLang="en-US" sz="2400">
                <a:solidFill>
                  <a:srgbClr val="FF0000"/>
                </a:solidFill>
                <a:latin typeface="Times New Roman" pitchFamily="18" charset="0"/>
              </a:rPr>
              <a:t>③ </a:t>
            </a:r>
            <a:r>
              <a:rPr lang="ja-JP" altLang="en-US" sz="2400" dirty="0">
                <a:solidFill>
                  <a:srgbClr val="FF0000"/>
                </a:solidFill>
                <a:latin typeface="Times New Roman" pitchFamily="18" charset="0"/>
              </a:rPr>
              <a:t>自立生活が可能と認められる利用者への必要な援助</a:t>
            </a:r>
            <a:endParaRPr lang="en-US" altLang="ja-JP" sz="2400" dirty="0">
              <a:solidFill>
                <a:srgbClr val="FF0000"/>
              </a:solidFill>
              <a:latin typeface="Times New Roman" pitchFamily="18" charset="0"/>
            </a:endParaRPr>
          </a:p>
          <a:p>
            <a:pPr marL="180941" indent="-180941">
              <a:spcBef>
                <a:spcPts val="1200"/>
              </a:spcBef>
              <a:defRPr/>
            </a:pPr>
            <a:r>
              <a:rPr lang="ja-JP" altLang="en-US" sz="2400">
                <a:solidFill>
                  <a:srgbClr val="000000"/>
                </a:solidFill>
                <a:latin typeface="Times New Roman" pitchFamily="18" charset="0"/>
              </a:rPr>
              <a:t>④ </a:t>
            </a:r>
            <a:r>
              <a:rPr lang="ja-JP" altLang="en-US" sz="2400" dirty="0">
                <a:solidFill>
                  <a:srgbClr val="000000"/>
                </a:solidFill>
                <a:latin typeface="Times New Roman" pitchFamily="18" charset="0"/>
              </a:rPr>
              <a:t>サービス提供職員に対する技術的な指導</a:t>
            </a:r>
            <a:r>
              <a:rPr lang="ja-JP" altLang="en-US" sz="2400">
                <a:solidFill>
                  <a:srgbClr val="000000"/>
                </a:solidFill>
                <a:latin typeface="Times New Roman" pitchFamily="18" charset="0"/>
              </a:rPr>
              <a:t>と助言</a:t>
            </a:r>
            <a:endParaRPr lang="en-US" altLang="ja-JP" sz="2400" dirty="0">
              <a:solidFill>
                <a:srgbClr val="000000"/>
              </a:solidFill>
              <a:latin typeface="Times New Roman" pitchFamily="18" charset="0"/>
            </a:endParaRPr>
          </a:p>
          <a:p>
            <a:pPr marL="180941" indent="-180941">
              <a:spcBef>
                <a:spcPts val="1200"/>
              </a:spcBef>
              <a:defRPr/>
            </a:pPr>
            <a:r>
              <a:rPr lang="ja-JP" altLang="en-US" sz="2400">
                <a:solidFill>
                  <a:srgbClr val="FF0000"/>
                </a:solidFill>
                <a:latin typeface="Times New Roman" pitchFamily="18" charset="0"/>
              </a:rPr>
              <a:t>◎相談及び援助</a:t>
            </a:r>
            <a:r>
              <a:rPr lang="ja-JP" altLang="en-US" sz="2400">
                <a:solidFill>
                  <a:srgbClr val="000000"/>
                </a:solidFill>
                <a:latin typeface="Times New Roman" pitchFamily="18" charset="0"/>
              </a:rPr>
              <a:t>（事業者としての責務として規定）</a:t>
            </a:r>
            <a:endParaRPr lang="ja-JP" altLang="en-US" sz="2400" dirty="0">
              <a:solidFill>
                <a:srgbClr val="000000"/>
              </a:solidFill>
              <a:latin typeface="Times New Roman" pitchFamily="18" charset="0"/>
            </a:endParaRPr>
          </a:p>
        </p:txBody>
      </p:sp>
      <p:sp>
        <p:nvSpPr>
          <p:cNvPr id="2" name="スライド番号プレースホルダー 9">
            <a:extLst>
              <a:ext uri="{FF2B5EF4-FFF2-40B4-BE49-F238E27FC236}">
                <a16:creationId xmlns:a16="http://schemas.microsoft.com/office/drawing/2014/main" id="{71C3E6CD-96B3-A536-43A5-1CB5243903C4}"/>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64</a:t>
            </a:fld>
            <a:endParaRPr lang="en-US" altLang="ja-JP" sz="2000" dirty="0">
              <a:solidFill>
                <a:srgbClr val="000000"/>
              </a:solidFill>
            </a:endParaRPr>
          </a:p>
        </p:txBody>
      </p:sp>
    </p:spTree>
    <p:extLst>
      <p:ext uri="{BB962C8B-B14F-4D97-AF65-F5344CB8AC3E}">
        <p14:creationId xmlns:p14="http://schemas.microsoft.com/office/powerpoint/2010/main" val="63581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3600" u="sng" spc="-100">
                <a:solidFill>
                  <a:srgbClr val="000000"/>
                </a:solidFill>
              </a:rPr>
              <a:t>④　当事者性の「違い」</a:t>
            </a:r>
            <a:endParaRPr lang="en-US" altLang="ja-JP" sz="3600" spc="-100" dirty="0">
              <a:solidFill>
                <a:srgbClr val="000000"/>
              </a:solidFill>
            </a:endParaRPr>
          </a:p>
        </p:txBody>
      </p:sp>
      <p:sp>
        <p:nvSpPr>
          <p:cNvPr id="5" name="Rectangle 1"/>
          <p:cNvSpPr>
            <a:spLocks noChangeArrowheads="1"/>
          </p:cNvSpPr>
          <p:nvPr/>
        </p:nvSpPr>
        <p:spPr bwMode="auto">
          <a:xfrm>
            <a:off x="200470" y="836712"/>
            <a:ext cx="9505056" cy="4464496"/>
          </a:xfrm>
          <a:prstGeom prst="rect">
            <a:avLst/>
          </a:prstGeom>
          <a:noFill/>
          <a:ln w="9525">
            <a:noFill/>
            <a:miter lim="800000"/>
            <a:headEnd/>
            <a:tailEnd/>
          </a:ln>
        </p:spPr>
        <p:txBody>
          <a:bodyPr wrap="square" anchor="t" anchorCtr="0">
            <a:noAutofit/>
          </a:bodyPr>
          <a:lstStyle/>
          <a:p>
            <a:pPr marL="539750" indent="-539750">
              <a:spcBef>
                <a:spcPts val="1200"/>
              </a:spcBef>
            </a:pPr>
            <a:r>
              <a:rPr lang="ja-JP" altLang="en-US" sz="3200">
                <a:latin typeface="ＭＳ Ｐゴシック" panose="020B0600070205080204" pitchFamily="50" charset="-128"/>
                <a:cs typeface="HG丸ｺﾞｼｯｸM-PRO" pitchFamily="50" charset="-128"/>
              </a:rPr>
              <a:t>◎児童は、給付申請者は「保護者」となっている。</a:t>
            </a:r>
            <a:endParaRPr lang="en-US" altLang="ja-JP" sz="3200" dirty="0">
              <a:latin typeface="ＭＳ Ｐゴシック" panose="020B0600070205080204" pitchFamily="50" charset="-128"/>
              <a:cs typeface="HG丸ｺﾞｼｯｸM-PRO" pitchFamily="50" charset="-128"/>
            </a:endParaRPr>
          </a:p>
          <a:p>
            <a:pPr marL="539750" indent="-539750">
              <a:spcBef>
                <a:spcPts val="600"/>
              </a:spcBef>
            </a:pPr>
            <a:r>
              <a:rPr lang="ja-JP" altLang="en-US" sz="3200">
                <a:latin typeface="ＭＳ Ｐゴシック" panose="020B0600070205080204" pitchFamily="50" charset="-128"/>
                <a:cs typeface="HG丸ｺﾞｼｯｸM-PRO" pitchFamily="50" charset="-128"/>
              </a:rPr>
              <a:t>　</a:t>
            </a:r>
            <a:r>
              <a:rPr lang="en-US" altLang="ja-JP" sz="3200" dirty="0">
                <a:latin typeface="ＭＳ Ｐゴシック" panose="020B0600070205080204" pitchFamily="50" charset="-128"/>
                <a:cs typeface="HG丸ｺﾞｼｯｸM-PRO" pitchFamily="50" charset="-128"/>
              </a:rPr>
              <a:t> </a:t>
            </a:r>
            <a:r>
              <a:rPr lang="ja-JP" altLang="en-US" sz="3200">
                <a:latin typeface="ＭＳ Ｐゴシック" panose="020B0600070205080204" pitchFamily="50" charset="-128"/>
                <a:cs typeface="HG丸ｺﾞｼｯｸM-PRO" pitchFamily="50" charset="-128"/>
              </a:rPr>
              <a:t>一方、大人は、「本人」（障害当事者）となっている。</a:t>
            </a:r>
            <a:endParaRPr lang="en-US" altLang="ja-JP" dirty="0">
              <a:latin typeface="ＭＳ Ｐゴシック" panose="020B0600070205080204" pitchFamily="50" charset="-128"/>
              <a:cs typeface="HG丸ｺﾞｼｯｸM-PRO" pitchFamily="50" charset="-128"/>
            </a:endParaRPr>
          </a:p>
          <a:p>
            <a:pPr marL="581025" indent="-581025">
              <a:spcBef>
                <a:spcPts val="600"/>
              </a:spcBef>
            </a:pPr>
            <a:r>
              <a:rPr lang="ja-JP" altLang="en-US" sz="2400">
                <a:solidFill>
                  <a:srgbClr val="0432FF"/>
                </a:solidFill>
                <a:latin typeface="ＭＳ Ｐゴシック" panose="020B0600070205080204" pitchFamily="50" charset="-128"/>
                <a:cs typeface="HG丸ｺﾞｼｯｸM-PRO" pitchFamily="50" charset="-128"/>
              </a:rPr>
              <a:t>　</a:t>
            </a:r>
            <a:r>
              <a:rPr lang="en-US" altLang="ja-JP" sz="2400" dirty="0">
                <a:solidFill>
                  <a:srgbClr val="0432FF"/>
                </a:solidFill>
                <a:latin typeface="ＭＳ Ｐゴシック" panose="020B0600070205080204" pitchFamily="50" charset="-128"/>
                <a:cs typeface="HG丸ｺﾞｼｯｸM-PRO" pitchFamily="50" charset="-128"/>
              </a:rPr>
              <a:t>※ </a:t>
            </a:r>
            <a:r>
              <a:rPr lang="ja-JP" altLang="en-US" sz="2400">
                <a:solidFill>
                  <a:srgbClr val="0432FF"/>
                </a:solidFill>
                <a:latin typeface="ＭＳ Ｐゴシック" panose="020B0600070205080204" pitchFamily="50" charset="-128"/>
                <a:cs typeface="HG丸ｺﾞｼｯｸM-PRO" pitchFamily="50" charset="-128"/>
              </a:rPr>
              <a:t>児発管は、給付申請者である「保護者」の意向を中心に聞いていく　ことになる。故に子どもよりも保護者のニーズが前面に出やすい。</a:t>
            </a:r>
            <a:endParaRPr lang="en-US" altLang="ja-JP" sz="2400" dirty="0">
              <a:solidFill>
                <a:srgbClr val="0432FF"/>
              </a:solidFill>
              <a:latin typeface="ＭＳ Ｐゴシック" panose="020B0600070205080204" pitchFamily="50" charset="-128"/>
              <a:cs typeface="HG丸ｺﾞｼｯｸM-PRO" pitchFamily="50" charset="-128"/>
            </a:endParaRPr>
          </a:p>
          <a:p>
            <a:pPr marL="581025" indent="-581025">
              <a:spcBef>
                <a:spcPts val="0"/>
              </a:spcBef>
            </a:pPr>
            <a:r>
              <a:rPr lang="ja-JP" altLang="en-US" sz="2400">
                <a:solidFill>
                  <a:srgbClr val="0432FF"/>
                </a:solidFill>
                <a:latin typeface="ＭＳ Ｐゴシック" panose="020B0600070205080204" pitchFamily="50" charset="-128"/>
                <a:cs typeface="HG丸ｺﾞｼｯｸM-PRO" pitchFamily="50" charset="-128"/>
              </a:rPr>
              <a:t>　</a:t>
            </a:r>
            <a:r>
              <a:rPr lang="en-US" altLang="ja-JP" sz="2400" dirty="0">
                <a:solidFill>
                  <a:srgbClr val="0432FF"/>
                </a:solidFill>
                <a:latin typeface="ＭＳ Ｐゴシック" panose="020B0600070205080204" pitchFamily="50" charset="-128"/>
                <a:cs typeface="HG丸ｺﾞｼｯｸM-PRO" pitchFamily="50" charset="-128"/>
              </a:rPr>
              <a:t>※  </a:t>
            </a:r>
            <a:r>
              <a:rPr lang="ja-JP" altLang="en-US" sz="2400">
                <a:solidFill>
                  <a:srgbClr val="0432FF"/>
                </a:solidFill>
                <a:latin typeface="ＭＳ Ｐゴシック" panose="020B0600070205080204" pitchFamily="50" charset="-128"/>
                <a:cs typeface="HG丸ｺﾞｼｯｸM-PRO" pitchFamily="50" charset="-128"/>
              </a:rPr>
              <a:t>指定基準では、ニーズ調査や個別支援計画の説明・同意等は　　「</a:t>
            </a:r>
            <a:r>
              <a:rPr lang="ja-JP" altLang="en-US" sz="2400" u="sng">
                <a:solidFill>
                  <a:srgbClr val="0432FF"/>
                </a:solidFill>
                <a:latin typeface="ＭＳ Ｐゴシック" panose="020B0600070205080204" pitchFamily="50" charset="-128"/>
                <a:cs typeface="HG丸ｺﾞｼｯｸM-PRO" pitchFamily="50" charset="-128"/>
              </a:rPr>
              <a:t>給付決定保護者</a:t>
            </a:r>
            <a:r>
              <a:rPr lang="ja-JP" altLang="en-US" sz="2400">
                <a:solidFill>
                  <a:srgbClr val="0432FF"/>
                </a:solidFill>
                <a:latin typeface="ＭＳ Ｐゴシック" panose="020B0600070205080204" pitchFamily="50" charset="-128"/>
                <a:cs typeface="HG丸ｺﾞｼｯｸM-PRO" pitchFamily="50" charset="-128"/>
              </a:rPr>
              <a:t>及び</a:t>
            </a:r>
            <a:r>
              <a:rPr lang="ja-JP" altLang="en-US" sz="2400" u="sng">
                <a:solidFill>
                  <a:srgbClr val="0432FF"/>
                </a:solidFill>
                <a:latin typeface="ＭＳ Ｐゴシック" panose="020B0600070205080204" pitchFamily="50" charset="-128"/>
                <a:cs typeface="HG丸ｺﾞｼｯｸM-PRO" pitchFamily="50" charset="-128"/>
              </a:rPr>
              <a:t>障害児</a:t>
            </a:r>
            <a:r>
              <a:rPr lang="ja-JP" altLang="en-US" sz="2400">
                <a:solidFill>
                  <a:srgbClr val="0432FF"/>
                </a:solidFill>
                <a:latin typeface="ＭＳ Ｐゴシック" panose="020B0600070205080204" pitchFamily="50" charset="-128"/>
                <a:cs typeface="HG丸ｺﾞｼｯｸM-PRO" pitchFamily="50" charset="-128"/>
              </a:rPr>
              <a:t>」に対して行うこととなっている。</a:t>
            </a:r>
            <a:endParaRPr lang="en-US" altLang="ja-JP" sz="2400" dirty="0">
              <a:solidFill>
                <a:srgbClr val="0432FF"/>
              </a:solidFill>
              <a:latin typeface="ＭＳ Ｐゴシック" panose="020B0600070205080204" pitchFamily="50" charset="-128"/>
              <a:cs typeface="HG丸ｺﾞｼｯｸM-PRO" pitchFamily="50" charset="-128"/>
            </a:endParaRPr>
          </a:p>
          <a:p>
            <a:pPr marL="803275" indent="-803275">
              <a:spcBef>
                <a:spcPts val="600"/>
              </a:spcBef>
            </a:pPr>
            <a:r>
              <a:rPr lang="ja-JP" altLang="en-US" sz="2400">
                <a:solidFill>
                  <a:srgbClr val="FF0000"/>
                </a:solidFill>
                <a:latin typeface="ＭＳ Ｐゴシック" panose="020B0600070205080204" pitchFamily="50" charset="-128"/>
                <a:cs typeface="HG丸ｺﾞｼｯｸM-PRO" pitchFamily="50" charset="-128"/>
              </a:rPr>
              <a:t>　⇒　</a:t>
            </a:r>
            <a:r>
              <a:rPr lang="ja-JP" altLang="en-US" sz="2400" u="sng">
                <a:solidFill>
                  <a:srgbClr val="FF0000"/>
                </a:solidFill>
                <a:latin typeface="ＭＳ Ｐゴシック" panose="020B0600070205080204" pitchFamily="50" charset="-128"/>
                <a:cs typeface="HG丸ｺﾞｼｯｸM-PRO" pitchFamily="50" charset="-128"/>
              </a:rPr>
              <a:t>小さい頃から「子ども」を「主体者」として扱っていくことが重要</a:t>
            </a:r>
            <a:r>
              <a:rPr lang="ja-JP" altLang="en-US" sz="2400">
                <a:solidFill>
                  <a:srgbClr val="FF0000"/>
                </a:solidFill>
                <a:latin typeface="ＭＳ Ｐゴシック" panose="020B0600070205080204" pitchFamily="50" charset="-128"/>
                <a:cs typeface="HG丸ｺﾞｼｯｸM-PRO" pitchFamily="50" charset="-128"/>
              </a:rPr>
              <a:t>（支援計画の説明、活動等の決定過程への参画、支援会議への参加等）</a:t>
            </a:r>
            <a:endParaRPr lang="en-US" altLang="ja-JP" sz="2400" dirty="0">
              <a:solidFill>
                <a:srgbClr val="FF0000"/>
              </a:solidFill>
              <a:latin typeface="ＭＳ Ｐゴシック" panose="020B0600070205080204" pitchFamily="50" charset="-128"/>
              <a:cs typeface="HG丸ｺﾞｼｯｸM-PRO" pitchFamily="50" charset="-128"/>
            </a:endParaRPr>
          </a:p>
          <a:p>
            <a:pPr marL="803275" indent="-803275">
              <a:spcBef>
                <a:spcPts val="0"/>
              </a:spcBef>
            </a:pPr>
            <a:r>
              <a:rPr lang="ja-JP" altLang="en-US" sz="2400">
                <a:solidFill>
                  <a:srgbClr val="FF0000"/>
                </a:solidFill>
                <a:latin typeface="ＭＳ Ｐゴシック" panose="020B0600070205080204" pitchFamily="50" charset="-128"/>
                <a:cs typeface="HG丸ｺﾞｼｯｸM-PRO" pitchFamily="50" charset="-128"/>
              </a:rPr>
              <a:t>　⇒　大人は「意思決定支援」</a:t>
            </a:r>
            <a:r>
              <a:rPr lang="en-US" altLang="ja-JP" sz="2400" dirty="0">
                <a:solidFill>
                  <a:srgbClr val="FF0000"/>
                </a:solidFill>
                <a:latin typeface="ＭＳ Ｐゴシック" panose="020B0600070205080204" pitchFamily="50" charset="-128"/>
                <a:cs typeface="HG丸ｺﾞｼｯｸM-PRO" pitchFamily="50" charset="-128"/>
              </a:rPr>
              <a:t>､</a:t>
            </a:r>
            <a:r>
              <a:rPr lang="ja-JP" altLang="en-US" sz="2400">
                <a:solidFill>
                  <a:srgbClr val="FF0000"/>
                </a:solidFill>
                <a:latin typeface="ＭＳ Ｐゴシック" panose="020B0600070205080204" pitchFamily="50" charset="-128"/>
                <a:cs typeface="HG丸ｺﾞｼｯｸM-PRO" pitchFamily="50" charset="-128"/>
              </a:rPr>
              <a:t>子どもは「自由な意見表明の支援」（子どもの権利条約：意見表明権の保障）</a:t>
            </a:r>
            <a:endParaRPr lang="en-US" altLang="ja-JP" sz="2400" dirty="0">
              <a:latin typeface="ＭＳ Ｐゴシック" panose="020B0600070205080204" pitchFamily="50" charset="-128"/>
              <a:cs typeface="HG丸ｺﾞｼｯｸM-PRO" pitchFamily="50" charset="-128"/>
            </a:endParaRPr>
          </a:p>
          <a:p>
            <a:pPr marL="539750" indent="-539750">
              <a:spcBef>
                <a:spcPts val="1200"/>
              </a:spcBef>
            </a:pPr>
            <a:endParaRPr lang="en-US" altLang="ja-JP" sz="3200" dirty="0">
              <a:latin typeface="ＭＳ Ｐゴシック" panose="020B0600070205080204" pitchFamily="50" charset="-128"/>
              <a:cs typeface="HG丸ｺﾞｼｯｸM-PRO" pitchFamily="50" charset="-128"/>
            </a:endParaRPr>
          </a:p>
        </p:txBody>
      </p:sp>
      <p:graphicFrame>
        <p:nvGraphicFramePr>
          <p:cNvPr id="6" name="表 5">
            <a:extLst>
              <a:ext uri="{FF2B5EF4-FFF2-40B4-BE49-F238E27FC236}">
                <a16:creationId xmlns:a16="http://schemas.microsoft.com/office/drawing/2014/main" id="{79DC6F64-47DB-EB4B-BC00-9F5BF926405E}"/>
              </a:ext>
            </a:extLst>
          </p:cNvPr>
          <p:cNvGraphicFramePr>
            <a:graphicFrameLocks noGrp="1"/>
          </p:cNvGraphicFramePr>
          <p:nvPr/>
        </p:nvGraphicFramePr>
        <p:xfrm>
          <a:off x="632518" y="5013176"/>
          <a:ext cx="8640961" cy="1727719"/>
        </p:xfrm>
        <a:graphic>
          <a:graphicData uri="http://schemas.openxmlformats.org/drawingml/2006/table">
            <a:tbl>
              <a:tblPr/>
              <a:tblGrid>
                <a:gridCol w="1440160">
                  <a:extLst>
                    <a:ext uri="{9D8B030D-6E8A-4147-A177-3AD203B41FA5}">
                      <a16:colId xmlns:a16="http://schemas.microsoft.com/office/drawing/2014/main" val="1728874554"/>
                    </a:ext>
                  </a:extLst>
                </a:gridCol>
                <a:gridCol w="1872208">
                  <a:extLst>
                    <a:ext uri="{9D8B030D-6E8A-4147-A177-3AD203B41FA5}">
                      <a16:colId xmlns:a16="http://schemas.microsoft.com/office/drawing/2014/main" val="945907286"/>
                    </a:ext>
                  </a:extLst>
                </a:gridCol>
                <a:gridCol w="2617668">
                  <a:extLst>
                    <a:ext uri="{9D8B030D-6E8A-4147-A177-3AD203B41FA5}">
                      <a16:colId xmlns:a16="http://schemas.microsoft.com/office/drawing/2014/main" val="3984846929"/>
                    </a:ext>
                  </a:extLst>
                </a:gridCol>
                <a:gridCol w="2710925">
                  <a:extLst>
                    <a:ext uri="{9D8B030D-6E8A-4147-A177-3AD203B41FA5}">
                      <a16:colId xmlns:a16="http://schemas.microsoft.com/office/drawing/2014/main" val="323306620"/>
                    </a:ext>
                  </a:extLst>
                </a:gridCol>
              </a:tblGrid>
              <a:tr h="348453">
                <a:tc>
                  <a:txBody>
                    <a:bodyPr/>
                    <a:lstStyle/>
                    <a:p>
                      <a:endParaRPr kumimoji="1" lang="ja-JP" altLang="en-US" sz="16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2000"/>
                        <a:t>申請者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a:t>事業内容</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a:t>根拠法令</a:t>
                      </a:r>
                    </a:p>
                  </a:txBody>
                  <a:tcPr anchor="ctr" anchorCtr="1">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069694"/>
                  </a:ext>
                </a:extLst>
              </a:tr>
              <a:tr h="351519">
                <a:tc rowSpan="2">
                  <a:txBody>
                    <a:bodyPr/>
                    <a:lstStyle/>
                    <a:p>
                      <a:pPr algn="ctr"/>
                      <a:r>
                        <a:rPr kumimoji="1" lang="ja-JP" altLang="en-US" sz="2000"/>
                        <a:t>子ども</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kumimoji="1" lang="ja-JP" altLang="en-US" sz="2000" u="none">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2000"/>
                        <a:t>子ども固有の事業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2000"/>
                        <a:t>児童福祉法</a:t>
                      </a:r>
                      <a:endParaRPr kumimoji="1" lang="en-US" altLang="ja-JP" sz="16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10943267"/>
                  </a:ext>
                </a:extLst>
              </a:tr>
              <a:tr h="348453">
                <a:tc vMerge="1">
                  <a:txBody>
                    <a:bodyPr/>
                    <a:lstStyle/>
                    <a:p>
                      <a:endParaRPr kumimoji="1" lang="ja-JP" altLang="en-US"/>
                    </a:p>
                  </a:txBody>
                  <a:tcPr/>
                </a:tc>
                <a:tc>
                  <a:txBody>
                    <a:bodyPr/>
                    <a:lstStyle/>
                    <a:p>
                      <a:pPr algn="ctr"/>
                      <a:endParaRPr kumimoji="1" lang="ja-JP" altLang="en-US" sz="2000" u="none">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t>者と共通の事業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algn="ctr"/>
                      <a:r>
                        <a:rPr kumimoji="1" lang="ja-JP" altLang="en-US" sz="2000"/>
                        <a:t>障害者総合支援法</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4848163"/>
                  </a:ext>
                </a:extLst>
              </a:tr>
              <a:tr h="107424">
                <a:tc rowSpan="2">
                  <a:txBody>
                    <a:bodyPr/>
                    <a:lstStyle/>
                    <a:p>
                      <a:pPr algn="ctr"/>
                      <a:r>
                        <a:rPr kumimoji="1" lang="ja-JP" altLang="en-US" sz="2000"/>
                        <a:t>大人</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EFF"/>
                    </a:solidFill>
                  </a:tcPr>
                </a:tc>
                <a:tc rowSpan="2">
                  <a:txBody>
                    <a:bodyPr/>
                    <a:lstStyle/>
                    <a:p>
                      <a:pPr algn="ctr"/>
                      <a:r>
                        <a:rPr kumimoji="1" lang="ja-JP" altLang="en-US" sz="2000" u="none">
                          <a:solidFill>
                            <a:srgbClr val="FF0000"/>
                          </a:solidFill>
                        </a:rPr>
                        <a:t>ご本人</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544780988"/>
                  </a:ext>
                </a:extLst>
              </a:tr>
              <a:tr h="431575">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t>者固有の事業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748586435"/>
                  </a:ext>
                </a:extLst>
              </a:tr>
            </a:tbl>
          </a:graphicData>
        </a:graphic>
      </p:graphicFrame>
      <p:sp>
        <p:nvSpPr>
          <p:cNvPr id="4" name="テキスト ボックス 3">
            <a:extLst>
              <a:ext uri="{FF2B5EF4-FFF2-40B4-BE49-F238E27FC236}">
                <a16:creationId xmlns:a16="http://schemas.microsoft.com/office/drawing/2014/main" id="{3573CE09-751F-AD46-A793-EB0A40E14DC9}"/>
              </a:ext>
            </a:extLst>
          </p:cNvPr>
          <p:cNvSpPr txBox="1"/>
          <p:nvPr/>
        </p:nvSpPr>
        <p:spPr>
          <a:xfrm>
            <a:off x="2504728" y="5589240"/>
            <a:ext cx="954107" cy="400110"/>
          </a:xfrm>
          <a:prstGeom prst="rect">
            <a:avLst/>
          </a:prstGeom>
          <a:noFill/>
        </p:spPr>
        <p:txBody>
          <a:bodyPr wrap="none" rtlCol="0">
            <a:spAutoFit/>
          </a:bodyPr>
          <a:lstStyle/>
          <a:p>
            <a:r>
              <a:rPr kumimoji="1" lang="ja-JP" altLang="en-US" sz="2000">
                <a:solidFill>
                  <a:srgbClr val="FF0000"/>
                </a:solidFill>
              </a:rPr>
              <a:t>保護者</a:t>
            </a:r>
          </a:p>
        </p:txBody>
      </p:sp>
      <p:sp>
        <p:nvSpPr>
          <p:cNvPr id="7" name="スライド番号プレースホルダー 9">
            <a:extLst>
              <a:ext uri="{FF2B5EF4-FFF2-40B4-BE49-F238E27FC236}">
                <a16:creationId xmlns:a16="http://schemas.microsoft.com/office/drawing/2014/main" id="{7F3AABF3-E03C-D701-3CC6-6CB470DCE7C5}"/>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65</a:t>
            </a:fld>
            <a:endParaRPr lang="en-US" altLang="ja-JP" sz="2000" dirty="0">
              <a:solidFill>
                <a:srgbClr val="000000"/>
              </a:solidFill>
            </a:endParaRPr>
          </a:p>
        </p:txBody>
      </p:sp>
    </p:spTree>
    <p:extLst>
      <p:ext uri="{BB962C8B-B14F-4D97-AF65-F5344CB8AC3E}">
        <p14:creationId xmlns:p14="http://schemas.microsoft.com/office/powerpoint/2010/main" val="34898167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3600" u="sng" spc="-100">
                <a:solidFill>
                  <a:srgbClr val="000000"/>
                </a:solidFill>
              </a:rPr>
              <a:t>⑤　支援形態による手続きの「違い」</a:t>
            </a:r>
            <a:endParaRPr lang="en-US" altLang="ja-JP" sz="3600" spc="-100" dirty="0">
              <a:solidFill>
                <a:srgbClr val="000000"/>
              </a:solidFill>
            </a:endParaRPr>
          </a:p>
        </p:txBody>
      </p:sp>
      <p:sp>
        <p:nvSpPr>
          <p:cNvPr id="2" name="スライド番号プレースホルダー 1"/>
          <p:cNvSpPr>
            <a:spLocks noGrp="1"/>
          </p:cNvSpPr>
          <p:nvPr>
            <p:ph type="sldNum" sz="quarter" idx="12"/>
          </p:nvPr>
        </p:nvSpPr>
        <p:spPr>
          <a:xfrm>
            <a:off x="7257256" y="6364087"/>
            <a:ext cx="2311400" cy="365125"/>
          </a:xfrm>
        </p:spPr>
        <p:txBody>
          <a:bodyPr/>
          <a:lstStyle/>
          <a:p>
            <a:pPr>
              <a:defRPr/>
            </a:pPr>
            <a:fld id="{73E44226-3A56-4DE8-9BB1-36395FE9667F}" type="slidenum">
              <a:rPr lang="en-US" altLang="ja-JP" smtClean="0"/>
              <a:pPr>
                <a:defRPr/>
              </a:pPr>
              <a:t>66</a:t>
            </a:fld>
            <a:endParaRPr lang="en-US" altLang="ja-JP" dirty="0"/>
          </a:p>
        </p:txBody>
      </p:sp>
      <p:sp>
        <p:nvSpPr>
          <p:cNvPr id="6" name="Rectangle 1">
            <a:extLst>
              <a:ext uri="{FF2B5EF4-FFF2-40B4-BE49-F238E27FC236}">
                <a16:creationId xmlns:a16="http://schemas.microsoft.com/office/drawing/2014/main" id="{94BF0F5C-1826-2F4E-BA29-69DD9595CC44}"/>
              </a:ext>
            </a:extLst>
          </p:cNvPr>
          <p:cNvSpPr>
            <a:spLocks noChangeArrowheads="1"/>
          </p:cNvSpPr>
          <p:nvPr/>
        </p:nvSpPr>
        <p:spPr bwMode="auto">
          <a:xfrm>
            <a:off x="128464" y="836712"/>
            <a:ext cx="9777536" cy="2566978"/>
          </a:xfrm>
          <a:prstGeom prst="rect">
            <a:avLst/>
          </a:prstGeom>
          <a:noFill/>
          <a:ln w="9525">
            <a:noFill/>
            <a:miter lim="800000"/>
            <a:headEnd/>
            <a:tailEnd/>
          </a:ln>
        </p:spPr>
        <p:txBody>
          <a:bodyPr wrap="square" anchor="t" anchorCtr="0">
            <a:noAutofit/>
          </a:bodyPr>
          <a:lstStyle/>
          <a:p>
            <a:pPr marL="539750" indent="-539750">
              <a:spcBef>
                <a:spcPts val="1200"/>
              </a:spcBef>
            </a:pPr>
            <a:r>
              <a:rPr lang="ja-JP" altLang="en-US" sz="3200">
                <a:latin typeface="ＭＳ Ｐゴシック" panose="020B0600070205080204" pitchFamily="50" charset="-128"/>
                <a:cs typeface="HG丸ｺﾞｼｯｸM-PRO" pitchFamily="50" charset="-128"/>
              </a:rPr>
              <a:t>◎総合支援法は、市区町村が実施主体で一元化</a:t>
            </a:r>
            <a:endParaRPr lang="en-US" altLang="ja-JP" sz="3200" dirty="0">
              <a:latin typeface="ＭＳ Ｐゴシック" panose="020B0600070205080204" pitchFamily="50" charset="-128"/>
              <a:cs typeface="HG丸ｺﾞｼｯｸM-PRO" pitchFamily="50" charset="-128"/>
            </a:endParaRPr>
          </a:p>
          <a:p>
            <a:pPr marL="539750" indent="-539750">
              <a:spcBef>
                <a:spcPts val="600"/>
              </a:spcBef>
            </a:pPr>
            <a:r>
              <a:rPr lang="ja-JP" altLang="en-US" sz="3200">
                <a:latin typeface="ＭＳ Ｐゴシック" panose="020B0600070205080204" pitchFamily="50" charset="-128"/>
                <a:cs typeface="HG丸ｺﾞｼｯｸM-PRO" pitchFamily="50" charset="-128"/>
              </a:rPr>
              <a:t>　</a:t>
            </a:r>
            <a:r>
              <a:rPr lang="en-US" altLang="ja-JP" sz="3200" dirty="0">
                <a:latin typeface="ＭＳ Ｐゴシック" panose="020B0600070205080204" pitchFamily="50" charset="-128"/>
                <a:cs typeface="HG丸ｺﾞｼｯｸM-PRO" pitchFamily="50" charset="-128"/>
              </a:rPr>
              <a:t> </a:t>
            </a:r>
            <a:r>
              <a:rPr lang="ja-JP" altLang="en-US" sz="3200">
                <a:latin typeface="ＭＳ Ｐゴシック" panose="020B0600070205080204" pitchFamily="50" charset="-128"/>
                <a:cs typeface="HG丸ｺﾞｼｯｸM-PRO" pitchFamily="50" charset="-128"/>
              </a:rPr>
              <a:t>児童福祉法は、通所と入所で主体や手続きが異なる</a:t>
            </a:r>
            <a:endParaRPr lang="en-US" altLang="ja-JP" sz="3200" dirty="0">
              <a:latin typeface="ＭＳ Ｐゴシック" panose="020B0600070205080204" pitchFamily="50" charset="-128"/>
              <a:cs typeface="HG丸ｺﾞｼｯｸM-PRO" pitchFamily="50" charset="-128"/>
            </a:endParaRPr>
          </a:p>
          <a:p>
            <a:pPr marL="941388" indent="-941388">
              <a:spcBef>
                <a:spcPts val="600"/>
              </a:spcBef>
            </a:pPr>
            <a:r>
              <a:rPr lang="ja-JP" altLang="en-US" sz="2800">
                <a:latin typeface="ＭＳ Ｐゴシック" panose="020B0600070205080204" pitchFamily="50" charset="-128"/>
                <a:cs typeface="HG丸ｺﾞｼｯｸM-PRO" pitchFamily="50" charset="-128"/>
              </a:rPr>
              <a:t>　</a:t>
            </a:r>
            <a:r>
              <a:rPr lang="ja-JP" altLang="en-US" sz="2400">
                <a:solidFill>
                  <a:srgbClr val="0432FF"/>
                </a:solidFill>
                <a:latin typeface="ＭＳ Ｐゴシック" panose="020B0600070205080204" pitchFamily="50" charset="-128"/>
                <a:cs typeface="HG丸ｺﾞｼｯｸM-PRO" pitchFamily="50" charset="-128"/>
              </a:rPr>
              <a:t>　</a:t>
            </a:r>
            <a:r>
              <a:rPr lang="en-US" altLang="ja-JP" sz="2400" dirty="0">
                <a:solidFill>
                  <a:srgbClr val="0432FF"/>
                </a:solidFill>
                <a:latin typeface="ＭＳ Ｐゴシック" panose="020B0600070205080204" pitchFamily="50" charset="-128"/>
                <a:cs typeface="HG丸ｺﾞｼｯｸM-PRO" pitchFamily="50" charset="-128"/>
              </a:rPr>
              <a:t>※</a:t>
            </a:r>
            <a:r>
              <a:rPr lang="ja-JP" altLang="en-US" sz="2400">
                <a:solidFill>
                  <a:srgbClr val="0432FF"/>
                </a:solidFill>
                <a:latin typeface="ＭＳ Ｐゴシック" panose="020B0600070205080204" pitchFamily="50" charset="-128"/>
                <a:cs typeface="HG丸ｺﾞｼｯｸM-PRO" pitchFamily="50" charset="-128"/>
              </a:rPr>
              <a:t>　「通所」は、大人と同じ市区町村が窓口で、相談支援も義務。</a:t>
            </a:r>
            <a:endParaRPr lang="en-US" altLang="ja-JP" sz="2400" dirty="0">
              <a:solidFill>
                <a:srgbClr val="0432FF"/>
              </a:solidFill>
              <a:latin typeface="ＭＳ Ｐゴシック" panose="020B0600070205080204" pitchFamily="50" charset="-128"/>
              <a:cs typeface="HG丸ｺﾞｼｯｸM-PRO" pitchFamily="50" charset="-128"/>
            </a:endParaRPr>
          </a:p>
          <a:p>
            <a:pPr marL="941388" indent="-941388">
              <a:spcBef>
                <a:spcPts val="600"/>
              </a:spcBef>
            </a:pPr>
            <a:r>
              <a:rPr lang="ja-JP" altLang="en-US" sz="2400">
                <a:solidFill>
                  <a:srgbClr val="0432FF"/>
                </a:solidFill>
                <a:latin typeface="ＭＳ Ｐゴシック" panose="020B0600070205080204" pitchFamily="50" charset="-128"/>
                <a:cs typeface="HG丸ｺﾞｼｯｸM-PRO" pitchFamily="50" charset="-128"/>
              </a:rPr>
              <a:t>　　　　</a:t>
            </a:r>
            <a:r>
              <a:rPr lang="en-US" altLang="ja-JP" sz="2400" dirty="0">
                <a:solidFill>
                  <a:srgbClr val="0432FF"/>
                </a:solidFill>
                <a:latin typeface="ＭＳ Ｐゴシック" panose="020B0600070205080204" pitchFamily="50" charset="-128"/>
                <a:cs typeface="HG丸ｺﾞｼｯｸM-PRO" pitchFamily="50" charset="-128"/>
              </a:rPr>
              <a:t> </a:t>
            </a:r>
            <a:r>
              <a:rPr lang="ja-JP" altLang="en-US" sz="2400">
                <a:solidFill>
                  <a:srgbClr val="0432FF"/>
                </a:solidFill>
                <a:latin typeface="ＭＳ Ｐゴシック" panose="020B0600070205080204" pitchFamily="50" charset="-128"/>
                <a:cs typeface="HG丸ｺﾞｼｯｸM-PRO" pitchFamily="50" charset="-128"/>
              </a:rPr>
              <a:t>「入所」は、社会的養護と同じ</a:t>
            </a:r>
            <a:r>
              <a:rPr lang="ja-JP" altLang="en-US" sz="2400" u="sng">
                <a:solidFill>
                  <a:srgbClr val="0432FF"/>
                </a:solidFill>
                <a:latin typeface="ＭＳ Ｐゴシック" panose="020B0600070205080204" pitchFamily="50" charset="-128"/>
                <a:cs typeface="HG丸ｺﾞｼｯｸM-PRO" pitchFamily="50" charset="-128"/>
              </a:rPr>
              <a:t>児童相談所が窓口</a:t>
            </a:r>
            <a:r>
              <a:rPr lang="ja-JP" altLang="en-US" sz="2400">
                <a:solidFill>
                  <a:srgbClr val="0432FF"/>
                </a:solidFill>
                <a:latin typeface="ＭＳ Ｐゴシック" panose="020B0600070205080204" pitchFamily="50" charset="-128"/>
                <a:cs typeface="HG丸ｺﾞｼｯｸM-PRO" pitchFamily="50" charset="-128"/>
              </a:rPr>
              <a:t>で、相談支援の対象外。措置も多く、その場合は児相で「自立支援計画」が作成される</a:t>
            </a:r>
            <a:endParaRPr lang="en-US" altLang="ja-JP" sz="2400" dirty="0">
              <a:solidFill>
                <a:srgbClr val="0432FF"/>
              </a:solidFill>
              <a:latin typeface="ＭＳ Ｐゴシック" panose="020B0600070205080204" pitchFamily="50" charset="-128"/>
              <a:cs typeface="HG丸ｺﾞｼｯｸM-PRO" pitchFamily="50" charset="-128"/>
            </a:endParaRPr>
          </a:p>
        </p:txBody>
      </p:sp>
      <p:sp>
        <p:nvSpPr>
          <p:cNvPr id="7" name="スライド番号プレースホルダー 1">
            <a:extLst>
              <a:ext uri="{FF2B5EF4-FFF2-40B4-BE49-F238E27FC236}">
                <a16:creationId xmlns:a16="http://schemas.microsoft.com/office/drawing/2014/main" id="{CC0215E5-5080-A54A-988E-B59B4C739C9B}"/>
              </a:ext>
            </a:extLst>
          </p:cNvPr>
          <p:cNvSpPr txBox="1">
            <a:spLocks/>
          </p:cNvSpPr>
          <p:nvPr/>
        </p:nvSpPr>
        <p:spPr>
          <a:xfrm>
            <a:off x="7257256" y="6364087"/>
            <a:ext cx="2311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73E44226-3A56-4DE8-9BB1-36395FE9667F}" type="slidenum">
              <a:rPr lang="en-US" altLang="ja-JP" smtClean="0"/>
              <a:pPr>
                <a:defRPr/>
              </a:pPr>
              <a:t>66</a:t>
            </a:fld>
            <a:endParaRPr lang="en-US" altLang="ja-JP" dirty="0"/>
          </a:p>
        </p:txBody>
      </p:sp>
      <p:graphicFrame>
        <p:nvGraphicFramePr>
          <p:cNvPr id="8" name="表 7">
            <a:extLst>
              <a:ext uri="{FF2B5EF4-FFF2-40B4-BE49-F238E27FC236}">
                <a16:creationId xmlns:a16="http://schemas.microsoft.com/office/drawing/2014/main" id="{A4FD0E02-4CBB-9249-ADBA-C0C7F94CEBBB}"/>
              </a:ext>
            </a:extLst>
          </p:cNvPr>
          <p:cNvGraphicFramePr>
            <a:graphicFrameLocks noGrp="1"/>
          </p:cNvGraphicFramePr>
          <p:nvPr>
            <p:extLst>
              <p:ext uri="{D42A27DB-BD31-4B8C-83A1-F6EECF244321}">
                <p14:modId xmlns:p14="http://schemas.microsoft.com/office/powerpoint/2010/main" val="1653484752"/>
              </p:ext>
            </p:extLst>
          </p:nvPr>
        </p:nvGraphicFramePr>
        <p:xfrm>
          <a:off x="333140" y="3454310"/>
          <a:ext cx="9368184" cy="3287058"/>
        </p:xfrm>
        <a:graphic>
          <a:graphicData uri="http://schemas.openxmlformats.org/drawingml/2006/table">
            <a:tbl>
              <a:tblPr/>
              <a:tblGrid>
                <a:gridCol w="1561364">
                  <a:extLst>
                    <a:ext uri="{9D8B030D-6E8A-4147-A177-3AD203B41FA5}">
                      <a16:colId xmlns:a16="http://schemas.microsoft.com/office/drawing/2014/main" val="1728874554"/>
                    </a:ext>
                  </a:extLst>
                </a:gridCol>
                <a:gridCol w="1470116">
                  <a:extLst>
                    <a:ext uri="{9D8B030D-6E8A-4147-A177-3AD203B41FA5}">
                      <a16:colId xmlns:a16="http://schemas.microsoft.com/office/drawing/2014/main" val="945907286"/>
                    </a:ext>
                  </a:extLst>
                </a:gridCol>
                <a:gridCol w="1512168">
                  <a:extLst>
                    <a:ext uri="{9D8B030D-6E8A-4147-A177-3AD203B41FA5}">
                      <a16:colId xmlns:a16="http://schemas.microsoft.com/office/drawing/2014/main" val="3984846929"/>
                    </a:ext>
                  </a:extLst>
                </a:gridCol>
                <a:gridCol w="2160240">
                  <a:extLst>
                    <a:ext uri="{9D8B030D-6E8A-4147-A177-3AD203B41FA5}">
                      <a16:colId xmlns:a16="http://schemas.microsoft.com/office/drawing/2014/main" val="4003633092"/>
                    </a:ext>
                  </a:extLst>
                </a:gridCol>
                <a:gridCol w="2664296">
                  <a:extLst>
                    <a:ext uri="{9D8B030D-6E8A-4147-A177-3AD203B41FA5}">
                      <a16:colId xmlns:a16="http://schemas.microsoft.com/office/drawing/2014/main" val="323306620"/>
                    </a:ext>
                  </a:extLst>
                </a:gridCol>
              </a:tblGrid>
              <a:tr h="396719">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2400"/>
                        <a:t>事業区分</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2400"/>
                        <a:t>手続き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kumimoji="1" lang="ja-JP" altLang="en-US" sz="2400"/>
                        <a:t>根拠法令</a:t>
                      </a:r>
                    </a:p>
                  </a:txBody>
                  <a:tcPr anchor="ctr" anchorCtr="1">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069694"/>
                  </a:ext>
                </a:extLst>
              </a:tr>
              <a:tr h="703546">
                <a:tc rowSpan="3">
                  <a:txBody>
                    <a:bodyPr/>
                    <a:lstStyle/>
                    <a:p>
                      <a:pPr algn="ctr"/>
                      <a:r>
                        <a:rPr kumimoji="1" lang="ja-JP" altLang="en-US" sz="2400"/>
                        <a:t>子ども</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ja-JP" altLang="en-US" sz="2000" u="none">
                          <a:solidFill>
                            <a:schemeClr val="tx1"/>
                          </a:solidFill>
                        </a:rPr>
                        <a:t>通所支援</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2000">
                          <a:solidFill>
                            <a:srgbClr val="FF0000"/>
                          </a:solidFill>
                        </a:rPr>
                        <a:t>市区町村</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2000"/>
                        <a:t>障害児相談</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r>
                        <a:rPr kumimoji="1" lang="ja-JP" altLang="en-US" sz="2400"/>
                        <a:t>児童福祉法</a:t>
                      </a:r>
                      <a:endParaRPr kumimoji="1" lang="en-US" altLang="ja-JP" sz="24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10943267"/>
                  </a:ext>
                </a:extLst>
              </a:tr>
              <a:tr h="862319">
                <a:tc vMerge="1">
                  <a:txBody>
                    <a:bodyPr/>
                    <a:lstStyle/>
                    <a:p>
                      <a:endParaRPr kumimoji="1" lang="ja-JP" altLang="en-US"/>
                    </a:p>
                  </a:txBody>
                  <a:tcPr/>
                </a:tc>
                <a:tc>
                  <a:txBody>
                    <a:bodyPr/>
                    <a:lstStyle/>
                    <a:p>
                      <a:pPr algn="ctr"/>
                      <a:r>
                        <a:rPr kumimoji="1" lang="ja-JP" altLang="en-US" sz="2000" u="none">
                          <a:solidFill>
                            <a:schemeClr val="tx1"/>
                          </a:solidFill>
                        </a:rPr>
                        <a:t>入所支援</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FF0000"/>
                          </a:solidFill>
                        </a:rPr>
                        <a:t>都道府県</a:t>
                      </a:r>
                      <a:endParaRPr kumimoji="1" lang="en-US" altLang="ja-JP" sz="2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FF0000"/>
                          </a:solidFill>
                        </a:rPr>
                        <a:t>政令市等</a:t>
                      </a:r>
                      <a:endParaRPr kumimoji="1" lang="en-US" altLang="ja-JP" sz="2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FF0000"/>
                          </a:solidFill>
                        </a:rPr>
                        <a:t>児童相談所</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FF0000"/>
                          </a:solidFill>
                        </a:rPr>
                        <a:t>（児童相談所）</a:t>
                      </a:r>
                      <a:endParaRPr kumimoji="1" lang="en-US" altLang="ja-JP" sz="2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rgbClr val="FF0000"/>
                          </a:solidFill>
                        </a:rPr>
                        <a:t>※</a:t>
                      </a:r>
                      <a:r>
                        <a:rPr kumimoji="1" lang="ja-JP" altLang="en-US" sz="2000">
                          <a:solidFill>
                            <a:srgbClr val="FF0000"/>
                          </a:solidFill>
                        </a:rPr>
                        <a:t>相談支援不要</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pPr algn="ctr"/>
                      <a:endParaRPr kumimoji="1" lang="ja-JP" altLang="en-US" sz="24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4848163"/>
                  </a:ext>
                </a:extLst>
              </a:tr>
              <a:tr h="312071">
                <a:tc vMerge="1">
                  <a:txBody>
                    <a:bodyPr/>
                    <a:lstStyle/>
                    <a:p>
                      <a:endParaRPr kumimoji="1" lang="ja-JP" altLang="en-US"/>
                    </a:p>
                  </a:txBody>
                  <a:tcPr/>
                </a:tc>
                <a:tc rowSpan="2">
                  <a:txBody>
                    <a:bodyPr/>
                    <a:lstStyle/>
                    <a:p>
                      <a:pPr algn="ctr"/>
                      <a:r>
                        <a:rPr kumimoji="1" lang="ja-JP" altLang="en-US" sz="2000" u="none">
                          <a:solidFill>
                            <a:schemeClr val="tx1"/>
                          </a:solidFill>
                        </a:rPr>
                        <a:t>居宅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FF0000"/>
                          </a:solidFill>
                        </a:rPr>
                        <a:t>市区町村</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t>計画相談</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algn="ctr"/>
                      <a:r>
                        <a:rPr kumimoji="1" lang="ja-JP" altLang="en-US" sz="2400"/>
                        <a:t>障害者総合支援法</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66814379"/>
                  </a:ext>
                </a:extLst>
              </a:tr>
              <a:tr h="266265">
                <a:tc rowSpan="2">
                  <a:txBody>
                    <a:bodyPr/>
                    <a:lstStyle/>
                    <a:p>
                      <a:pPr algn="ctr"/>
                      <a:r>
                        <a:rPr kumimoji="1" lang="ja-JP" altLang="en-US" sz="2400"/>
                        <a:t>大人</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E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38562246"/>
                  </a:ext>
                </a:extLst>
              </a:tr>
              <a:tr h="542136">
                <a:tc vMerge="1">
                  <a:txBody>
                    <a:bodyPr/>
                    <a:lstStyle/>
                    <a:p>
                      <a:pPr algn="ctr"/>
                      <a:endParaRPr kumimoji="1" lang="ja-JP" altLang="en-US" sz="24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73FE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u="none">
                          <a:solidFill>
                            <a:schemeClr val="tx1"/>
                          </a:solidFill>
                        </a:rPr>
                        <a:t>通所・入所</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algn="ctr"/>
                      <a:endParaRPr kumimoji="1" lang="ja-JP" altLang="en-US" sz="24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70906975"/>
                  </a:ext>
                </a:extLst>
              </a:tr>
            </a:tbl>
          </a:graphicData>
        </a:graphic>
      </p:graphicFrame>
      <p:sp>
        <p:nvSpPr>
          <p:cNvPr id="4" name="スライド番号プレースホルダー 9">
            <a:extLst>
              <a:ext uri="{FF2B5EF4-FFF2-40B4-BE49-F238E27FC236}">
                <a16:creationId xmlns:a16="http://schemas.microsoft.com/office/drawing/2014/main" id="{210276BF-7E7C-61A4-CC71-AC6F909D4971}"/>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66</a:t>
            </a:fld>
            <a:endParaRPr lang="en-US" altLang="ja-JP" sz="2000" dirty="0">
              <a:solidFill>
                <a:srgbClr val="000000"/>
              </a:solidFill>
            </a:endParaRPr>
          </a:p>
        </p:txBody>
      </p:sp>
    </p:spTree>
    <p:extLst>
      <p:ext uri="{BB962C8B-B14F-4D97-AF65-F5344CB8AC3E}">
        <p14:creationId xmlns:p14="http://schemas.microsoft.com/office/powerpoint/2010/main" val="27065895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3600" u="sng" spc="-100">
                <a:solidFill>
                  <a:srgbClr val="000000"/>
                </a:solidFill>
              </a:rPr>
              <a:t>⑥　相談支援の関わり方の「違い」</a:t>
            </a:r>
            <a:endParaRPr lang="en-US" altLang="ja-JP" sz="3600" spc="-100" dirty="0">
              <a:solidFill>
                <a:srgbClr val="000000"/>
              </a:solidFill>
            </a:endParaRPr>
          </a:p>
        </p:txBody>
      </p:sp>
      <p:sp>
        <p:nvSpPr>
          <p:cNvPr id="5" name="Rectangle 1"/>
          <p:cNvSpPr>
            <a:spLocks noChangeArrowheads="1"/>
          </p:cNvSpPr>
          <p:nvPr/>
        </p:nvSpPr>
        <p:spPr bwMode="auto">
          <a:xfrm>
            <a:off x="272478" y="836712"/>
            <a:ext cx="9433049" cy="6021288"/>
          </a:xfrm>
          <a:prstGeom prst="rect">
            <a:avLst/>
          </a:prstGeom>
          <a:noFill/>
          <a:ln w="9525">
            <a:noFill/>
            <a:miter lim="800000"/>
            <a:headEnd/>
            <a:tailEnd/>
          </a:ln>
        </p:spPr>
        <p:txBody>
          <a:bodyPr wrap="square" anchor="t" anchorCtr="0">
            <a:noAutofit/>
          </a:bodyPr>
          <a:lstStyle/>
          <a:p>
            <a:pPr marL="360363" indent="-360363">
              <a:spcBef>
                <a:spcPts val="1200"/>
              </a:spcBef>
            </a:pPr>
            <a:r>
              <a:rPr lang="ja-JP" altLang="en-US" sz="2800">
                <a:latin typeface="ＭＳ Ｐゴシック" panose="020B0600070205080204" pitchFamily="50" charset="-128"/>
                <a:cs typeface="HG丸ｺﾞｼｯｸM-PRO" pitchFamily="50" charset="-128"/>
              </a:rPr>
              <a:t>◎児童が通所支援を利用する場合には、「障害児相談支援」事業所が「障害児支援利用計画」を作成</a:t>
            </a:r>
            <a:endParaRPr lang="en-US" altLang="ja-JP" sz="2800" dirty="0">
              <a:latin typeface="ＭＳ Ｐゴシック" panose="020B0600070205080204" pitchFamily="50" charset="-128"/>
              <a:cs typeface="HG丸ｺﾞｼｯｸM-PRO" pitchFamily="50" charset="-128"/>
            </a:endParaRPr>
          </a:p>
          <a:p>
            <a:pPr marL="941388" indent="-539750">
              <a:spcBef>
                <a:spcPts val="0"/>
              </a:spcBef>
            </a:pPr>
            <a:r>
              <a:rPr lang="ja-JP" altLang="en-US" sz="2400">
                <a:solidFill>
                  <a:srgbClr val="0432FF"/>
                </a:solidFill>
                <a:latin typeface="ＭＳ Ｐゴシック" panose="020B0600070205080204" pitchFamily="50" charset="-128"/>
                <a:cs typeface="HG丸ｺﾞｼｯｸM-PRO" pitchFamily="50" charset="-128"/>
              </a:rPr>
              <a:t>　</a:t>
            </a:r>
            <a:r>
              <a:rPr lang="en-US" altLang="ja-JP" sz="2400" dirty="0">
                <a:solidFill>
                  <a:srgbClr val="0432FF"/>
                </a:solidFill>
                <a:latin typeface="ＭＳ Ｐゴシック" panose="020B0600070205080204" pitchFamily="50" charset="-128"/>
                <a:cs typeface="HG丸ｺﾞｼｯｸM-PRO" pitchFamily="50" charset="-128"/>
              </a:rPr>
              <a:t>※</a:t>
            </a:r>
            <a:r>
              <a:rPr lang="ja-JP" altLang="en-US" sz="2400">
                <a:solidFill>
                  <a:srgbClr val="0432FF"/>
                </a:solidFill>
                <a:latin typeface="ＭＳ Ｐゴシック" panose="020B0600070205080204" pitchFamily="50" charset="-128"/>
                <a:cs typeface="HG丸ｺﾞｼｯｸM-PRO" pitchFamily="50" charset="-128"/>
              </a:rPr>
              <a:t>　まだまだ「セルフプラン」が多く、また現実的に代替プランを作成していない自治体もある。そのため、支援の総合的な方針がなかったり、アセスメントも保護者の意向が中心になっていたりして子どもの発達や特性等の評価が不十分であることも少なくない。</a:t>
            </a:r>
            <a:endParaRPr lang="en-US" altLang="ja-JP" sz="2400" dirty="0">
              <a:solidFill>
                <a:srgbClr val="0432FF"/>
              </a:solidFill>
              <a:latin typeface="ＭＳ Ｐゴシック" panose="020B0600070205080204" pitchFamily="50" charset="-128"/>
              <a:cs typeface="HG丸ｺﾞｼｯｸM-PRO" pitchFamily="50" charset="-128"/>
            </a:endParaRPr>
          </a:p>
          <a:p>
            <a:pPr marL="676275" indent="-539750">
              <a:spcBef>
                <a:spcPts val="0"/>
              </a:spcBef>
            </a:pPr>
            <a:r>
              <a:rPr lang="ja-JP" altLang="en-US" sz="2400">
                <a:solidFill>
                  <a:srgbClr val="FF0000"/>
                </a:solidFill>
                <a:latin typeface="ＭＳ Ｐゴシック" panose="020B0600070205080204" pitchFamily="50" charset="-128"/>
                <a:cs typeface="HG丸ｺﾞｼｯｸM-PRO" pitchFamily="50" charset="-128"/>
              </a:rPr>
              <a:t>　⇒</a:t>
            </a:r>
            <a:r>
              <a:rPr lang="en-US" altLang="ja-JP" sz="2400" dirty="0">
                <a:solidFill>
                  <a:srgbClr val="FF0000"/>
                </a:solidFill>
                <a:latin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cs typeface="HG丸ｺﾞｼｯｸM-PRO" pitchFamily="50" charset="-128"/>
              </a:rPr>
              <a:t>「相談支援」と早めにつながり、アセスメントを協働・分担し、情報の共有を図るなど、ケースマネジメント機能を担うことも想定される。</a:t>
            </a:r>
            <a:endParaRPr lang="en-US" altLang="ja-JP" sz="3200" dirty="0">
              <a:solidFill>
                <a:srgbClr val="FF0000"/>
              </a:solidFill>
              <a:latin typeface="ＭＳ Ｐゴシック" panose="020B0600070205080204" pitchFamily="50" charset="-128"/>
              <a:cs typeface="HG丸ｺﾞｼｯｸM-PRO" pitchFamily="50" charset="-128"/>
            </a:endParaRPr>
          </a:p>
          <a:p>
            <a:pPr marL="941388" indent="-539750">
              <a:spcBef>
                <a:spcPts val="600"/>
              </a:spcBef>
            </a:pPr>
            <a:r>
              <a:rPr lang="ja-JP" altLang="en-US" sz="2400">
                <a:solidFill>
                  <a:srgbClr val="0432FF"/>
                </a:solidFill>
                <a:latin typeface="ＭＳ Ｐゴシック" panose="020B0600070205080204" pitchFamily="50" charset="-128"/>
                <a:cs typeface="HG丸ｺﾞｼｯｸM-PRO" pitchFamily="50" charset="-128"/>
              </a:rPr>
              <a:t>　</a:t>
            </a:r>
            <a:r>
              <a:rPr lang="en-US" altLang="ja-JP" sz="2400" dirty="0">
                <a:solidFill>
                  <a:srgbClr val="0432FF"/>
                </a:solidFill>
                <a:latin typeface="ＭＳ Ｐゴシック" panose="020B0600070205080204" pitchFamily="50" charset="-128"/>
                <a:cs typeface="HG丸ｺﾞｼｯｸM-PRO" pitchFamily="50" charset="-128"/>
              </a:rPr>
              <a:t>※  </a:t>
            </a:r>
            <a:r>
              <a:rPr lang="ja-JP" altLang="en-US" sz="2400">
                <a:solidFill>
                  <a:srgbClr val="0432FF"/>
                </a:solidFill>
                <a:latin typeface="ＭＳ Ｐゴシック" panose="020B0600070205080204" pitchFamily="50" charset="-128"/>
                <a:cs typeface="HG丸ｺﾞｼｯｸM-PRO" pitchFamily="50" charset="-128"/>
              </a:rPr>
              <a:t>社会的養護の家庭には、「児相」や市町村「子ども家庭総合支援拠点」や「子育て世代包括支援センター」等と関わることになる</a:t>
            </a:r>
            <a:endParaRPr lang="en-US" altLang="ja-JP" sz="2400" dirty="0">
              <a:solidFill>
                <a:srgbClr val="0432FF"/>
              </a:solidFill>
              <a:latin typeface="ＭＳ Ｐゴシック" panose="020B0600070205080204" pitchFamily="50" charset="-128"/>
              <a:cs typeface="HG丸ｺﾞｼｯｸM-PRO" pitchFamily="50" charset="-128"/>
            </a:endParaRPr>
          </a:p>
          <a:p>
            <a:pPr marL="274638" indent="-274638">
              <a:spcBef>
                <a:spcPts val="1200"/>
              </a:spcBef>
            </a:pPr>
            <a:r>
              <a:rPr lang="ja-JP" altLang="en-US" sz="2800">
                <a:latin typeface="ＭＳ Ｐゴシック" panose="020B0600070205080204" pitchFamily="50" charset="-128"/>
                <a:cs typeface="HG丸ｺﾞｼｯｸM-PRO" pitchFamily="50" charset="-128"/>
              </a:rPr>
              <a:t>　入所支援利用の場合は、「児童相談所」によって給付決定が行われるため、「障害児相談支援」は介さない</a:t>
            </a:r>
            <a:endParaRPr lang="en-US" altLang="ja-JP" sz="2800" dirty="0">
              <a:latin typeface="ＭＳ Ｐゴシック" panose="020B0600070205080204" pitchFamily="50" charset="-128"/>
              <a:cs typeface="HG丸ｺﾞｼｯｸM-PRO" pitchFamily="50" charset="-128"/>
            </a:endParaRPr>
          </a:p>
          <a:p>
            <a:pPr marL="1025525" indent="-1025525">
              <a:spcBef>
                <a:spcPts val="0"/>
              </a:spcBef>
            </a:pPr>
            <a:r>
              <a:rPr lang="ja-JP" altLang="en-US" sz="2400">
                <a:solidFill>
                  <a:srgbClr val="FF0000"/>
                </a:solidFill>
                <a:latin typeface="ＭＳ Ｐゴシック" panose="020B0600070205080204" pitchFamily="50" charset="-128"/>
                <a:cs typeface="HG丸ｺﾞｼｯｸM-PRO" pitchFamily="50" charset="-128"/>
              </a:rPr>
              <a:t>　　　⇒</a:t>
            </a:r>
            <a:r>
              <a:rPr lang="en-US" altLang="ja-JP" sz="2400" dirty="0">
                <a:solidFill>
                  <a:srgbClr val="FF0000"/>
                </a:solidFill>
                <a:latin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cs typeface="HG丸ｺﾞｼｯｸM-PRO" pitchFamily="50" charset="-128"/>
              </a:rPr>
              <a:t>利用児の中には社会的養護家庭は多く含まれている。「児相」との連携や「相談支援事業所」や「子ども家庭総合支援拠点」等との連携による地域移行、家族再統合などの視点が必要</a:t>
            </a:r>
            <a:endParaRPr lang="en-US" altLang="ja-JP" sz="2400" dirty="0">
              <a:solidFill>
                <a:srgbClr val="FF0000"/>
              </a:solidFill>
              <a:latin typeface="ＭＳ Ｐゴシック" panose="020B0600070205080204" pitchFamily="50" charset="-128"/>
              <a:cs typeface="HG丸ｺﾞｼｯｸM-PRO" pitchFamily="50" charset="-128"/>
            </a:endParaRPr>
          </a:p>
          <a:p>
            <a:pPr marL="539750" indent="-539750">
              <a:spcBef>
                <a:spcPts val="1200"/>
              </a:spcBef>
            </a:pPr>
            <a:endParaRPr lang="en-US" altLang="ja-JP" sz="3200" dirty="0">
              <a:latin typeface="ＭＳ Ｐゴシック" panose="020B0600070205080204" pitchFamily="50" charset="-128"/>
              <a:cs typeface="HG丸ｺﾞｼｯｸM-PRO" pitchFamily="50" charset="-128"/>
            </a:endParaRPr>
          </a:p>
        </p:txBody>
      </p:sp>
      <p:sp>
        <p:nvSpPr>
          <p:cNvPr id="4" name="スライド番号プレースホルダー 9">
            <a:extLst>
              <a:ext uri="{FF2B5EF4-FFF2-40B4-BE49-F238E27FC236}">
                <a16:creationId xmlns:a16="http://schemas.microsoft.com/office/drawing/2014/main" id="{F0BB21DD-27D9-B81C-4BDE-06CE97741B8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67</a:t>
            </a:fld>
            <a:endParaRPr lang="en-US" altLang="ja-JP" sz="2000" dirty="0">
              <a:solidFill>
                <a:srgbClr val="000000"/>
              </a:solidFill>
            </a:endParaRPr>
          </a:p>
        </p:txBody>
      </p:sp>
    </p:spTree>
    <p:extLst>
      <p:ext uri="{BB962C8B-B14F-4D97-AF65-F5344CB8AC3E}">
        <p14:creationId xmlns:p14="http://schemas.microsoft.com/office/powerpoint/2010/main" val="3924440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1556B95-4F48-5D41-B488-624D0E47E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54" y="13692"/>
            <a:ext cx="9869446" cy="6669360"/>
          </a:xfrm>
          <a:prstGeom prst="rect">
            <a:avLst/>
          </a:prstGeom>
        </p:spPr>
      </p:pic>
      <p:sp>
        <p:nvSpPr>
          <p:cNvPr id="14" name="テキスト ボックス 13">
            <a:extLst>
              <a:ext uri="{FF2B5EF4-FFF2-40B4-BE49-F238E27FC236}">
                <a16:creationId xmlns:a16="http://schemas.microsoft.com/office/drawing/2014/main" id="{C7CCA064-C626-1541-8DC2-88190013CC27}"/>
              </a:ext>
            </a:extLst>
          </p:cNvPr>
          <p:cNvSpPr txBox="1"/>
          <p:nvPr/>
        </p:nvSpPr>
        <p:spPr>
          <a:xfrm>
            <a:off x="4376936" y="6614136"/>
            <a:ext cx="5072222" cy="276999"/>
          </a:xfrm>
          <a:prstGeom prst="rect">
            <a:avLst/>
          </a:prstGeom>
          <a:noFill/>
        </p:spPr>
        <p:txBody>
          <a:bodyPr wrap="none" rtlCol="0">
            <a:spAutoFit/>
          </a:bodyPr>
          <a:lstStyle/>
          <a:p>
            <a:r>
              <a:rPr kumimoji="1" lang="en-US" altLang="ja-JP" dirty="0"/>
              <a:t>【</a:t>
            </a:r>
            <a:r>
              <a:rPr kumimoji="1" lang="ja-JP" altLang="en-US"/>
              <a:t>出典：厚生労働省「第</a:t>
            </a:r>
            <a:r>
              <a:rPr kumimoji="1" lang="en-US" altLang="ja-JP" dirty="0"/>
              <a:t>4</a:t>
            </a:r>
            <a:r>
              <a:rPr kumimoji="1" lang="ja-JP" altLang="en-US"/>
              <a:t>回児童発達支援に関するガイドライン策定委員会」</a:t>
            </a:r>
            <a:r>
              <a:rPr kumimoji="1" lang="en-US" altLang="ja-JP" dirty="0"/>
              <a:t>】</a:t>
            </a:r>
            <a:endParaRPr kumimoji="1" lang="ja-JP" altLang="en-US"/>
          </a:p>
        </p:txBody>
      </p:sp>
      <p:sp>
        <p:nvSpPr>
          <p:cNvPr id="16" name="角丸四角形吹き出し 15">
            <a:extLst>
              <a:ext uri="{FF2B5EF4-FFF2-40B4-BE49-F238E27FC236}">
                <a16:creationId xmlns:a16="http://schemas.microsoft.com/office/drawing/2014/main" id="{56A3023D-7B51-B64B-93B1-21E0994C470C}"/>
              </a:ext>
            </a:extLst>
          </p:cNvPr>
          <p:cNvSpPr/>
          <p:nvPr/>
        </p:nvSpPr>
        <p:spPr>
          <a:xfrm rot="10800000">
            <a:off x="644235" y="3717032"/>
            <a:ext cx="1644468" cy="2736304"/>
          </a:xfrm>
          <a:prstGeom prst="wedgeRoundRectCallout">
            <a:avLst>
              <a:gd name="adj1" fmla="val 23698"/>
              <a:gd name="adj2" fmla="val 67347"/>
              <a:gd name="adj3" fmla="val 16667"/>
            </a:avLst>
          </a:prstGeom>
          <a:solidFill>
            <a:schemeClr val="accent6">
              <a:lumMod val="75000"/>
              <a:alpha val="14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図形グループ 40">
            <a:extLst>
              <a:ext uri="{FF2B5EF4-FFF2-40B4-BE49-F238E27FC236}">
                <a16:creationId xmlns:a16="http://schemas.microsoft.com/office/drawing/2014/main" id="{DBE4D86C-70FD-8546-8570-580097C09B60}"/>
              </a:ext>
            </a:extLst>
          </p:cNvPr>
          <p:cNvGrpSpPr/>
          <p:nvPr/>
        </p:nvGrpSpPr>
        <p:grpSpPr>
          <a:xfrm>
            <a:off x="344488" y="2636912"/>
            <a:ext cx="2520280" cy="1080120"/>
            <a:chOff x="8716487" y="141168"/>
            <a:chExt cx="1662599" cy="824321"/>
          </a:xfrm>
        </p:grpSpPr>
        <p:sp>
          <p:nvSpPr>
            <p:cNvPr id="7" name="星 32 6">
              <a:extLst>
                <a:ext uri="{FF2B5EF4-FFF2-40B4-BE49-F238E27FC236}">
                  <a16:creationId xmlns:a16="http://schemas.microsoft.com/office/drawing/2014/main" id="{28B3DBC5-1D07-AE44-9ED4-D08D35125B74}"/>
                </a:ext>
              </a:extLst>
            </p:cNvPr>
            <p:cNvSpPr/>
            <p:nvPr/>
          </p:nvSpPr>
          <p:spPr bwMode="auto">
            <a:xfrm>
              <a:off x="8716487" y="141168"/>
              <a:ext cx="1662599" cy="824321"/>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a:solidFill>
                  <a:srgbClr val="000000"/>
                </a:solidFill>
                <a:latin typeface="Arial" charset="0"/>
              </a:endParaRPr>
            </a:p>
          </p:txBody>
        </p:sp>
        <p:sp>
          <p:nvSpPr>
            <p:cNvPr id="8" name="テキスト ボックス 7">
              <a:extLst>
                <a:ext uri="{FF2B5EF4-FFF2-40B4-BE49-F238E27FC236}">
                  <a16:creationId xmlns:a16="http://schemas.microsoft.com/office/drawing/2014/main" id="{E138F531-D0DC-634C-88B9-B176121DEF4E}"/>
                </a:ext>
              </a:extLst>
            </p:cNvPr>
            <p:cNvSpPr txBox="1"/>
            <p:nvPr/>
          </p:nvSpPr>
          <p:spPr>
            <a:xfrm>
              <a:off x="9005368" y="236230"/>
              <a:ext cx="1084837" cy="634197"/>
            </a:xfrm>
            <a:prstGeom prst="rect">
              <a:avLst/>
            </a:prstGeom>
            <a:noFill/>
          </p:spPr>
          <p:txBody>
            <a:bodyPr wrap="square" rtlCol="0">
              <a:spAutoFit/>
            </a:bodyPr>
            <a:lstStyle/>
            <a:p>
              <a:pPr algn="ctr" defTabSz="914400"/>
              <a:r>
                <a:rPr lang="ja-JP" altLang="en-US" u="sng" spc="-100">
                  <a:solidFill>
                    <a:srgbClr val="FF0000"/>
                  </a:solidFill>
                </a:rPr>
                <a:t>発達支援を利用する</a:t>
              </a:r>
              <a:endParaRPr lang="en-US" altLang="ja-JP" u="sng" spc="-100" dirty="0">
                <a:solidFill>
                  <a:srgbClr val="FF0000"/>
                </a:solidFill>
              </a:endParaRPr>
            </a:p>
            <a:p>
              <a:pPr algn="ctr" defTabSz="914400"/>
              <a:r>
                <a:rPr lang="ja-JP" altLang="en-US" u="sng" spc="-100">
                  <a:solidFill>
                    <a:srgbClr val="FF0000"/>
                  </a:solidFill>
                </a:rPr>
                <a:t>ためには発達ニーズを　</a:t>
              </a:r>
              <a:endParaRPr lang="en-US" altLang="ja-JP" u="sng" spc="-100" dirty="0">
                <a:solidFill>
                  <a:srgbClr val="FF0000"/>
                </a:solidFill>
              </a:endParaRPr>
            </a:p>
            <a:p>
              <a:pPr algn="ctr" defTabSz="914400"/>
              <a:r>
                <a:rPr lang="ja-JP" altLang="en-US" u="sng" spc="-100">
                  <a:solidFill>
                    <a:srgbClr val="FF0000"/>
                  </a:solidFill>
                </a:rPr>
                <a:t>把握する必要がある</a:t>
              </a:r>
              <a:endParaRPr lang="en-US" altLang="ja-JP" u="sng" spc="-100" dirty="0">
                <a:solidFill>
                  <a:srgbClr val="FF0000"/>
                </a:solidFill>
              </a:endParaRPr>
            </a:p>
            <a:p>
              <a:pPr algn="ctr" defTabSz="914400"/>
              <a:r>
                <a:rPr lang="ja-JP" altLang="en-US" u="sng" spc="-100">
                  <a:solidFill>
                    <a:srgbClr val="FF0000"/>
                  </a:solidFill>
                </a:rPr>
                <a:t>（筆者追加）</a:t>
              </a:r>
              <a:endParaRPr lang="ja-JP" altLang="en-US" u="sng" spc="-100" dirty="0">
                <a:solidFill>
                  <a:srgbClr val="FF0000"/>
                </a:solidFill>
              </a:endParaRPr>
            </a:p>
          </p:txBody>
        </p:sp>
      </p:grpSp>
      <p:sp>
        <p:nvSpPr>
          <p:cNvPr id="2" name="スライド番号プレースホルダー 9">
            <a:extLst>
              <a:ext uri="{FF2B5EF4-FFF2-40B4-BE49-F238E27FC236}">
                <a16:creationId xmlns:a16="http://schemas.microsoft.com/office/drawing/2014/main" id="{441F73A6-3979-E13A-6F40-D70AD6B97A8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68</a:t>
            </a:fld>
            <a:endParaRPr lang="en-US" altLang="ja-JP" sz="2000" dirty="0">
              <a:solidFill>
                <a:srgbClr val="000000"/>
              </a:solidFill>
            </a:endParaRPr>
          </a:p>
        </p:txBody>
      </p:sp>
    </p:spTree>
    <p:extLst>
      <p:ext uri="{BB962C8B-B14F-4D97-AF65-F5344CB8AC3E}">
        <p14:creationId xmlns:p14="http://schemas.microsoft.com/office/powerpoint/2010/main" val="89613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432435" y="24856"/>
            <a:ext cx="9041130" cy="1325563"/>
          </a:xfrm>
        </p:spPr>
        <p:txBody>
          <a:bodyPr>
            <a:noAutofit/>
          </a:bodyPr>
          <a:lstStyle/>
          <a:p>
            <a:pPr algn="ctr"/>
            <a:r>
              <a:rPr lang="ja-JP" altLang="ja-JP" sz="4000" u="sng" dirty="0">
                <a:effectLst/>
                <a:latin typeface="MS PGothic" panose="020B0600070205080204" pitchFamily="34" charset="-128"/>
                <a:ea typeface="MS PGothic" panose="020B0600070205080204" pitchFamily="34" charset="-128"/>
                <a:cs typeface="Times New Roman" panose="02020603050405020304" pitchFamily="18" charset="0"/>
              </a:rPr>
              <a:t>都道府県研修で本講義を</a:t>
            </a:r>
            <a:r>
              <a:rPr lang="ja-JP" altLang="ja-JP" sz="4000" u="sng">
                <a:effectLst/>
                <a:latin typeface="MS PGothic" panose="020B0600070205080204" pitchFamily="34" charset="-128"/>
                <a:ea typeface="MS PGothic" panose="020B0600070205080204" pitchFamily="34" charset="-128"/>
                <a:cs typeface="Times New Roman" panose="02020603050405020304" pitchFamily="18" charset="0"/>
              </a:rPr>
              <a:t>実施する</a:t>
            </a:r>
            <a:br>
              <a:rPr lang="en-US" altLang="ja-JP" sz="4000" u="sng" dirty="0">
                <a:effectLst/>
                <a:latin typeface="MS PGothic" panose="020B0600070205080204" pitchFamily="34" charset="-128"/>
                <a:ea typeface="MS PGothic" panose="020B0600070205080204" pitchFamily="34" charset="-128"/>
                <a:cs typeface="Times New Roman" panose="02020603050405020304" pitchFamily="18" charset="0"/>
              </a:rPr>
            </a:br>
            <a:r>
              <a:rPr lang="ja-JP" altLang="ja-JP" sz="4000" u="sng">
                <a:effectLst/>
                <a:latin typeface="MS PGothic" panose="020B0600070205080204" pitchFamily="34" charset="-128"/>
                <a:ea typeface="MS PGothic" panose="020B0600070205080204" pitchFamily="34" charset="-128"/>
                <a:cs typeface="Times New Roman" panose="02020603050405020304" pitchFamily="18" charset="0"/>
              </a:rPr>
              <a:t>際に検討</a:t>
            </a:r>
            <a:r>
              <a:rPr lang="ja-JP" altLang="ja-JP" sz="4000" u="sng" dirty="0">
                <a:effectLst/>
                <a:latin typeface="MS PGothic" panose="020B0600070205080204" pitchFamily="34" charset="-128"/>
                <a:ea typeface="MS PGothic" panose="020B0600070205080204" pitchFamily="34" charset="-128"/>
                <a:cs typeface="Times New Roman" panose="02020603050405020304" pitchFamily="18" charset="0"/>
              </a:rPr>
              <a:t>して</a:t>
            </a:r>
            <a:r>
              <a:rPr lang="ja-JP" altLang="ja-JP" sz="4000" u="sng">
                <a:effectLst/>
                <a:latin typeface="MS PGothic" panose="020B0600070205080204" pitchFamily="34" charset="-128"/>
                <a:ea typeface="MS PGothic" panose="020B0600070205080204" pitchFamily="34" charset="-128"/>
                <a:cs typeface="Times New Roman" panose="02020603050405020304" pitchFamily="18" charset="0"/>
              </a:rPr>
              <a:t>欲しいこと</a:t>
            </a:r>
            <a:endParaRPr lang="ja-JP" altLang="en-US" sz="6600" u="sng" dirty="0">
              <a:latin typeface="MS PGothic" panose="020B0600070205080204" pitchFamily="34" charset="-128"/>
              <a:ea typeface="MS PGothic" panose="020B0600070205080204" pitchFamily="34" charset="-128"/>
            </a:endParaRPr>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a:xfrm>
            <a:off x="200472" y="1434169"/>
            <a:ext cx="9705528" cy="5373216"/>
          </a:xfrm>
        </p:spPr>
        <p:txBody>
          <a:bodyPr>
            <a:noAutofit/>
          </a:bodyPr>
          <a:lstStyle/>
          <a:p>
            <a:r>
              <a:rPr kumimoji="1" lang="ja-JP" altLang="en-US" sz="2800">
                <a:latin typeface="MS PGothic" panose="020B0600070205080204" pitchFamily="34" charset="-128"/>
                <a:ea typeface="MS PGothic" panose="020B0600070205080204" pitchFamily="34" charset="-128"/>
              </a:rPr>
              <a:t>本講義は、障害児支援に関わる者</a:t>
            </a:r>
            <a:r>
              <a:rPr lang="ja-JP" altLang="en-US" sz="2800">
                <a:latin typeface="MS PGothic" panose="020B0600070205080204" pitchFamily="34" charset="-128"/>
                <a:ea typeface="MS PGothic" panose="020B0600070205080204" pitchFamily="34" charset="-128"/>
              </a:rPr>
              <a:t>（相談支援専門員（障害児相談支援）及び児童</a:t>
            </a:r>
            <a:r>
              <a:rPr kumimoji="1" lang="ja-JP" altLang="en-US" sz="2800">
                <a:latin typeface="MS PGothic" panose="020B0600070205080204" pitchFamily="34" charset="-128"/>
                <a:ea typeface="MS PGothic" panose="020B0600070205080204" pitchFamily="34" charset="-128"/>
              </a:rPr>
              <a:t>発達支援管理責任者の基本姿勢について</a:t>
            </a:r>
            <a:r>
              <a:rPr lang="ja-JP" altLang="en-US" sz="2800">
                <a:latin typeface="MS PGothic" panose="020B0600070205080204" pitchFamily="34" charset="-128"/>
                <a:ea typeface="MS PGothic" panose="020B0600070205080204" pitchFamily="34" charset="-128"/>
              </a:rPr>
              <a:t>、</a:t>
            </a:r>
            <a:r>
              <a:rPr kumimoji="1" lang="ja-JP" altLang="en-US" sz="2800">
                <a:latin typeface="MS PGothic" panose="020B0600070205080204" pitchFamily="34" charset="-128"/>
                <a:ea typeface="MS PGothic" panose="020B0600070205080204" pitchFamily="34" charset="-128"/>
              </a:rPr>
              <a:t>条約や法律、指定</a:t>
            </a:r>
            <a:r>
              <a:rPr lang="ja-JP" altLang="en-US" sz="2800">
                <a:latin typeface="MS PGothic" panose="020B0600070205080204" pitchFamily="34" charset="-128"/>
                <a:ea typeface="MS PGothic" panose="020B0600070205080204" pitchFamily="34" charset="-128"/>
              </a:rPr>
              <a:t>基準、ガイドライン等を</a:t>
            </a:r>
            <a:r>
              <a:rPr kumimoji="1" lang="ja-JP" altLang="en-US" sz="2800">
                <a:latin typeface="MS PGothic" panose="020B0600070205080204" pitchFamily="34" charset="-128"/>
                <a:ea typeface="MS PGothic" panose="020B0600070205080204" pitchFamily="34" charset="-128"/>
              </a:rPr>
              <a:t>引用しながら、</a:t>
            </a:r>
            <a:r>
              <a:rPr lang="ja-JP" altLang="en-US" sz="2800">
                <a:latin typeface="MS PGothic" panose="020B0600070205080204" pitchFamily="34" charset="-128"/>
                <a:ea typeface="MS PGothic" panose="020B0600070205080204" pitchFamily="34" charset="-128"/>
              </a:rPr>
              <a:t>法令遵守を意識して、両者が協働して行うものであるということ</a:t>
            </a:r>
            <a:r>
              <a:rPr kumimoji="1" lang="ja-JP" altLang="en-US" sz="2800">
                <a:latin typeface="MS PGothic" panose="020B0600070205080204" pitchFamily="34" charset="-128"/>
                <a:ea typeface="MS PGothic" panose="020B0600070205080204" pitchFamily="34" charset="-128"/>
              </a:rPr>
              <a:t>を再確認する総論である。</a:t>
            </a:r>
            <a:endParaRPr kumimoji="1" lang="en-US" altLang="ja-JP" sz="2800" dirty="0">
              <a:latin typeface="MS PGothic" panose="020B0600070205080204" pitchFamily="34" charset="-128"/>
              <a:ea typeface="MS PGothic" panose="020B0600070205080204" pitchFamily="34" charset="-128"/>
            </a:endParaRPr>
          </a:p>
          <a:p>
            <a:r>
              <a:rPr kumimoji="1" lang="ja-JP" altLang="en-US" sz="2800">
                <a:latin typeface="MS PGothic" panose="020B0600070205080204" pitchFamily="34" charset="-128"/>
                <a:ea typeface="MS PGothic" panose="020B0600070205080204" pitchFamily="34" charset="-128"/>
              </a:rPr>
              <a:t>障害児支援は社会福祉事業（社会全体の福祉のために“開かれた”事業）であり、一義的には子どもを真ん中に据えて、</a:t>
            </a:r>
            <a:r>
              <a:rPr lang="ja-JP" altLang="en-US" sz="2800">
                <a:latin typeface="MS PGothic" panose="020B0600070205080204" pitchFamily="34" charset="-128"/>
                <a:ea typeface="MS PGothic" panose="020B0600070205080204" pitchFamily="34" charset="-128"/>
              </a:rPr>
              <a:t>子どもとしての当たり前の成長・発達を保障しつつ、障害や特性に応じて個々に配慮されるものであることを確認し</a:t>
            </a:r>
            <a:r>
              <a:rPr kumimoji="1" lang="ja-JP" altLang="en-US" sz="2800">
                <a:latin typeface="MS PGothic" panose="020B0600070205080204" pitchFamily="34" charset="-128"/>
                <a:ea typeface="MS PGothic" panose="020B0600070205080204" pitchFamily="34" charset="-128"/>
              </a:rPr>
              <a:t>、事業者本位になっていないかを自己点検する機会と</a:t>
            </a:r>
            <a:r>
              <a:rPr lang="ja-JP" altLang="en-US" sz="2800">
                <a:latin typeface="MS PGothic" panose="020B0600070205080204" pitchFamily="34" charset="-128"/>
                <a:ea typeface="MS PGothic" panose="020B0600070205080204" pitchFamily="34" charset="-128"/>
              </a:rPr>
              <a:t>してもらいたい</a:t>
            </a:r>
            <a:r>
              <a:rPr kumimoji="1" lang="ja-JP" altLang="en-US" sz="2800">
                <a:latin typeface="MS PGothic" panose="020B0600070205080204" pitchFamily="34" charset="-128"/>
                <a:ea typeface="MS PGothic" panose="020B0600070205080204" pitchFamily="34" charset="-128"/>
              </a:rPr>
              <a:t>。</a:t>
            </a:r>
            <a:endParaRPr kumimoji="1" lang="en-US" altLang="ja-JP" sz="2800" dirty="0">
              <a:latin typeface="MS PGothic" panose="020B0600070205080204" pitchFamily="34" charset="-128"/>
              <a:ea typeface="MS PGothic" panose="020B0600070205080204" pitchFamily="34" charset="-128"/>
            </a:endParaRPr>
          </a:p>
          <a:p>
            <a:r>
              <a:rPr lang="ja-JP" altLang="en-US" sz="2800">
                <a:latin typeface="MS PGothic" panose="020B0600070205080204" pitchFamily="34" charset="-128"/>
                <a:ea typeface="MS PGothic" panose="020B0600070205080204" pitchFamily="34" charset="-128"/>
              </a:rPr>
              <a:t>内容的には多いため、資料としては掲載しつつも、講義ではポイントを整理して伝えるようにしてもらいたい。</a:t>
            </a:r>
            <a:endParaRPr lang="en-US" altLang="ja-JP" sz="2800" dirty="0">
              <a:latin typeface="MS PGothic" panose="020B0600070205080204" pitchFamily="34" charset="-128"/>
              <a:ea typeface="MS PGothic" panose="020B0600070205080204" pitchFamily="34" charset="-128"/>
            </a:endParaRPr>
          </a:p>
        </p:txBody>
      </p:sp>
      <p:sp>
        <p:nvSpPr>
          <p:cNvPr id="4" name="スライド番号プレースホルダー 9">
            <a:extLst>
              <a:ext uri="{FF2B5EF4-FFF2-40B4-BE49-F238E27FC236}">
                <a16:creationId xmlns:a16="http://schemas.microsoft.com/office/drawing/2014/main" id="{EE26764C-49F2-7671-0E34-6FC8CB42BA7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a:t>
            </a:fld>
            <a:endParaRPr lang="en-US" altLang="ja-JP" sz="2000" dirty="0">
              <a:solidFill>
                <a:srgbClr val="000000"/>
              </a:solidFill>
            </a:endParaRPr>
          </a:p>
        </p:txBody>
      </p:sp>
    </p:spTree>
    <p:extLst>
      <p:ext uri="{BB962C8B-B14F-4D97-AF65-F5344CB8AC3E}">
        <p14:creationId xmlns:p14="http://schemas.microsoft.com/office/powerpoint/2010/main" val="28460311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円/楕円 31"/>
          <p:cNvSpPr/>
          <p:nvPr/>
        </p:nvSpPr>
        <p:spPr>
          <a:xfrm>
            <a:off x="38477" y="2132857"/>
            <a:ext cx="5887777" cy="4608513"/>
          </a:xfrm>
          <a:prstGeom prst="ellipse">
            <a:avLst/>
          </a:prstGeom>
          <a:solidFill>
            <a:srgbClr val="FFFF99">
              <a:alpha val="40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6" name="円/楕円 5"/>
          <p:cNvSpPr/>
          <p:nvPr/>
        </p:nvSpPr>
        <p:spPr>
          <a:xfrm>
            <a:off x="3938911" y="2132856"/>
            <a:ext cx="5887777" cy="4608512"/>
          </a:xfrm>
          <a:prstGeom prst="ellipse">
            <a:avLst/>
          </a:prstGeom>
          <a:solidFill>
            <a:schemeClr val="accent1">
              <a:alpha val="1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4" name="テキスト ボックス 3"/>
          <p:cNvSpPr txBox="1"/>
          <p:nvPr/>
        </p:nvSpPr>
        <p:spPr>
          <a:xfrm>
            <a:off x="186122" y="421590"/>
            <a:ext cx="9555245" cy="830997"/>
          </a:xfrm>
          <a:prstGeom prst="rect">
            <a:avLst/>
          </a:prstGeom>
          <a:noFill/>
          <a:ln>
            <a:solidFill>
              <a:schemeClr val="accent1">
                <a:shade val="50000"/>
              </a:schemeClr>
            </a:solidFill>
          </a:ln>
        </p:spPr>
        <p:txBody>
          <a:bodyPr wrap="square" rtlCol="0">
            <a:spAutoFit/>
          </a:bodyPr>
          <a:lstStyle/>
          <a:p>
            <a:pPr fontAlgn="auto">
              <a:spcBef>
                <a:spcPts val="0"/>
              </a:spcBef>
              <a:spcAft>
                <a:spcPts val="0"/>
              </a:spcAft>
            </a:pPr>
            <a:r>
              <a:rPr lang="ja-JP" altLang="en-US" sz="2400" b="1" dirty="0">
                <a:solidFill>
                  <a:prstClr val="black"/>
                </a:solidFill>
                <a:latin typeface="Calibri"/>
                <a:ea typeface="ＭＳ Ｐゴシック"/>
              </a:rPr>
              <a:t>障害児相談支援と子ども・子育て支援新制度「利用者支援事業」の連携の推進（イメージ）</a:t>
            </a:r>
          </a:p>
        </p:txBody>
      </p:sp>
      <p:sp>
        <p:nvSpPr>
          <p:cNvPr id="8" name="上矢印 7"/>
          <p:cNvSpPr/>
          <p:nvPr/>
        </p:nvSpPr>
        <p:spPr>
          <a:xfrm>
            <a:off x="6279152" y="3284984"/>
            <a:ext cx="2246592" cy="1191564"/>
          </a:xfrm>
          <a:prstGeom prst="upArrow">
            <a:avLst>
              <a:gd name="adj1" fmla="val 78860"/>
              <a:gd name="adj2" fmla="val 35607"/>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dirty="0">
                <a:solidFill>
                  <a:prstClr val="white"/>
                </a:solidFill>
              </a:rPr>
              <a:t>障害児支援の</a:t>
            </a:r>
            <a:endParaRPr lang="en-US" altLang="ja-JP" dirty="0">
              <a:solidFill>
                <a:prstClr val="white"/>
              </a:solidFill>
            </a:endParaRPr>
          </a:p>
          <a:p>
            <a:pPr algn="ctr" fontAlgn="auto">
              <a:spcBef>
                <a:spcPts val="0"/>
              </a:spcBef>
              <a:spcAft>
                <a:spcPts val="0"/>
              </a:spcAft>
            </a:pPr>
            <a:r>
              <a:rPr lang="ja-JP" altLang="en-US" dirty="0">
                <a:solidFill>
                  <a:prstClr val="white"/>
                </a:solidFill>
              </a:rPr>
              <a:t>利用援助　等</a:t>
            </a:r>
            <a:endParaRPr lang="en-US" altLang="ja-JP" dirty="0">
              <a:solidFill>
                <a:prstClr val="white"/>
              </a:solidFill>
            </a:endParaRPr>
          </a:p>
        </p:txBody>
      </p:sp>
      <p:sp>
        <p:nvSpPr>
          <p:cNvPr id="9" name="額縁 8"/>
          <p:cNvSpPr/>
          <p:nvPr/>
        </p:nvSpPr>
        <p:spPr>
          <a:xfrm>
            <a:off x="6385621" y="3369388"/>
            <a:ext cx="2277794" cy="22632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dirty="0">
                <a:solidFill>
                  <a:prstClr val="white"/>
                </a:solidFill>
              </a:rPr>
              <a:t>障害児相談支援事業者</a:t>
            </a:r>
          </a:p>
        </p:txBody>
      </p:sp>
      <p:sp>
        <p:nvSpPr>
          <p:cNvPr id="12" name="上矢印 11"/>
          <p:cNvSpPr/>
          <p:nvPr/>
        </p:nvSpPr>
        <p:spPr>
          <a:xfrm rot="5400000">
            <a:off x="4714109" y="2779791"/>
            <a:ext cx="555788" cy="2574286"/>
          </a:xfrm>
          <a:prstGeom prst="upArrow">
            <a:avLst/>
          </a:prstGeom>
          <a:solidFill>
            <a:srgbClr val="BDD3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13" name="フローチャート : 代替処理 12"/>
          <p:cNvSpPr/>
          <p:nvPr/>
        </p:nvSpPr>
        <p:spPr>
          <a:xfrm>
            <a:off x="4640970" y="3338296"/>
            <a:ext cx="609424" cy="1746888"/>
          </a:xfrm>
          <a:prstGeom prst="flowChartAlternateProcess">
            <a:avLst/>
          </a:prstGeom>
          <a:solidFill>
            <a:srgbClr val="D4E43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fontAlgn="auto">
              <a:spcBef>
                <a:spcPts val="0"/>
              </a:spcBef>
              <a:spcAft>
                <a:spcPts val="0"/>
              </a:spcAft>
            </a:pPr>
            <a:r>
              <a:rPr lang="ja-JP" altLang="en-US" sz="1800" dirty="0">
                <a:solidFill>
                  <a:prstClr val="black"/>
                </a:solidFill>
              </a:rPr>
              <a:t>　</a:t>
            </a:r>
            <a:r>
              <a:rPr lang="ja-JP" altLang="en-US" sz="1600" dirty="0">
                <a:solidFill>
                  <a:prstClr val="black"/>
                </a:solidFill>
              </a:rPr>
              <a:t>療育支援が</a:t>
            </a:r>
            <a:endParaRPr lang="en-US" altLang="ja-JP" sz="1600" dirty="0">
              <a:solidFill>
                <a:prstClr val="black"/>
              </a:solidFill>
            </a:endParaRPr>
          </a:p>
          <a:p>
            <a:pPr fontAlgn="auto">
              <a:spcBef>
                <a:spcPts val="0"/>
              </a:spcBef>
              <a:spcAft>
                <a:spcPts val="0"/>
              </a:spcAft>
            </a:pPr>
            <a:r>
              <a:rPr lang="ja-JP" altLang="en-US" sz="1600" dirty="0">
                <a:solidFill>
                  <a:prstClr val="black"/>
                </a:solidFill>
              </a:rPr>
              <a:t>　　必要な場合</a:t>
            </a:r>
            <a:endParaRPr lang="en-US" altLang="ja-JP" sz="1600" dirty="0">
              <a:solidFill>
                <a:prstClr val="black"/>
              </a:solidFill>
            </a:endParaRPr>
          </a:p>
        </p:txBody>
      </p:sp>
      <p:sp>
        <p:nvSpPr>
          <p:cNvPr id="15" name="上矢印 14"/>
          <p:cNvSpPr/>
          <p:nvPr/>
        </p:nvSpPr>
        <p:spPr>
          <a:xfrm rot="9296845">
            <a:off x="7447226" y="4557359"/>
            <a:ext cx="429586" cy="75932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3" name="角丸四角形 2"/>
          <p:cNvSpPr/>
          <p:nvPr/>
        </p:nvSpPr>
        <p:spPr>
          <a:xfrm>
            <a:off x="6903218" y="5373299"/>
            <a:ext cx="2105852" cy="629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dirty="0">
                <a:solidFill>
                  <a:prstClr val="white"/>
                </a:solidFill>
              </a:rPr>
              <a:t>障害児通所支援等による専門的支援</a:t>
            </a:r>
          </a:p>
        </p:txBody>
      </p:sp>
      <p:sp>
        <p:nvSpPr>
          <p:cNvPr id="27" name="テキスト ボックス 26"/>
          <p:cNvSpPr txBox="1"/>
          <p:nvPr/>
        </p:nvSpPr>
        <p:spPr>
          <a:xfrm>
            <a:off x="399897" y="1835532"/>
            <a:ext cx="2992951" cy="369332"/>
          </a:xfrm>
          <a:prstGeom prst="rect">
            <a:avLst/>
          </a:prstGeom>
          <a:solidFill>
            <a:schemeClr val="bg1"/>
          </a:solidFill>
          <a:ln>
            <a:solidFill>
              <a:schemeClr val="accent1">
                <a:shade val="50000"/>
              </a:schemeClr>
            </a:solidFill>
          </a:ln>
        </p:spPr>
        <p:txBody>
          <a:bodyPr wrap="square" rtlCol="0">
            <a:spAutoFit/>
          </a:bodyPr>
          <a:lstStyle/>
          <a:p>
            <a:pPr algn="ctr" fontAlgn="auto">
              <a:spcBef>
                <a:spcPts val="0"/>
              </a:spcBef>
              <a:spcAft>
                <a:spcPts val="0"/>
              </a:spcAft>
            </a:pPr>
            <a:r>
              <a:rPr lang="ja-JP" altLang="en-US" sz="1800" dirty="0">
                <a:solidFill>
                  <a:prstClr val="black"/>
                </a:solidFill>
                <a:latin typeface="Calibri"/>
                <a:ea typeface="ＭＳ Ｐゴシック"/>
              </a:rPr>
              <a:t>子ども・子育て支援新制度</a:t>
            </a:r>
            <a:endParaRPr lang="en-US" altLang="ja-JP" sz="1800" dirty="0">
              <a:solidFill>
                <a:prstClr val="black"/>
              </a:solidFill>
              <a:latin typeface="Calibri"/>
              <a:ea typeface="ＭＳ Ｐゴシック"/>
            </a:endParaRPr>
          </a:p>
        </p:txBody>
      </p:sp>
      <p:sp>
        <p:nvSpPr>
          <p:cNvPr id="28" name="テキスト ボックス 27"/>
          <p:cNvSpPr txBox="1"/>
          <p:nvPr/>
        </p:nvSpPr>
        <p:spPr>
          <a:xfrm>
            <a:off x="7360842" y="1893275"/>
            <a:ext cx="1492635" cy="383597"/>
          </a:xfrm>
          <a:prstGeom prst="rect">
            <a:avLst/>
          </a:prstGeom>
          <a:solidFill>
            <a:schemeClr val="bg1"/>
          </a:solidFill>
          <a:ln>
            <a:solidFill>
              <a:schemeClr val="accent1">
                <a:shade val="50000"/>
              </a:schemeClr>
            </a:solidFill>
          </a:ln>
        </p:spPr>
        <p:txBody>
          <a:bodyPr wrap="square" rtlCol="0">
            <a:spAutoFit/>
          </a:bodyPr>
          <a:lstStyle/>
          <a:p>
            <a:pPr algn="ctr" fontAlgn="auto">
              <a:spcBef>
                <a:spcPts val="0"/>
              </a:spcBef>
              <a:spcAft>
                <a:spcPts val="0"/>
              </a:spcAft>
            </a:pPr>
            <a:r>
              <a:rPr lang="ja-JP" altLang="en-US" sz="1800" dirty="0">
                <a:solidFill>
                  <a:prstClr val="black"/>
                </a:solidFill>
                <a:latin typeface="Calibri"/>
                <a:ea typeface="ＭＳ Ｐゴシック"/>
              </a:rPr>
              <a:t>障害児支援</a:t>
            </a:r>
            <a:endParaRPr lang="en-US" altLang="ja-JP" sz="1800" dirty="0">
              <a:solidFill>
                <a:prstClr val="black"/>
              </a:solidFill>
              <a:latin typeface="Calibri"/>
              <a:ea typeface="ＭＳ Ｐゴシック"/>
            </a:endParaRPr>
          </a:p>
        </p:txBody>
      </p:sp>
      <p:sp>
        <p:nvSpPr>
          <p:cNvPr id="39" name="テキスト ボックス 38"/>
          <p:cNvSpPr txBox="1"/>
          <p:nvPr/>
        </p:nvSpPr>
        <p:spPr>
          <a:xfrm>
            <a:off x="3860879" y="2396788"/>
            <a:ext cx="2191558" cy="600164"/>
          </a:xfrm>
          <a:prstGeom prst="rect">
            <a:avLst/>
          </a:prstGeom>
          <a:solidFill>
            <a:schemeClr val="bg1"/>
          </a:solidFill>
          <a:ln w="38100">
            <a:solidFill>
              <a:schemeClr val="accent1">
                <a:shade val="50000"/>
              </a:schemeClr>
            </a:solidFill>
            <a:prstDash val="sysDash"/>
          </a:ln>
        </p:spPr>
        <p:txBody>
          <a:bodyPr wrap="square" rtlCol="0">
            <a:spAutoFit/>
          </a:bodyPr>
          <a:lstStyle/>
          <a:p>
            <a:pPr fontAlgn="auto">
              <a:spcBef>
                <a:spcPts val="0"/>
              </a:spcBef>
              <a:spcAft>
                <a:spcPts val="0"/>
              </a:spcAft>
            </a:pPr>
            <a:r>
              <a:rPr lang="ja-JP" altLang="en-US" sz="1100" dirty="0">
                <a:solidFill>
                  <a:srgbClr val="FF0000"/>
                </a:solidFill>
                <a:latin typeface="Calibri"/>
                <a:ea typeface="ＭＳ Ｐゴシック"/>
              </a:rPr>
              <a:t>＊障害児相談支援事業者等が</a:t>
            </a:r>
            <a:endParaRPr lang="en-US" altLang="ja-JP" sz="1100" dirty="0">
              <a:solidFill>
                <a:srgbClr val="FF0000"/>
              </a:solidFill>
              <a:latin typeface="Calibri"/>
              <a:ea typeface="ＭＳ Ｐゴシック"/>
            </a:endParaRPr>
          </a:p>
          <a:p>
            <a:pPr fontAlgn="auto">
              <a:spcBef>
                <a:spcPts val="0"/>
              </a:spcBef>
              <a:spcAft>
                <a:spcPts val="0"/>
              </a:spcAft>
            </a:pPr>
            <a:r>
              <a:rPr lang="ja-JP" altLang="en-US" sz="1100" dirty="0">
                <a:solidFill>
                  <a:srgbClr val="FF0000"/>
                </a:solidFill>
                <a:latin typeface="Calibri"/>
                <a:ea typeface="ＭＳ Ｐゴシック"/>
              </a:rPr>
              <a:t>　 市町村から利用者支援事業　</a:t>
            </a:r>
            <a:endParaRPr lang="en-US" altLang="ja-JP" sz="1100" dirty="0">
              <a:solidFill>
                <a:srgbClr val="FF0000"/>
              </a:solidFill>
              <a:latin typeface="Calibri"/>
              <a:ea typeface="ＭＳ Ｐゴシック"/>
            </a:endParaRPr>
          </a:p>
          <a:p>
            <a:pPr fontAlgn="auto">
              <a:spcBef>
                <a:spcPts val="0"/>
              </a:spcBef>
              <a:spcAft>
                <a:spcPts val="0"/>
              </a:spcAft>
            </a:pPr>
            <a:r>
              <a:rPr lang="ja-JP" altLang="en-US" sz="1100" dirty="0">
                <a:solidFill>
                  <a:srgbClr val="FF0000"/>
                </a:solidFill>
                <a:latin typeface="Calibri"/>
                <a:ea typeface="ＭＳ Ｐゴシック"/>
              </a:rPr>
              <a:t>　 の委託等を受けることも可能</a:t>
            </a:r>
          </a:p>
        </p:txBody>
      </p:sp>
      <p:sp>
        <p:nvSpPr>
          <p:cNvPr id="46" name="テキスト ボックス 45"/>
          <p:cNvSpPr txBox="1"/>
          <p:nvPr/>
        </p:nvSpPr>
        <p:spPr>
          <a:xfrm>
            <a:off x="27141" y="2520562"/>
            <a:ext cx="1345852" cy="692497"/>
          </a:xfrm>
          <a:prstGeom prst="rect">
            <a:avLst/>
          </a:prstGeom>
          <a:solidFill>
            <a:schemeClr val="bg1"/>
          </a:solidFill>
          <a:ln>
            <a:solidFill>
              <a:schemeClr val="accent1">
                <a:shade val="50000"/>
              </a:schemeClr>
            </a:solidFill>
          </a:ln>
        </p:spPr>
        <p:txBody>
          <a:bodyPr wrap="square" rtlCol="0">
            <a:spAutoFit/>
          </a:bodyPr>
          <a:lstStyle/>
          <a:p>
            <a:pPr algn="ctr" fontAlgn="auto">
              <a:spcBef>
                <a:spcPts val="0"/>
              </a:spcBef>
              <a:spcAft>
                <a:spcPts val="0"/>
              </a:spcAft>
            </a:pPr>
            <a:r>
              <a:rPr lang="ja-JP" altLang="en-US" sz="1300" dirty="0">
                <a:solidFill>
                  <a:prstClr val="black"/>
                </a:solidFill>
                <a:latin typeface="Calibri"/>
                <a:ea typeface="ＭＳ Ｐゴシック"/>
              </a:rPr>
              <a:t>家庭児童相談</a:t>
            </a:r>
            <a:endParaRPr lang="en-US" altLang="ja-JP" sz="1300" dirty="0">
              <a:solidFill>
                <a:prstClr val="black"/>
              </a:solidFill>
              <a:latin typeface="Calibri"/>
              <a:ea typeface="ＭＳ Ｐゴシック"/>
            </a:endParaRPr>
          </a:p>
          <a:p>
            <a:pPr algn="ctr" fontAlgn="auto">
              <a:spcBef>
                <a:spcPts val="0"/>
              </a:spcBef>
              <a:spcAft>
                <a:spcPts val="0"/>
              </a:spcAft>
            </a:pPr>
            <a:r>
              <a:rPr lang="ja-JP" altLang="en-US" sz="1300" dirty="0">
                <a:solidFill>
                  <a:prstClr val="black"/>
                </a:solidFill>
                <a:latin typeface="Calibri"/>
                <a:ea typeface="ＭＳ Ｐゴシック"/>
              </a:rPr>
              <a:t>地域の保健師　　　　ファミサポ　等</a:t>
            </a:r>
          </a:p>
        </p:txBody>
      </p:sp>
      <p:cxnSp>
        <p:nvCxnSpPr>
          <p:cNvPr id="54" name="直線矢印コネクタ 53"/>
          <p:cNvCxnSpPr/>
          <p:nvPr/>
        </p:nvCxnSpPr>
        <p:spPr>
          <a:xfrm>
            <a:off x="6123130" y="1875678"/>
            <a:ext cx="1038297" cy="1493713"/>
          </a:xfrm>
          <a:prstGeom prst="straightConnector1">
            <a:avLst/>
          </a:prstGeom>
          <a:ln w="38100">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52" name="円/楕円 51"/>
          <p:cNvSpPr/>
          <p:nvPr/>
        </p:nvSpPr>
        <p:spPr>
          <a:xfrm>
            <a:off x="6201160" y="2567938"/>
            <a:ext cx="1031589" cy="284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a:solidFill>
                  <a:prstClr val="white"/>
                </a:solidFill>
              </a:rPr>
              <a:t>指定</a:t>
            </a:r>
          </a:p>
        </p:txBody>
      </p:sp>
      <p:cxnSp>
        <p:nvCxnSpPr>
          <p:cNvPr id="55" name="直線矢印コネクタ 54"/>
          <p:cNvCxnSpPr/>
          <p:nvPr/>
        </p:nvCxnSpPr>
        <p:spPr>
          <a:xfrm flipH="1">
            <a:off x="2797406" y="1875678"/>
            <a:ext cx="1135249" cy="1390311"/>
          </a:xfrm>
          <a:prstGeom prst="straightConnector1">
            <a:avLst/>
          </a:prstGeom>
          <a:ln w="38100">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3" idx="1"/>
            <a:endCxn id="16" idx="3"/>
          </p:cNvCxnSpPr>
          <p:nvPr/>
        </p:nvCxnSpPr>
        <p:spPr>
          <a:xfrm flipH="1">
            <a:off x="4981643" y="5688023"/>
            <a:ext cx="1921595" cy="1785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5457057" y="5628677"/>
            <a:ext cx="1212156" cy="342202"/>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800" dirty="0">
                <a:solidFill>
                  <a:srgbClr val="FF0000"/>
                </a:solidFill>
              </a:rPr>
              <a:t>後方支援</a:t>
            </a:r>
            <a:endParaRPr lang="en-US" altLang="ja-JP" sz="1800" dirty="0">
              <a:solidFill>
                <a:srgbClr val="FF0000"/>
              </a:solidFill>
            </a:endParaRPr>
          </a:p>
        </p:txBody>
      </p:sp>
      <p:sp>
        <p:nvSpPr>
          <p:cNvPr id="2" name="上矢印 1"/>
          <p:cNvSpPr/>
          <p:nvPr/>
        </p:nvSpPr>
        <p:spPr>
          <a:xfrm>
            <a:off x="1674973" y="3199184"/>
            <a:ext cx="2009074" cy="1197064"/>
          </a:xfrm>
          <a:prstGeom prst="upArrow">
            <a:avLst>
              <a:gd name="adj1" fmla="val 78860"/>
              <a:gd name="adj2" fmla="val 34883"/>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a:solidFill>
                  <a:prstClr val="black"/>
                </a:solidFill>
              </a:rPr>
              <a:t>個別ニーズの把握</a:t>
            </a:r>
            <a:endParaRPr lang="en-US" altLang="ja-JP" dirty="0">
              <a:solidFill>
                <a:prstClr val="black"/>
              </a:solidFill>
            </a:endParaRPr>
          </a:p>
          <a:p>
            <a:pPr fontAlgn="auto">
              <a:spcBef>
                <a:spcPts val="0"/>
              </a:spcBef>
              <a:spcAft>
                <a:spcPts val="0"/>
              </a:spcAft>
            </a:pPr>
            <a:r>
              <a:rPr lang="ja-JP" altLang="en-US" dirty="0">
                <a:solidFill>
                  <a:prstClr val="black"/>
                </a:solidFill>
              </a:rPr>
              <a:t>情報集約・提供</a:t>
            </a:r>
            <a:endParaRPr lang="en-US" altLang="ja-JP" dirty="0">
              <a:solidFill>
                <a:prstClr val="black"/>
              </a:solidFill>
            </a:endParaRPr>
          </a:p>
          <a:p>
            <a:pPr fontAlgn="auto">
              <a:spcBef>
                <a:spcPts val="0"/>
              </a:spcBef>
              <a:spcAft>
                <a:spcPts val="0"/>
              </a:spcAft>
            </a:pPr>
            <a:r>
              <a:rPr lang="ja-JP" altLang="en-US" dirty="0">
                <a:solidFill>
                  <a:prstClr val="black"/>
                </a:solidFill>
              </a:rPr>
              <a:t>相談</a:t>
            </a:r>
            <a:endParaRPr lang="en-US" altLang="ja-JP" dirty="0">
              <a:solidFill>
                <a:prstClr val="black"/>
              </a:solidFill>
            </a:endParaRPr>
          </a:p>
        </p:txBody>
      </p:sp>
      <p:sp>
        <p:nvSpPr>
          <p:cNvPr id="5" name="額縁 4"/>
          <p:cNvSpPr/>
          <p:nvPr/>
        </p:nvSpPr>
        <p:spPr>
          <a:xfrm>
            <a:off x="1624443" y="3266069"/>
            <a:ext cx="1992090" cy="257209"/>
          </a:xfrm>
          <a:prstGeom prst="beve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dirty="0">
                <a:solidFill>
                  <a:prstClr val="black"/>
                </a:solidFill>
              </a:rPr>
              <a:t>利用者支援事業者</a:t>
            </a:r>
          </a:p>
        </p:txBody>
      </p:sp>
      <p:sp>
        <p:nvSpPr>
          <p:cNvPr id="10" name="雲形吹き出し 9"/>
          <p:cNvSpPr/>
          <p:nvPr/>
        </p:nvSpPr>
        <p:spPr>
          <a:xfrm>
            <a:off x="194496" y="4462577"/>
            <a:ext cx="1711795" cy="909160"/>
          </a:xfrm>
          <a:prstGeom prst="cloudCallout">
            <a:avLst>
              <a:gd name="adj1" fmla="val 24952"/>
              <a:gd name="adj2" fmla="val 584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ja-JP" altLang="en-US" sz="1100" dirty="0">
                <a:solidFill>
                  <a:prstClr val="black"/>
                </a:solidFill>
              </a:rPr>
              <a:t>子どもを預けたい</a:t>
            </a:r>
            <a:endParaRPr lang="en-US" altLang="ja-JP" sz="1100" dirty="0">
              <a:solidFill>
                <a:prstClr val="black"/>
              </a:solidFill>
            </a:endParaRPr>
          </a:p>
          <a:p>
            <a:pPr algn="ctr" fontAlgn="auto">
              <a:spcBef>
                <a:spcPts val="0"/>
              </a:spcBef>
              <a:spcAft>
                <a:spcPts val="0"/>
              </a:spcAft>
            </a:pPr>
            <a:r>
              <a:rPr lang="ja-JP" altLang="en-US" sz="1100" dirty="0">
                <a:solidFill>
                  <a:prstClr val="black"/>
                </a:solidFill>
              </a:rPr>
              <a:t>子どものことで気にかかることがある　等</a:t>
            </a:r>
          </a:p>
        </p:txBody>
      </p:sp>
      <p:sp>
        <p:nvSpPr>
          <p:cNvPr id="11" name="上矢印 10"/>
          <p:cNvSpPr/>
          <p:nvPr/>
        </p:nvSpPr>
        <p:spPr>
          <a:xfrm rot="1493548">
            <a:off x="2098348" y="4601664"/>
            <a:ext cx="386586" cy="77630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7" name="角丸四角形 6"/>
          <p:cNvSpPr/>
          <p:nvPr/>
        </p:nvSpPr>
        <p:spPr>
          <a:xfrm>
            <a:off x="1202941" y="5517315"/>
            <a:ext cx="1594439" cy="691057"/>
          </a:xfrm>
          <a:prstGeom prst="roundRect">
            <a:avLst/>
          </a:prstGeom>
          <a:solidFill>
            <a:srgbClr val="FFFF00"/>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a:solidFill>
                  <a:prstClr val="black"/>
                </a:solidFill>
              </a:rPr>
              <a:t>子育て中の</a:t>
            </a:r>
            <a:endParaRPr lang="en-US" altLang="ja-JP" sz="1600" dirty="0">
              <a:solidFill>
                <a:prstClr val="black"/>
              </a:solidFill>
            </a:endParaRPr>
          </a:p>
          <a:p>
            <a:pPr algn="ctr" fontAlgn="auto">
              <a:spcBef>
                <a:spcPts val="0"/>
              </a:spcBef>
              <a:spcAft>
                <a:spcPts val="0"/>
              </a:spcAft>
            </a:pPr>
            <a:r>
              <a:rPr lang="ja-JP" altLang="en-US" sz="1600" dirty="0">
                <a:solidFill>
                  <a:prstClr val="black"/>
                </a:solidFill>
              </a:rPr>
              <a:t>親子など</a:t>
            </a:r>
          </a:p>
        </p:txBody>
      </p:sp>
      <p:sp>
        <p:nvSpPr>
          <p:cNvPr id="51" name="円/楕円 50"/>
          <p:cNvSpPr/>
          <p:nvPr/>
        </p:nvSpPr>
        <p:spPr>
          <a:xfrm>
            <a:off x="2586389" y="2492979"/>
            <a:ext cx="1118472" cy="3555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dirty="0">
                <a:solidFill>
                  <a:prstClr val="black"/>
                </a:solidFill>
              </a:rPr>
              <a:t>委託等</a:t>
            </a:r>
          </a:p>
        </p:txBody>
      </p:sp>
      <p:sp>
        <p:nvSpPr>
          <p:cNvPr id="16" name="角丸四角形 15"/>
          <p:cNvSpPr/>
          <p:nvPr/>
        </p:nvSpPr>
        <p:spPr>
          <a:xfrm>
            <a:off x="3107742" y="5562972"/>
            <a:ext cx="1873883" cy="607266"/>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a:solidFill>
                  <a:prstClr val="black"/>
                </a:solidFill>
              </a:rPr>
              <a:t>保育所</a:t>
            </a:r>
            <a:r>
              <a:rPr lang="ja-JP" altLang="en-US" sz="1600" dirty="0">
                <a:solidFill>
                  <a:srgbClr val="0E076F"/>
                </a:solidFill>
              </a:rPr>
              <a:t>等</a:t>
            </a:r>
          </a:p>
        </p:txBody>
      </p:sp>
      <p:sp>
        <p:nvSpPr>
          <p:cNvPr id="38" name="曲折矢印 37"/>
          <p:cNvSpPr/>
          <p:nvPr/>
        </p:nvSpPr>
        <p:spPr>
          <a:xfrm rot="16200000">
            <a:off x="815816" y="3272864"/>
            <a:ext cx="711192" cy="82692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black"/>
              </a:solidFill>
            </a:endParaRPr>
          </a:p>
        </p:txBody>
      </p:sp>
      <p:sp>
        <p:nvSpPr>
          <p:cNvPr id="48" name="上矢印 47"/>
          <p:cNvSpPr/>
          <p:nvPr/>
        </p:nvSpPr>
        <p:spPr>
          <a:xfrm rot="8676136">
            <a:off x="3286058" y="4597001"/>
            <a:ext cx="425697" cy="77630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50" name="角丸四角形 49"/>
          <p:cNvSpPr/>
          <p:nvPr/>
        </p:nvSpPr>
        <p:spPr>
          <a:xfrm>
            <a:off x="3517290" y="1398289"/>
            <a:ext cx="2995884" cy="477469"/>
          </a:xfrm>
          <a:prstGeom prst="roundRect">
            <a:avLst/>
          </a:prstGeom>
          <a:solidFill>
            <a:srgbClr val="D4E4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400" b="1" dirty="0">
                <a:solidFill>
                  <a:prstClr val="black"/>
                </a:solidFill>
              </a:rPr>
              <a:t>市町村</a:t>
            </a:r>
          </a:p>
        </p:txBody>
      </p:sp>
      <p:sp>
        <p:nvSpPr>
          <p:cNvPr id="33" name="正方形/長方形 32"/>
          <p:cNvSpPr/>
          <p:nvPr/>
        </p:nvSpPr>
        <p:spPr bwMode="auto">
          <a:xfrm>
            <a:off x="5950446" y="40946"/>
            <a:ext cx="3799559" cy="310789"/>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a:r>
              <a:rPr lang="ja-JP" altLang="en-US" dirty="0">
                <a:solidFill>
                  <a:prstClr val="black"/>
                </a:solidFill>
                <a:ea typeface="ＭＳ Ｐゴシック" pitchFamily="50" charset="-128"/>
              </a:rPr>
              <a:t>障害児支援の在り方に関する検討会報告書　参考資料４</a:t>
            </a:r>
          </a:p>
        </p:txBody>
      </p:sp>
      <p:sp>
        <p:nvSpPr>
          <p:cNvPr id="14" name="スライド番号プレースホルダー 9">
            <a:extLst>
              <a:ext uri="{FF2B5EF4-FFF2-40B4-BE49-F238E27FC236}">
                <a16:creationId xmlns:a16="http://schemas.microsoft.com/office/drawing/2014/main" id="{F6DEA8C0-7944-958E-DD82-B3A7E965EFBB}"/>
              </a:ext>
            </a:extLst>
          </p:cNvPr>
          <p:cNvSpPr txBox="1">
            <a:spLocks/>
          </p:cNvSpPr>
          <p:nvPr/>
        </p:nvSpPr>
        <p:spPr>
          <a:xfrm>
            <a:off x="7594600" y="6519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69</a:t>
            </a:fld>
            <a:endParaRPr lang="en-US" altLang="ja-JP" sz="2000" dirty="0">
              <a:solidFill>
                <a:srgbClr val="000000"/>
              </a:solidFill>
            </a:endParaRPr>
          </a:p>
        </p:txBody>
      </p:sp>
    </p:spTree>
    <p:extLst>
      <p:ext uri="{BB962C8B-B14F-4D97-AF65-F5344CB8AC3E}">
        <p14:creationId xmlns:p14="http://schemas.microsoft.com/office/powerpoint/2010/main" val="15443974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3600" u="sng" spc="-100">
                <a:solidFill>
                  <a:srgbClr val="000000"/>
                </a:solidFill>
              </a:rPr>
              <a:t>⑦　支援対象の「違い」</a:t>
            </a:r>
            <a:endParaRPr lang="en-US" altLang="ja-JP" sz="3600" spc="-100" dirty="0">
              <a:solidFill>
                <a:srgbClr val="000000"/>
              </a:solidFill>
            </a:endParaRPr>
          </a:p>
        </p:txBody>
      </p:sp>
      <p:sp>
        <p:nvSpPr>
          <p:cNvPr id="5" name="Rectangle 1"/>
          <p:cNvSpPr>
            <a:spLocks noChangeArrowheads="1"/>
          </p:cNvSpPr>
          <p:nvPr/>
        </p:nvSpPr>
        <p:spPr bwMode="auto">
          <a:xfrm>
            <a:off x="208212" y="896970"/>
            <a:ext cx="9687850" cy="635696"/>
          </a:xfrm>
          <a:prstGeom prst="rect">
            <a:avLst/>
          </a:prstGeom>
          <a:noFill/>
          <a:ln w="9525">
            <a:noFill/>
            <a:miter lim="800000"/>
            <a:headEnd/>
            <a:tailEnd/>
          </a:ln>
        </p:spPr>
        <p:txBody>
          <a:bodyPr wrap="square" anchor="t" anchorCtr="0">
            <a:noAutofit/>
          </a:bodyPr>
          <a:lstStyle/>
          <a:p>
            <a:pPr marL="539750" indent="-539750">
              <a:spcBef>
                <a:spcPts val="1200"/>
              </a:spcBef>
            </a:pPr>
            <a:r>
              <a:rPr lang="ja-JP" altLang="en-US" sz="2800">
                <a:latin typeface="ＭＳ Ｐゴシック" panose="020B0600070205080204" pitchFamily="50" charset="-128"/>
                <a:cs typeface="HG丸ｺﾞｼｯｸM-PRO" pitchFamily="50" charset="-128"/>
              </a:rPr>
              <a:t>◎</a:t>
            </a:r>
            <a:r>
              <a:rPr lang="ja-JP" altLang="en-US" sz="2800" u="sng">
                <a:latin typeface="ＭＳ Ｐゴシック" panose="020B0600070205080204" pitchFamily="50" charset="-128"/>
                <a:cs typeface="HG丸ｺﾞｼｯｸM-PRO" pitchFamily="50" charset="-128"/>
              </a:rPr>
              <a:t>発達支援の</a:t>
            </a:r>
            <a:r>
              <a:rPr lang="ja-JP" altLang="en-US" sz="2800" u="sng">
                <a:solidFill>
                  <a:srgbClr val="FF0000"/>
                </a:solidFill>
                <a:latin typeface="ＭＳ Ｐゴシック" panose="020B0600070205080204" pitchFamily="50" charset="-128"/>
                <a:cs typeface="HG丸ｺﾞｼｯｸM-PRO" pitchFamily="50" charset="-128"/>
              </a:rPr>
              <a:t>「３本柱」</a:t>
            </a:r>
            <a:r>
              <a:rPr lang="ja-JP" altLang="en-US" sz="2800">
                <a:latin typeface="ＭＳ Ｐゴシック" panose="020B0600070205080204" pitchFamily="50" charset="-128"/>
                <a:cs typeface="HG丸ｺﾞｼｯｸM-PRO" pitchFamily="50" charset="-128"/>
              </a:rPr>
              <a:t>を必ず個別支援計画に盛り込む</a:t>
            </a:r>
            <a:endParaRPr lang="en-US" altLang="ja-JP" sz="2800" dirty="0">
              <a:latin typeface="ＭＳ Ｐゴシック" panose="020B0600070205080204" pitchFamily="50" charset="-128"/>
              <a:cs typeface="HG丸ｺﾞｼｯｸM-PRO" pitchFamily="50" charset="-128"/>
            </a:endParaRPr>
          </a:p>
        </p:txBody>
      </p:sp>
      <p:grpSp>
        <p:nvGrpSpPr>
          <p:cNvPr id="20" name="グループ化 19">
            <a:extLst>
              <a:ext uri="{FF2B5EF4-FFF2-40B4-BE49-F238E27FC236}">
                <a16:creationId xmlns:a16="http://schemas.microsoft.com/office/drawing/2014/main" id="{856B6CAD-16D2-2847-A42B-2D83263B51E9}"/>
              </a:ext>
            </a:extLst>
          </p:cNvPr>
          <p:cNvGrpSpPr/>
          <p:nvPr/>
        </p:nvGrpSpPr>
        <p:grpSpPr>
          <a:xfrm>
            <a:off x="-1" y="1466905"/>
            <a:ext cx="5433457" cy="4692649"/>
            <a:chOff x="-1" y="1748724"/>
            <a:chExt cx="5433457" cy="4692649"/>
          </a:xfrm>
        </p:grpSpPr>
        <p:grpSp>
          <p:nvGrpSpPr>
            <p:cNvPr id="7" name="グループ化 6">
              <a:extLst>
                <a:ext uri="{FF2B5EF4-FFF2-40B4-BE49-F238E27FC236}">
                  <a16:creationId xmlns:a16="http://schemas.microsoft.com/office/drawing/2014/main" id="{175CA66D-5438-314E-89F8-24CB775941A3}"/>
                </a:ext>
              </a:extLst>
            </p:cNvPr>
            <p:cNvGrpSpPr/>
            <p:nvPr/>
          </p:nvGrpSpPr>
          <p:grpSpPr>
            <a:xfrm>
              <a:off x="-1" y="1748724"/>
              <a:ext cx="5184576" cy="4692649"/>
              <a:chOff x="920577" y="908197"/>
              <a:chExt cx="8640763" cy="5617215"/>
            </a:xfrm>
          </p:grpSpPr>
          <p:sp>
            <p:nvSpPr>
              <p:cNvPr id="8" name="円/楕円 7">
                <a:extLst>
                  <a:ext uri="{FF2B5EF4-FFF2-40B4-BE49-F238E27FC236}">
                    <a16:creationId xmlns:a16="http://schemas.microsoft.com/office/drawing/2014/main" id="{00EAE7E7-A248-5E41-92D5-ABFA6AF46F47}"/>
                  </a:ext>
                </a:extLst>
              </p:cNvPr>
              <p:cNvSpPr>
                <a:spLocks noChangeArrowheads="1"/>
              </p:cNvSpPr>
              <p:nvPr/>
            </p:nvSpPr>
            <p:spPr bwMode="auto">
              <a:xfrm>
                <a:off x="920577" y="908197"/>
                <a:ext cx="8640763" cy="5617215"/>
              </a:xfrm>
              <a:prstGeom prst="ellipse">
                <a:avLst/>
              </a:prstGeom>
              <a:solidFill>
                <a:srgbClr val="CCFF99"/>
              </a:solidFill>
              <a:ln w="9525" algn="ctr">
                <a:solidFill>
                  <a:schemeClr val="tx1"/>
                </a:solidFill>
                <a:round/>
                <a:headEnd/>
                <a:tailEnd/>
              </a:ln>
            </p:spPr>
            <p:txBody>
              <a:bodyPr lIns="36804" tIns="7359" rIns="36804" bIns="7359"/>
              <a:lstStyle/>
              <a:p>
                <a:pPr marL="119063" indent="-119063" defTabSz="873125"/>
                <a:endParaRPr lang="ja-JP" altLang="en-US" sz="1100">
                  <a:solidFill>
                    <a:srgbClr val="000000"/>
                  </a:solidFill>
                </a:endParaRPr>
              </a:p>
            </p:txBody>
          </p:sp>
          <p:sp>
            <p:nvSpPr>
              <p:cNvPr id="9" name="円/楕円 5">
                <a:extLst>
                  <a:ext uri="{FF2B5EF4-FFF2-40B4-BE49-F238E27FC236}">
                    <a16:creationId xmlns:a16="http://schemas.microsoft.com/office/drawing/2014/main" id="{A0744B70-F6B5-4A45-B813-53CA833AF17E}"/>
                  </a:ext>
                </a:extLst>
              </p:cNvPr>
              <p:cNvSpPr>
                <a:spLocks noChangeArrowheads="1"/>
              </p:cNvSpPr>
              <p:nvPr/>
            </p:nvSpPr>
            <p:spPr bwMode="auto">
              <a:xfrm>
                <a:off x="1784453" y="1039367"/>
                <a:ext cx="6768948" cy="3363750"/>
              </a:xfrm>
              <a:prstGeom prst="ellipse">
                <a:avLst/>
              </a:prstGeom>
              <a:solidFill>
                <a:srgbClr val="FFCC66"/>
              </a:solidFill>
              <a:ln w="9525" algn="ctr">
                <a:solidFill>
                  <a:schemeClr val="tx1"/>
                </a:solidFill>
                <a:round/>
                <a:headEnd/>
                <a:tailEnd/>
              </a:ln>
            </p:spPr>
            <p:txBody>
              <a:bodyPr lIns="36804" tIns="7359" rIns="36804" bIns="7359"/>
              <a:lstStyle/>
              <a:p>
                <a:pPr marL="119063" indent="-119063" defTabSz="873125"/>
                <a:endParaRPr lang="ja-JP" altLang="en-US" sz="1100">
                  <a:solidFill>
                    <a:srgbClr val="000000"/>
                  </a:solidFill>
                </a:endParaRPr>
              </a:p>
            </p:txBody>
          </p:sp>
          <p:sp>
            <p:nvSpPr>
              <p:cNvPr id="10" name="Rectangle 3">
                <a:extLst>
                  <a:ext uri="{FF2B5EF4-FFF2-40B4-BE49-F238E27FC236}">
                    <a16:creationId xmlns:a16="http://schemas.microsoft.com/office/drawing/2014/main" id="{2D549E97-AD3F-A445-B9DF-78FE8FFEF8FF}"/>
                  </a:ext>
                </a:extLst>
              </p:cNvPr>
              <p:cNvSpPr txBox="1">
                <a:spLocks noChangeArrowheads="1"/>
              </p:cNvSpPr>
              <p:nvPr/>
            </p:nvSpPr>
            <p:spPr>
              <a:xfrm>
                <a:off x="2562996" y="3372203"/>
                <a:ext cx="5429288" cy="647700"/>
              </a:xfrm>
              <a:prstGeom prst="rect">
                <a:avLst/>
              </a:prstGeom>
              <a:noFill/>
            </p:spPr>
            <p:txBody>
              <a:bodyPr/>
              <a:lstStyle/>
              <a:p>
                <a:pPr algn="ctr">
                  <a:defRPr/>
                </a:pPr>
                <a:r>
                  <a:rPr lang="ja-JP" altLang="en-US" sz="2000" dirty="0">
                    <a:solidFill>
                      <a:srgbClr val="000000"/>
                    </a:solidFill>
                    <a:latin typeface="Arial"/>
                    <a:ea typeface="ＭＳ Ｐゴシック"/>
                  </a:rPr>
                  <a:t>親と協働の子育て支援</a:t>
                </a:r>
                <a:endParaRPr lang="en-US" altLang="ja-JP" sz="2000" dirty="0">
                  <a:solidFill>
                    <a:srgbClr val="000000"/>
                  </a:solidFill>
                  <a:latin typeface="Arial"/>
                  <a:ea typeface="ＭＳ Ｐゴシック"/>
                </a:endParaRPr>
              </a:p>
              <a:p>
                <a:pPr algn="ctr">
                  <a:defRPr/>
                </a:pPr>
                <a:r>
                  <a:rPr lang="ja-JP" altLang="en-US" sz="2000" dirty="0">
                    <a:solidFill>
                      <a:srgbClr val="000000"/>
                    </a:solidFill>
                    <a:latin typeface="Arial"/>
                    <a:ea typeface="ＭＳ Ｐゴシック"/>
                  </a:rPr>
                  <a:t>（親育ち支援）</a:t>
                </a:r>
                <a:endParaRPr lang="en-US" altLang="ja-JP" sz="2000" dirty="0">
                  <a:solidFill>
                    <a:srgbClr val="000000"/>
                  </a:solidFill>
                  <a:latin typeface="Arial"/>
                  <a:ea typeface="ＭＳ Ｐゴシック"/>
                </a:endParaRPr>
              </a:p>
              <a:p>
                <a:pPr algn="ctr">
                  <a:defRPr/>
                </a:pPr>
                <a:endParaRPr lang="ja-JP" altLang="en-US" sz="2400" dirty="0">
                  <a:solidFill>
                    <a:srgbClr val="000000"/>
                  </a:solidFill>
                  <a:latin typeface="Arial"/>
                  <a:ea typeface="ＭＳ Ｐゴシック"/>
                </a:endParaRPr>
              </a:p>
            </p:txBody>
          </p:sp>
          <p:sp>
            <p:nvSpPr>
              <p:cNvPr id="11" name="Rectangle 3">
                <a:extLst>
                  <a:ext uri="{FF2B5EF4-FFF2-40B4-BE49-F238E27FC236}">
                    <a16:creationId xmlns:a16="http://schemas.microsoft.com/office/drawing/2014/main" id="{62DCEFCF-12F3-B948-A79E-C078BD5991E4}"/>
                  </a:ext>
                </a:extLst>
              </p:cNvPr>
              <p:cNvSpPr txBox="1">
                <a:spLocks noChangeArrowheads="1"/>
              </p:cNvSpPr>
              <p:nvPr/>
            </p:nvSpPr>
            <p:spPr>
              <a:xfrm>
                <a:off x="3207185" y="4558185"/>
                <a:ext cx="4032026" cy="719138"/>
              </a:xfrm>
              <a:prstGeom prst="rect">
                <a:avLst/>
              </a:prstGeom>
              <a:noFill/>
            </p:spPr>
            <p:txBody>
              <a:bodyPr/>
              <a:lstStyle/>
              <a:p>
                <a:pPr algn="ctr">
                  <a:defRPr/>
                </a:pPr>
                <a:r>
                  <a:rPr lang="ja-JP" altLang="en-US" sz="2800" u="sng">
                    <a:solidFill>
                      <a:srgbClr val="008000"/>
                    </a:solidFill>
                    <a:latin typeface="Arial"/>
                    <a:ea typeface="ＭＳ Ｐゴシック"/>
                  </a:rPr>
                  <a:t>③地域</a:t>
                </a:r>
                <a:r>
                  <a:rPr lang="ja-JP" altLang="en-US" sz="2800" u="sng" dirty="0">
                    <a:solidFill>
                      <a:srgbClr val="008000"/>
                    </a:solidFill>
                    <a:latin typeface="Arial"/>
                    <a:ea typeface="ＭＳ Ｐゴシック"/>
                  </a:rPr>
                  <a:t>支援</a:t>
                </a:r>
              </a:p>
            </p:txBody>
          </p:sp>
          <p:sp>
            <p:nvSpPr>
              <p:cNvPr id="12" name="Rectangle 3">
                <a:extLst>
                  <a:ext uri="{FF2B5EF4-FFF2-40B4-BE49-F238E27FC236}">
                    <a16:creationId xmlns:a16="http://schemas.microsoft.com/office/drawing/2014/main" id="{16EBB922-BB97-2446-91FD-77E8233582E6}"/>
                  </a:ext>
                </a:extLst>
              </p:cNvPr>
              <p:cNvSpPr txBox="1">
                <a:spLocks noChangeArrowheads="1"/>
              </p:cNvSpPr>
              <p:nvPr/>
            </p:nvSpPr>
            <p:spPr>
              <a:xfrm>
                <a:off x="3207185" y="2755103"/>
                <a:ext cx="3347139" cy="561975"/>
              </a:xfrm>
              <a:prstGeom prst="rect">
                <a:avLst/>
              </a:prstGeom>
              <a:noFill/>
            </p:spPr>
            <p:txBody>
              <a:bodyPr/>
              <a:lstStyle/>
              <a:p>
                <a:pPr algn="ctr">
                  <a:defRPr/>
                </a:pPr>
                <a:r>
                  <a:rPr lang="ja-JP" altLang="en-US" sz="2800" u="sng">
                    <a:solidFill>
                      <a:srgbClr val="FF0000"/>
                    </a:solidFill>
                    <a:latin typeface="Arial"/>
                    <a:ea typeface="ＭＳ Ｐゴシック"/>
                  </a:rPr>
                  <a:t>②家族</a:t>
                </a:r>
                <a:r>
                  <a:rPr lang="ja-JP" altLang="en-US" sz="2800" u="sng" dirty="0">
                    <a:solidFill>
                      <a:srgbClr val="FF0000"/>
                    </a:solidFill>
                    <a:latin typeface="Arial"/>
                    <a:ea typeface="ＭＳ Ｐゴシック"/>
                  </a:rPr>
                  <a:t>支援</a:t>
                </a:r>
                <a:endParaRPr lang="en-US" altLang="ja-JP" sz="2800" u="sng" dirty="0">
                  <a:solidFill>
                    <a:srgbClr val="FF0000"/>
                  </a:solidFill>
                  <a:latin typeface="Arial"/>
                  <a:ea typeface="ＭＳ Ｐゴシック"/>
                </a:endParaRPr>
              </a:p>
            </p:txBody>
          </p:sp>
          <p:sp>
            <p:nvSpPr>
              <p:cNvPr id="13" name="Rectangle 3">
                <a:extLst>
                  <a:ext uri="{FF2B5EF4-FFF2-40B4-BE49-F238E27FC236}">
                    <a16:creationId xmlns:a16="http://schemas.microsoft.com/office/drawing/2014/main" id="{AC468545-4D7A-FC44-BFED-EAA21DCB405D}"/>
                  </a:ext>
                </a:extLst>
              </p:cNvPr>
              <p:cNvSpPr txBox="1">
                <a:spLocks noChangeArrowheads="1"/>
              </p:cNvSpPr>
              <p:nvPr/>
            </p:nvSpPr>
            <p:spPr>
              <a:xfrm>
                <a:off x="3190647" y="5130923"/>
                <a:ext cx="4127234" cy="561975"/>
              </a:xfrm>
              <a:prstGeom prst="rect">
                <a:avLst/>
              </a:prstGeom>
              <a:noFill/>
            </p:spPr>
            <p:txBody>
              <a:bodyPr/>
              <a:lstStyle/>
              <a:p>
                <a:pPr algn="ctr">
                  <a:defRPr/>
                </a:pPr>
                <a:r>
                  <a:rPr lang="ja-JP" altLang="en-US" sz="2000" dirty="0">
                    <a:solidFill>
                      <a:srgbClr val="000000"/>
                    </a:solidFill>
                    <a:latin typeface="Arial"/>
                    <a:ea typeface="ＭＳ Ｐゴシック"/>
                  </a:rPr>
                  <a:t>地域連携による支援</a:t>
                </a:r>
                <a:endParaRPr lang="en-US" altLang="ja-JP" sz="2000" dirty="0">
                  <a:solidFill>
                    <a:srgbClr val="000000"/>
                  </a:solidFill>
                  <a:latin typeface="Arial"/>
                  <a:ea typeface="ＭＳ Ｐゴシック"/>
                </a:endParaRPr>
              </a:p>
              <a:p>
                <a:pPr algn="ctr">
                  <a:defRPr/>
                </a:pPr>
                <a:r>
                  <a:rPr lang="ja-JP" altLang="en-US" sz="2000">
                    <a:solidFill>
                      <a:srgbClr val="000000"/>
                    </a:solidFill>
                    <a:latin typeface="Arial"/>
                    <a:ea typeface="ＭＳ Ｐゴシック"/>
                  </a:rPr>
                  <a:t>地域での生活支援</a:t>
                </a:r>
                <a:endParaRPr lang="en-US" altLang="ja-JP" sz="2000" dirty="0">
                  <a:solidFill>
                    <a:srgbClr val="000000"/>
                  </a:solidFill>
                  <a:latin typeface="Arial"/>
                  <a:ea typeface="ＭＳ Ｐゴシック"/>
                </a:endParaRPr>
              </a:p>
              <a:p>
                <a:pPr algn="ctr">
                  <a:defRPr/>
                </a:pPr>
                <a:r>
                  <a:rPr lang="ja-JP" altLang="en-US" sz="2000" dirty="0">
                    <a:solidFill>
                      <a:srgbClr val="000000"/>
                    </a:solidFill>
                    <a:latin typeface="Arial"/>
                    <a:ea typeface="ＭＳ Ｐゴシック"/>
                  </a:rPr>
                  <a:t>（地域力向上支援）</a:t>
                </a:r>
                <a:endParaRPr lang="en-US" altLang="ja-JP" sz="2000" dirty="0">
                  <a:solidFill>
                    <a:srgbClr val="000000"/>
                  </a:solidFill>
                  <a:latin typeface="Arial"/>
                  <a:ea typeface="ＭＳ Ｐゴシック"/>
                </a:endParaRPr>
              </a:p>
              <a:p>
                <a:pPr algn="ctr">
                  <a:defRPr/>
                </a:pPr>
                <a:endParaRPr lang="ja-JP" altLang="en-US" sz="2400" dirty="0">
                  <a:solidFill>
                    <a:srgbClr val="000000"/>
                  </a:solidFill>
                  <a:latin typeface="Arial"/>
                  <a:ea typeface="ＭＳ Ｐゴシック"/>
                </a:endParaRPr>
              </a:p>
            </p:txBody>
          </p:sp>
          <p:sp>
            <p:nvSpPr>
              <p:cNvPr id="14" name="円/楕円 4">
                <a:extLst>
                  <a:ext uri="{FF2B5EF4-FFF2-40B4-BE49-F238E27FC236}">
                    <a16:creationId xmlns:a16="http://schemas.microsoft.com/office/drawing/2014/main" id="{5A63B550-C296-644C-A893-60E99D9A219C}"/>
                  </a:ext>
                </a:extLst>
              </p:cNvPr>
              <p:cNvSpPr>
                <a:spLocks noChangeArrowheads="1"/>
              </p:cNvSpPr>
              <p:nvPr/>
            </p:nvSpPr>
            <p:spPr bwMode="auto">
              <a:xfrm>
                <a:off x="2744658" y="1138809"/>
                <a:ext cx="4880434" cy="1547140"/>
              </a:xfrm>
              <a:prstGeom prst="ellipse">
                <a:avLst/>
              </a:prstGeom>
              <a:solidFill>
                <a:schemeClr val="accent5">
                  <a:lumMod val="40000"/>
                  <a:lumOff val="60000"/>
                </a:schemeClr>
              </a:solidFill>
              <a:ln w="9525" algn="ctr">
                <a:solidFill>
                  <a:schemeClr val="tx1"/>
                </a:solidFill>
                <a:round/>
                <a:headEnd/>
                <a:tailEnd/>
              </a:ln>
            </p:spPr>
            <p:txBody>
              <a:bodyPr lIns="36804" tIns="7359" rIns="36804" bIns="7359"/>
              <a:lstStyle/>
              <a:p>
                <a:pPr marL="119063" indent="-119063" defTabSz="873125"/>
                <a:endParaRPr lang="ja-JP" altLang="en-US" sz="1100" dirty="0">
                  <a:solidFill>
                    <a:srgbClr val="FFFFFF"/>
                  </a:solidFill>
                </a:endParaRPr>
              </a:p>
            </p:txBody>
          </p:sp>
          <p:sp>
            <p:nvSpPr>
              <p:cNvPr id="15" name="Rectangle 3">
                <a:extLst>
                  <a:ext uri="{FF2B5EF4-FFF2-40B4-BE49-F238E27FC236}">
                    <a16:creationId xmlns:a16="http://schemas.microsoft.com/office/drawing/2014/main" id="{6FA28F1D-9780-7B4F-92C5-8BC1EEC73E71}"/>
                  </a:ext>
                </a:extLst>
              </p:cNvPr>
              <p:cNvSpPr txBox="1">
                <a:spLocks noChangeArrowheads="1"/>
              </p:cNvSpPr>
              <p:nvPr/>
            </p:nvSpPr>
            <p:spPr>
              <a:xfrm>
                <a:off x="3801093" y="2062655"/>
                <a:ext cx="2879725" cy="719137"/>
              </a:xfrm>
              <a:prstGeom prst="rect">
                <a:avLst/>
              </a:prstGeom>
              <a:noFill/>
            </p:spPr>
            <p:txBody>
              <a:bodyPr/>
              <a:lstStyle/>
              <a:p>
                <a:pPr algn="ctr">
                  <a:defRPr/>
                </a:pPr>
                <a:r>
                  <a:rPr lang="ja-JP" altLang="en-US" sz="2000">
                    <a:solidFill>
                      <a:srgbClr val="000000"/>
                    </a:solidFill>
                    <a:latin typeface="Arial"/>
                    <a:ea typeface="ＭＳ Ｐゴシック"/>
                  </a:rPr>
                  <a:t>子育ち支援</a:t>
                </a:r>
                <a:endParaRPr lang="en-US" altLang="ja-JP" sz="2000" dirty="0">
                  <a:solidFill>
                    <a:srgbClr val="000000"/>
                  </a:solidFill>
                  <a:latin typeface="Arial"/>
                  <a:ea typeface="ＭＳ Ｐゴシック"/>
                </a:endParaRPr>
              </a:p>
            </p:txBody>
          </p:sp>
          <p:sp>
            <p:nvSpPr>
              <p:cNvPr id="16" name="Rectangle 3">
                <a:extLst>
                  <a:ext uri="{FF2B5EF4-FFF2-40B4-BE49-F238E27FC236}">
                    <a16:creationId xmlns:a16="http://schemas.microsoft.com/office/drawing/2014/main" id="{97C117B4-F13F-3240-BAC0-F35C5D7DB3EC}"/>
                  </a:ext>
                </a:extLst>
              </p:cNvPr>
              <p:cNvSpPr txBox="1">
                <a:spLocks noChangeArrowheads="1"/>
              </p:cNvSpPr>
              <p:nvPr/>
            </p:nvSpPr>
            <p:spPr>
              <a:xfrm>
                <a:off x="2356158" y="1469446"/>
                <a:ext cx="5200463" cy="561975"/>
              </a:xfrm>
              <a:prstGeom prst="rect">
                <a:avLst/>
              </a:prstGeom>
              <a:noFill/>
            </p:spPr>
            <p:txBody>
              <a:bodyPr/>
              <a:lstStyle/>
              <a:p>
                <a:pPr algn="ctr">
                  <a:defRPr/>
                </a:pPr>
                <a:r>
                  <a:rPr lang="ja-JP" altLang="en-US" sz="2800" u="sng">
                    <a:solidFill>
                      <a:srgbClr val="0000CC"/>
                    </a:solidFill>
                    <a:latin typeface="Arial"/>
                    <a:ea typeface="ＭＳ Ｐゴシック"/>
                  </a:rPr>
                  <a:t>①本人支援</a:t>
                </a:r>
                <a:endParaRPr lang="en-US" altLang="ja-JP" sz="2800" u="sng" dirty="0">
                  <a:solidFill>
                    <a:srgbClr val="0000CC"/>
                  </a:solidFill>
                  <a:latin typeface="Arial"/>
                  <a:ea typeface="ＭＳ Ｐゴシック"/>
                </a:endParaRPr>
              </a:p>
            </p:txBody>
          </p:sp>
        </p:grpSp>
        <p:sp>
          <p:nvSpPr>
            <p:cNvPr id="4" name="下カーブ矢印 3">
              <a:extLst>
                <a:ext uri="{FF2B5EF4-FFF2-40B4-BE49-F238E27FC236}">
                  <a16:creationId xmlns:a16="http://schemas.microsoft.com/office/drawing/2014/main" id="{97815791-AE20-B14B-BA93-366454438DAB}"/>
                </a:ext>
              </a:extLst>
            </p:cNvPr>
            <p:cNvSpPr/>
            <p:nvPr/>
          </p:nvSpPr>
          <p:spPr>
            <a:xfrm rot="5400000">
              <a:off x="2770442" y="3190255"/>
              <a:ext cx="2873524" cy="1454939"/>
            </a:xfrm>
            <a:prstGeom prst="curvedDownArrow">
              <a:avLst>
                <a:gd name="adj1" fmla="val 11082"/>
                <a:gd name="adj2" fmla="val 26785"/>
                <a:gd name="adj3" fmla="val 208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Rectangle 3">
              <a:extLst>
                <a:ext uri="{FF2B5EF4-FFF2-40B4-BE49-F238E27FC236}">
                  <a16:creationId xmlns:a16="http://schemas.microsoft.com/office/drawing/2014/main" id="{43C1A68D-4880-5143-BBB0-0D280252C2B3}"/>
                </a:ext>
              </a:extLst>
            </p:cNvPr>
            <p:cNvSpPr txBox="1">
              <a:spLocks noChangeArrowheads="1"/>
            </p:cNvSpPr>
            <p:nvPr/>
          </p:nvSpPr>
          <p:spPr>
            <a:xfrm>
              <a:off x="3394000" y="2783002"/>
              <a:ext cx="2039456" cy="832303"/>
            </a:xfrm>
            <a:prstGeom prst="rect">
              <a:avLst/>
            </a:prstGeom>
            <a:solidFill>
              <a:srgbClr val="FFFF00"/>
            </a:solidFill>
            <a:ln>
              <a:solidFill>
                <a:schemeClr val="tx1"/>
              </a:solidFill>
            </a:ln>
          </p:spPr>
          <p:txBody>
            <a:bodyPr/>
            <a:lstStyle/>
            <a:p>
              <a:pPr algn="ctr">
                <a:defRPr/>
              </a:pPr>
              <a:r>
                <a:rPr lang="ja-JP" altLang="en-US" sz="2800" u="sng">
                  <a:solidFill>
                    <a:srgbClr val="0000CC"/>
                  </a:solidFill>
                  <a:latin typeface="Arial"/>
                  <a:ea typeface="ＭＳ Ｐゴシック"/>
                </a:rPr>
                <a:t>④移行支援</a:t>
              </a:r>
              <a:endParaRPr lang="en-US" altLang="ja-JP" sz="2800" u="sng" dirty="0">
                <a:solidFill>
                  <a:srgbClr val="0000CC"/>
                </a:solidFill>
                <a:latin typeface="Arial"/>
                <a:ea typeface="ＭＳ Ｐゴシック"/>
              </a:endParaRPr>
            </a:p>
            <a:p>
              <a:pPr algn="ctr">
                <a:defRPr/>
              </a:pPr>
              <a:r>
                <a:rPr lang="ja-JP" altLang="en-US" sz="2000">
                  <a:latin typeface="Arial"/>
                  <a:ea typeface="ＭＳ Ｐゴシック"/>
                </a:rPr>
                <a:t>インクルージョン</a:t>
              </a:r>
              <a:endParaRPr lang="en-US" altLang="ja-JP" sz="2000" dirty="0">
                <a:latin typeface="Arial"/>
                <a:ea typeface="ＭＳ Ｐゴシック"/>
              </a:endParaRPr>
            </a:p>
          </p:txBody>
        </p:sp>
      </p:grpSp>
      <p:sp>
        <p:nvSpPr>
          <p:cNvPr id="18" name="Rectangle 1">
            <a:extLst>
              <a:ext uri="{FF2B5EF4-FFF2-40B4-BE49-F238E27FC236}">
                <a16:creationId xmlns:a16="http://schemas.microsoft.com/office/drawing/2014/main" id="{7DCE29E3-C37E-794E-B07F-77B5541BF558}"/>
              </a:ext>
            </a:extLst>
          </p:cNvPr>
          <p:cNvSpPr>
            <a:spLocks noChangeArrowheads="1"/>
          </p:cNvSpPr>
          <p:nvPr/>
        </p:nvSpPr>
        <p:spPr bwMode="auto">
          <a:xfrm>
            <a:off x="5264750" y="1548348"/>
            <a:ext cx="4673187" cy="4495092"/>
          </a:xfrm>
          <a:prstGeom prst="rect">
            <a:avLst/>
          </a:prstGeom>
          <a:noFill/>
          <a:ln w="9525">
            <a:noFill/>
            <a:miter lim="800000"/>
            <a:headEnd/>
            <a:tailEnd/>
          </a:ln>
        </p:spPr>
        <p:txBody>
          <a:bodyPr wrap="square" anchor="t" anchorCtr="0">
            <a:noAutofit/>
          </a:bodyPr>
          <a:lstStyle/>
          <a:p>
            <a:pPr marL="539750" indent="-539750">
              <a:spcBef>
                <a:spcPts val="1200"/>
              </a:spcBef>
            </a:pPr>
            <a:r>
              <a:rPr lang="en-US" altLang="ja-JP" sz="2400" dirty="0">
                <a:latin typeface="ＭＳ Ｐゴシック" panose="020B0600070205080204" pitchFamily="50" charset="-128"/>
                <a:cs typeface="HG丸ｺﾞｼｯｸM-PRO" pitchFamily="50" charset="-128"/>
              </a:rPr>
              <a:t>※ </a:t>
            </a:r>
            <a:r>
              <a:rPr lang="ja-JP" altLang="en-US" sz="2400">
                <a:latin typeface="ＭＳ Ｐゴシック" panose="020B0600070205080204" pitchFamily="50" charset="-128"/>
                <a:cs typeface="HG丸ｺﾞｼｯｸM-PRO" pitchFamily="50" charset="-128"/>
              </a:rPr>
              <a:t>発達支援は、３層構造で</a:t>
            </a:r>
            <a:endParaRPr lang="en-US" altLang="ja-JP" sz="2400" dirty="0">
              <a:latin typeface="ＭＳ Ｐゴシック" panose="020B0600070205080204" pitchFamily="50" charset="-128"/>
              <a:cs typeface="HG丸ｺﾞｼｯｸM-PRO" pitchFamily="50" charset="-128"/>
            </a:endParaRPr>
          </a:p>
          <a:p>
            <a:pPr marL="539750" indent="-539750">
              <a:spcBef>
                <a:spcPts val="0"/>
              </a:spcBef>
            </a:pPr>
            <a:r>
              <a:rPr lang="ja-JP" altLang="en-US" sz="2400">
                <a:latin typeface="ＭＳ Ｐゴシック" panose="020B0600070205080204" pitchFamily="50" charset="-128"/>
                <a:cs typeface="HG丸ｺﾞｼｯｸM-PRO" pitchFamily="50" charset="-128"/>
              </a:rPr>
              <a:t>　</a:t>
            </a:r>
            <a:r>
              <a:rPr lang="en-US" altLang="ja-JP" sz="2400" dirty="0">
                <a:latin typeface="ＭＳ Ｐゴシック" panose="020B0600070205080204" pitchFamily="50" charset="-128"/>
                <a:cs typeface="HG丸ｺﾞｼｯｸM-PRO" pitchFamily="50" charset="-128"/>
              </a:rPr>
              <a:t> ①</a:t>
            </a:r>
            <a:r>
              <a:rPr lang="ja-JP" altLang="en-US" sz="2400">
                <a:latin typeface="ＭＳ Ｐゴシック" panose="020B0600070205080204" pitchFamily="50" charset="-128"/>
                <a:cs typeface="HG丸ｺﾞｼｯｸM-PRO" pitchFamily="50" charset="-128"/>
              </a:rPr>
              <a:t>「子ども本人」＋④「移行支援」</a:t>
            </a:r>
            <a:endParaRPr lang="en-US" altLang="ja-JP" sz="2400" dirty="0">
              <a:latin typeface="ＭＳ Ｐゴシック" panose="020B0600070205080204" pitchFamily="50" charset="-128"/>
              <a:cs typeface="HG丸ｺﾞｼｯｸM-PRO" pitchFamily="50" charset="-128"/>
            </a:endParaRPr>
          </a:p>
          <a:p>
            <a:pPr marL="539750" indent="-539750">
              <a:spcBef>
                <a:spcPts val="0"/>
              </a:spcBef>
            </a:pPr>
            <a:r>
              <a:rPr lang="ja-JP" altLang="en-US" sz="2400">
                <a:latin typeface="ＭＳ Ｐゴシック" panose="020B0600070205080204" pitchFamily="50" charset="-128"/>
                <a:cs typeface="HG丸ｺﾞｼｯｸM-PRO" pitchFamily="50" charset="-128"/>
              </a:rPr>
              <a:t>　</a:t>
            </a:r>
            <a:r>
              <a:rPr lang="en-US" altLang="ja-JP" sz="2400" dirty="0">
                <a:latin typeface="ＭＳ Ｐゴシック" panose="020B0600070205080204" pitchFamily="50" charset="-128"/>
                <a:cs typeface="HG丸ｺﾞｼｯｸM-PRO" pitchFamily="50" charset="-128"/>
              </a:rPr>
              <a:t> </a:t>
            </a:r>
            <a:r>
              <a:rPr lang="ja-JP" altLang="en-US" sz="2400">
                <a:latin typeface="ＭＳ Ｐゴシック" panose="020B0600070205080204" pitchFamily="50" charset="-128"/>
                <a:cs typeface="HG丸ｺﾞｼｯｸM-PRO" pitchFamily="50" charset="-128"/>
              </a:rPr>
              <a:t>②「家族」（きょうだいを含む）</a:t>
            </a:r>
            <a:endParaRPr lang="en-US" altLang="ja-JP" sz="2400" dirty="0">
              <a:latin typeface="ＭＳ Ｐゴシック" panose="020B0600070205080204" pitchFamily="50" charset="-128"/>
              <a:cs typeface="HG丸ｺﾞｼｯｸM-PRO" pitchFamily="50" charset="-128"/>
            </a:endParaRPr>
          </a:p>
          <a:p>
            <a:pPr marL="539750" indent="-539750">
              <a:spcBef>
                <a:spcPts val="0"/>
              </a:spcBef>
            </a:pPr>
            <a:r>
              <a:rPr lang="ja-JP" altLang="en-US" sz="2400">
                <a:latin typeface="ＭＳ Ｐゴシック" panose="020B0600070205080204" pitchFamily="50" charset="-128"/>
                <a:cs typeface="HG丸ｺﾞｼｯｸM-PRO" pitchFamily="50" charset="-128"/>
              </a:rPr>
              <a:t>　</a:t>
            </a:r>
            <a:r>
              <a:rPr lang="en-US" altLang="ja-JP" sz="2400" dirty="0">
                <a:latin typeface="ＭＳ Ｐゴシック" panose="020B0600070205080204" pitchFamily="50" charset="-128"/>
                <a:cs typeface="HG丸ｺﾞｼｯｸM-PRO" pitchFamily="50" charset="-128"/>
              </a:rPr>
              <a:t> </a:t>
            </a:r>
            <a:r>
              <a:rPr lang="ja-JP" altLang="en-US" sz="2400">
                <a:latin typeface="ＭＳ Ｐゴシック" panose="020B0600070205080204" pitchFamily="50" charset="-128"/>
                <a:cs typeface="HG丸ｺﾞｼｯｸM-PRO" pitchFamily="50" charset="-128"/>
              </a:rPr>
              <a:t>③「地域」</a:t>
            </a:r>
            <a:endParaRPr lang="en-US" altLang="ja-JP" sz="2400" dirty="0">
              <a:latin typeface="ＭＳ Ｐゴシック" panose="020B0600070205080204" pitchFamily="50" charset="-128"/>
              <a:cs typeface="HG丸ｺﾞｼｯｸM-PRO" pitchFamily="50" charset="-128"/>
            </a:endParaRPr>
          </a:p>
          <a:p>
            <a:pPr marL="317500" indent="-317500">
              <a:spcBef>
                <a:spcPts val="0"/>
              </a:spcBef>
            </a:pPr>
            <a:r>
              <a:rPr lang="ja-JP" altLang="en-US" sz="2400">
                <a:solidFill>
                  <a:srgbClr val="FF0000"/>
                </a:solidFill>
                <a:latin typeface="ＭＳ Ｐゴシック" panose="020B0600070205080204" pitchFamily="50" charset="-128"/>
                <a:cs typeface="HG丸ｺﾞｼｯｸM-PRO" pitchFamily="50" charset="-128"/>
              </a:rPr>
              <a:t>⇒「本人支援」は、狭義の発達支援であり、</a:t>
            </a:r>
            <a:r>
              <a:rPr lang="en-US" altLang="ja-JP" sz="2400" dirty="0">
                <a:solidFill>
                  <a:srgbClr val="FF0000"/>
                </a:solidFill>
                <a:latin typeface="ＭＳ Ｐゴシック" panose="020B0600070205080204" pitchFamily="50" charset="-128"/>
                <a:cs typeface="HG丸ｺﾞｼｯｸM-PRO" pitchFamily="50" charset="-128"/>
              </a:rPr>
              <a:t>『</a:t>
            </a:r>
            <a:r>
              <a:rPr lang="ja-JP" altLang="en-US" sz="2400">
                <a:solidFill>
                  <a:srgbClr val="FF0000"/>
                </a:solidFill>
                <a:latin typeface="ＭＳ Ｐゴシック" panose="020B0600070205080204" pitchFamily="50" charset="-128"/>
                <a:cs typeface="HG丸ｺﾞｼｯｸM-PRO" pitchFamily="50" charset="-128"/>
              </a:rPr>
              <a:t>発達的視点</a:t>
            </a:r>
            <a:r>
              <a:rPr lang="en-US" altLang="ja-JP" sz="2400" dirty="0">
                <a:solidFill>
                  <a:srgbClr val="FF0000"/>
                </a:solidFill>
                <a:latin typeface="ＭＳ Ｐゴシック" panose="020B0600070205080204" pitchFamily="50" charset="-128"/>
                <a:cs typeface="HG丸ｺﾞｼｯｸM-PRO" pitchFamily="50" charset="-128"/>
              </a:rPr>
              <a:t>』</a:t>
            </a:r>
            <a:r>
              <a:rPr lang="ja-JP" altLang="en-US" sz="2400">
                <a:solidFill>
                  <a:srgbClr val="FF0000"/>
                </a:solidFill>
                <a:latin typeface="ＭＳ Ｐゴシック" panose="020B0600070205080204" pitchFamily="50" charset="-128"/>
                <a:cs typeface="HG丸ｺﾞｼｯｸM-PRO" pitchFamily="50" charset="-128"/>
              </a:rPr>
              <a:t>（伸びゆく、伸ばしていく支援）、</a:t>
            </a:r>
            <a:r>
              <a:rPr lang="en-US" altLang="ja-JP" sz="2400" dirty="0">
                <a:solidFill>
                  <a:srgbClr val="FF0000"/>
                </a:solidFill>
                <a:latin typeface="ＭＳ Ｐゴシック" panose="020B0600070205080204" pitchFamily="50" charset="-128"/>
                <a:cs typeface="HG丸ｺﾞｼｯｸM-PRO" pitchFamily="50" charset="-128"/>
              </a:rPr>
              <a:t>『</a:t>
            </a:r>
            <a:r>
              <a:rPr lang="ja-JP" altLang="en-US" sz="2400">
                <a:solidFill>
                  <a:srgbClr val="FF0000"/>
                </a:solidFill>
                <a:latin typeface="ＭＳ Ｐゴシック" panose="020B0600070205080204" pitchFamily="50" charset="-128"/>
                <a:cs typeface="HG丸ｺﾞｼｯｸM-PRO" pitchFamily="50" charset="-128"/>
              </a:rPr>
              <a:t>特性の理解と配慮</a:t>
            </a:r>
            <a:r>
              <a:rPr lang="en-US" altLang="ja-JP" sz="2400" dirty="0">
                <a:solidFill>
                  <a:srgbClr val="FF0000"/>
                </a:solidFill>
                <a:latin typeface="ＭＳ Ｐゴシック" panose="020B0600070205080204" pitchFamily="50" charset="-128"/>
                <a:cs typeface="HG丸ｺﾞｼｯｸM-PRO" pitchFamily="50" charset="-128"/>
              </a:rPr>
              <a:t>』</a:t>
            </a:r>
            <a:r>
              <a:rPr lang="ja-JP" altLang="en-US" sz="2400">
                <a:solidFill>
                  <a:srgbClr val="FF0000"/>
                </a:solidFill>
                <a:latin typeface="ＭＳ Ｐゴシック" panose="020B0600070205080204" pitchFamily="50" charset="-128"/>
                <a:cs typeface="HG丸ｺﾞｼｯｸM-PRO" pitchFamily="50" charset="-128"/>
              </a:rPr>
              <a:t>（成長・発達のための環境側の合理的配慮の視点）</a:t>
            </a:r>
            <a:endParaRPr lang="en-US" altLang="ja-JP" sz="2400" dirty="0">
              <a:solidFill>
                <a:srgbClr val="FF0000"/>
              </a:solidFill>
              <a:latin typeface="ＭＳ Ｐゴシック" panose="020B0600070205080204" pitchFamily="50" charset="-128"/>
              <a:cs typeface="HG丸ｺﾞｼｯｸM-PRO" pitchFamily="50" charset="-128"/>
            </a:endParaRPr>
          </a:p>
          <a:p>
            <a:pPr marL="317500" indent="-317500">
              <a:spcBef>
                <a:spcPts val="0"/>
              </a:spcBef>
            </a:pPr>
            <a:r>
              <a:rPr lang="ja-JP" altLang="en-US" sz="2400">
                <a:solidFill>
                  <a:srgbClr val="FF0000"/>
                </a:solidFill>
                <a:latin typeface="ＭＳ Ｐゴシック" panose="020B0600070205080204" pitchFamily="50" charset="-128"/>
                <a:cs typeface="HG丸ｺﾞｼｯｸM-PRO" pitchFamily="50" charset="-128"/>
              </a:rPr>
              <a:t>⇒的確な「発達評価」「見立てと手立て」に関する専門知識が必要</a:t>
            </a:r>
            <a:endParaRPr lang="en-US" altLang="ja-JP" sz="2400" dirty="0">
              <a:solidFill>
                <a:srgbClr val="FF0000"/>
              </a:solidFill>
              <a:latin typeface="ＭＳ Ｐゴシック" panose="020B0600070205080204" pitchFamily="50" charset="-128"/>
              <a:cs typeface="HG丸ｺﾞｼｯｸM-PRO" pitchFamily="50" charset="-128"/>
            </a:endParaRPr>
          </a:p>
          <a:p>
            <a:pPr marL="317500" indent="-317500">
              <a:spcBef>
                <a:spcPts val="0"/>
              </a:spcBef>
            </a:pPr>
            <a:r>
              <a:rPr lang="ja-JP" altLang="en-US" sz="2400">
                <a:solidFill>
                  <a:srgbClr val="FF0000"/>
                </a:solidFill>
                <a:latin typeface="ＭＳ Ｐゴシック" panose="020B0600070205080204" pitchFamily="50" charset="-128"/>
                <a:cs typeface="HG丸ｺﾞｼｯｸM-PRO" pitchFamily="50" charset="-128"/>
              </a:rPr>
              <a:t>⇒「生活」「遊び」「養護」「休息」等</a:t>
            </a:r>
            <a:endParaRPr lang="en-US" altLang="ja-JP" sz="2400" dirty="0">
              <a:solidFill>
                <a:srgbClr val="FF0000"/>
              </a:solidFill>
              <a:latin typeface="ＭＳ Ｐゴシック" panose="020B0600070205080204" pitchFamily="50" charset="-128"/>
              <a:cs typeface="HG丸ｺﾞｼｯｸM-PRO" pitchFamily="50" charset="-128"/>
            </a:endParaRPr>
          </a:p>
        </p:txBody>
      </p:sp>
      <p:sp>
        <p:nvSpPr>
          <p:cNvPr id="19" name="テキスト ボックス 18">
            <a:extLst>
              <a:ext uri="{FF2B5EF4-FFF2-40B4-BE49-F238E27FC236}">
                <a16:creationId xmlns:a16="http://schemas.microsoft.com/office/drawing/2014/main" id="{E302449D-3EC6-344E-9B3C-51B257C6C37D}"/>
              </a:ext>
            </a:extLst>
          </p:cNvPr>
          <p:cNvSpPr txBox="1"/>
          <p:nvPr/>
        </p:nvSpPr>
        <p:spPr>
          <a:xfrm>
            <a:off x="303084" y="6224434"/>
            <a:ext cx="9573455" cy="461665"/>
          </a:xfrm>
          <a:prstGeom prst="rect">
            <a:avLst/>
          </a:prstGeom>
          <a:noFill/>
        </p:spPr>
        <p:txBody>
          <a:bodyPr wrap="none" rtlCol="0">
            <a:spAutoFit/>
          </a:bodyPr>
          <a:lstStyle/>
          <a:p>
            <a:pPr marL="317500" indent="-317500">
              <a:spcBef>
                <a:spcPts val="0"/>
              </a:spcBef>
            </a:pPr>
            <a:r>
              <a:rPr lang="ja-JP" altLang="en-US" sz="2400">
                <a:solidFill>
                  <a:srgbClr val="FF0000"/>
                </a:solidFill>
                <a:latin typeface="ＭＳ Ｐゴシック" panose="020B0600070205080204" pitchFamily="50" charset="-128"/>
                <a:cs typeface="HG丸ｺﾞｼｯｸM-PRO" pitchFamily="50" charset="-128"/>
              </a:rPr>
              <a:t>⇒「家族支援」の重要性の強調：親子関係は子どもの成長・発達のベース</a:t>
            </a:r>
            <a:endParaRPr lang="en-US" altLang="ja-JP" sz="2400" dirty="0">
              <a:solidFill>
                <a:srgbClr val="FF0000"/>
              </a:solidFill>
              <a:latin typeface="ＭＳ Ｐゴシック" panose="020B0600070205080204" pitchFamily="50" charset="-128"/>
              <a:cs typeface="HG丸ｺﾞｼｯｸM-PRO" pitchFamily="50" charset="-128"/>
            </a:endParaRPr>
          </a:p>
        </p:txBody>
      </p:sp>
      <p:sp>
        <p:nvSpPr>
          <p:cNvPr id="6" name="スライド番号プレースホルダー 9">
            <a:extLst>
              <a:ext uri="{FF2B5EF4-FFF2-40B4-BE49-F238E27FC236}">
                <a16:creationId xmlns:a16="http://schemas.microsoft.com/office/drawing/2014/main" id="{D93D4065-7344-B997-F874-BBE9871FCD56}"/>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70</a:t>
            </a:fld>
            <a:endParaRPr lang="en-US" altLang="ja-JP" sz="2000" dirty="0">
              <a:solidFill>
                <a:srgbClr val="000000"/>
              </a:solidFill>
            </a:endParaRPr>
          </a:p>
        </p:txBody>
      </p:sp>
    </p:spTree>
    <p:extLst>
      <p:ext uri="{BB962C8B-B14F-4D97-AF65-F5344CB8AC3E}">
        <p14:creationId xmlns:p14="http://schemas.microsoft.com/office/powerpoint/2010/main" val="1586940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4000" u="sng" spc="-100">
                <a:solidFill>
                  <a:srgbClr val="000000"/>
                </a:solidFill>
              </a:rPr>
              <a:t>⑧　</a:t>
            </a:r>
            <a:r>
              <a:rPr lang="ja-JP" altLang="en-US" sz="3600" u="sng" spc="-100">
                <a:solidFill>
                  <a:srgbClr val="000000"/>
                </a:solidFill>
              </a:rPr>
              <a:t>ガイドライン</a:t>
            </a:r>
            <a:r>
              <a:rPr lang="ja-JP" altLang="en-US" sz="4000" u="sng" spc="-100">
                <a:solidFill>
                  <a:srgbClr val="000000"/>
                </a:solidFill>
              </a:rPr>
              <a:t>の有無の「違い」</a:t>
            </a:r>
            <a:endParaRPr lang="en-US" altLang="ja-JP" sz="4000" spc="-100" dirty="0">
              <a:solidFill>
                <a:srgbClr val="000000"/>
              </a:solidFill>
            </a:endParaRPr>
          </a:p>
        </p:txBody>
      </p:sp>
      <p:sp>
        <p:nvSpPr>
          <p:cNvPr id="5" name="Rectangle 1"/>
          <p:cNvSpPr>
            <a:spLocks noChangeArrowheads="1"/>
          </p:cNvSpPr>
          <p:nvPr/>
        </p:nvSpPr>
        <p:spPr bwMode="auto">
          <a:xfrm>
            <a:off x="256414" y="739291"/>
            <a:ext cx="9633520" cy="1584176"/>
          </a:xfrm>
          <a:prstGeom prst="rect">
            <a:avLst/>
          </a:prstGeom>
          <a:noFill/>
          <a:ln w="9525">
            <a:noFill/>
            <a:miter lim="800000"/>
            <a:headEnd/>
            <a:tailEnd/>
          </a:ln>
        </p:spPr>
        <p:txBody>
          <a:bodyPr wrap="square" anchor="t" anchorCtr="0">
            <a:noAutofit/>
          </a:bodyPr>
          <a:lstStyle/>
          <a:p>
            <a:pPr marL="539750" indent="-539750">
              <a:spcBef>
                <a:spcPts val="1200"/>
              </a:spcBef>
            </a:pPr>
            <a:r>
              <a:rPr lang="ja-JP" altLang="en-US" sz="3200">
                <a:latin typeface="ＭＳ Ｐゴシック" panose="020B0600070205080204" pitchFamily="50" charset="-128"/>
                <a:cs typeface="HG丸ｺﾞｼｯｸM-PRO" pitchFamily="50" charset="-128"/>
              </a:rPr>
              <a:t>◎児童の特徴として、ガイドラインが策定されている。</a:t>
            </a:r>
            <a:endParaRPr lang="en-US" altLang="ja-JP" sz="3200" dirty="0">
              <a:latin typeface="ＭＳ Ｐゴシック" panose="020B0600070205080204" pitchFamily="50" charset="-128"/>
              <a:cs typeface="HG丸ｺﾞｼｯｸM-PRO" pitchFamily="50" charset="-128"/>
            </a:endParaRPr>
          </a:p>
          <a:p>
            <a:pPr marL="539750" indent="-539750">
              <a:spcBef>
                <a:spcPts val="0"/>
              </a:spcBef>
            </a:pPr>
            <a:r>
              <a:rPr lang="ja-JP" altLang="en-US" sz="3200">
                <a:latin typeface="ＭＳ Ｐゴシック" panose="020B0600070205080204" pitchFamily="50" charset="-128"/>
                <a:cs typeface="HG丸ｺﾞｼｯｸM-PRO" pitchFamily="50" charset="-128"/>
              </a:rPr>
              <a:t>　　「児童発達支援ガイドライン」（</a:t>
            </a:r>
            <a:r>
              <a:rPr lang="en-US" altLang="ja-JP" sz="3200" dirty="0">
                <a:latin typeface="ＭＳ Ｐゴシック" panose="020B0600070205080204" pitchFamily="50" charset="-128"/>
                <a:cs typeface="HG丸ｺﾞｼｯｸM-PRO" pitchFamily="50" charset="-128"/>
              </a:rPr>
              <a:t>H29.7</a:t>
            </a:r>
            <a:r>
              <a:rPr lang="ja-JP" altLang="en-US" sz="3200">
                <a:latin typeface="ＭＳ Ｐゴシック" panose="020B0600070205080204" pitchFamily="50" charset="-128"/>
                <a:cs typeface="HG丸ｺﾞｼｯｸM-PRO" pitchFamily="50" charset="-128"/>
              </a:rPr>
              <a:t>部長通知）</a:t>
            </a:r>
            <a:endParaRPr lang="en-US" altLang="ja-JP" sz="3200" dirty="0">
              <a:latin typeface="ＭＳ Ｐゴシック" panose="020B0600070205080204" pitchFamily="50" charset="-128"/>
              <a:cs typeface="HG丸ｺﾞｼｯｸM-PRO" pitchFamily="50" charset="-128"/>
            </a:endParaRPr>
          </a:p>
          <a:p>
            <a:pPr marL="539750" indent="-539750">
              <a:spcBef>
                <a:spcPts val="0"/>
              </a:spcBef>
            </a:pPr>
            <a:r>
              <a:rPr lang="ja-JP" altLang="en-US" sz="3200">
                <a:latin typeface="ＭＳ Ｐゴシック" panose="020B0600070205080204" pitchFamily="50" charset="-128"/>
                <a:cs typeface="HG丸ｺﾞｼｯｸM-PRO" pitchFamily="50" charset="-128"/>
              </a:rPr>
              <a:t>　　「放課後等デイサービスガイドライン」（</a:t>
            </a:r>
            <a:r>
              <a:rPr lang="en-US" altLang="ja-JP" sz="3200" dirty="0">
                <a:latin typeface="ＭＳ Ｐゴシック" panose="020B0600070205080204" pitchFamily="50" charset="-128"/>
                <a:cs typeface="HG丸ｺﾞｼｯｸM-PRO" pitchFamily="50" charset="-128"/>
              </a:rPr>
              <a:t>H27.4</a:t>
            </a:r>
            <a:r>
              <a:rPr lang="ja-JP" altLang="en-US" sz="3200">
                <a:latin typeface="ＭＳ Ｐゴシック" panose="020B0600070205080204" pitchFamily="50" charset="-128"/>
                <a:cs typeface="HG丸ｺﾞｼｯｸM-PRO" pitchFamily="50" charset="-128"/>
              </a:rPr>
              <a:t>同通知）</a:t>
            </a:r>
            <a:endParaRPr lang="en-US" altLang="ja-JP" sz="3200" dirty="0">
              <a:latin typeface="ＭＳ Ｐゴシック" panose="020B0600070205080204" pitchFamily="50" charset="-128"/>
              <a:cs typeface="HG丸ｺﾞｼｯｸM-PRO" pitchFamily="50" charset="-128"/>
            </a:endParaRPr>
          </a:p>
        </p:txBody>
      </p:sp>
      <p:sp>
        <p:nvSpPr>
          <p:cNvPr id="4" name="テキスト ボックス 3">
            <a:extLst>
              <a:ext uri="{FF2B5EF4-FFF2-40B4-BE49-F238E27FC236}">
                <a16:creationId xmlns:a16="http://schemas.microsoft.com/office/drawing/2014/main" id="{DE05A426-BDD9-8846-8482-3EE707462D96}"/>
              </a:ext>
            </a:extLst>
          </p:cNvPr>
          <p:cNvSpPr txBox="1"/>
          <p:nvPr/>
        </p:nvSpPr>
        <p:spPr>
          <a:xfrm>
            <a:off x="687250" y="2323467"/>
            <a:ext cx="8771847" cy="1754326"/>
          </a:xfrm>
          <a:prstGeom prst="rect">
            <a:avLst/>
          </a:prstGeom>
          <a:noFill/>
          <a:ln>
            <a:solidFill>
              <a:schemeClr val="tx1"/>
            </a:solidFill>
          </a:ln>
        </p:spPr>
        <p:txBody>
          <a:bodyPr wrap="square" rtlCol="0">
            <a:spAutoFit/>
          </a:bodyPr>
          <a:lstStyle/>
          <a:p>
            <a:pPr marL="358775" indent="-358775"/>
            <a:r>
              <a:rPr lang="ja-JP" altLang="en-US" sz="1800" u="sng"/>
              <a:t>児童発達支援指定基準</a:t>
            </a:r>
            <a:r>
              <a:rPr lang="en-US" altLang="ja-JP" sz="1800" u="sng" dirty="0"/>
              <a:t> </a:t>
            </a:r>
            <a:r>
              <a:rPr lang="ja-JP" altLang="en-US" sz="1800" u="sng"/>
              <a:t>第２６条</a:t>
            </a:r>
            <a:endParaRPr lang="en-US" altLang="ja-JP" sz="1800" u="sng" dirty="0"/>
          </a:p>
          <a:p>
            <a:pPr marL="358775" indent="-358775"/>
            <a:r>
              <a:rPr lang="ja-JP" altLang="en-US" sz="1800"/>
              <a:t>　　「・・・支援が漫然かつ画一的に提供されることがないよう、個々の障害児の身体その他の状況及ぼその環境に応じた適切な支援をしなければならない。・・・適切な支援の提供にあたっては</a:t>
            </a:r>
            <a:r>
              <a:rPr lang="ja-JP" altLang="en-US" sz="1800">
                <a:solidFill>
                  <a:srgbClr val="0432FF"/>
                </a:solidFill>
              </a:rPr>
              <a:t>児童発達支援ガイドラインを参考にすることが望ましい</a:t>
            </a:r>
            <a:r>
              <a:rPr lang="ja-JP" altLang="en-US" sz="1800"/>
              <a:t>・・・」</a:t>
            </a:r>
            <a:endParaRPr lang="en-US" altLang="ja-JP" sz="1800" dirty="0"/>
          </a:p>
          <a:p>
            <a:pPr marL="358775" indent="-358775"/>
            <a:r>
              <a:rPr lang="ja-JP" altLang="en-US" sz="1800" u="sng"/>
              <a:t>放課後等デイサービス指定基準</a:t>
            </a:r>
            <a:endParaRPr lang="en-US" altLang="ja-JP" sz="1800" u="sng" dirty="0"/>
          </a:p>
          <a:p>
            <a:pPr marL="358775" indent="-358775"/>
            <a:r>
              <a:rPr lang="ja-JP" altLang="en-US" sz="1800"/>
              <a:t>　　児童発達支援指定基準を準用（放デイガイドラインに置き換えることが明記されている）</a:t>
            </a:r>
          </a:p>
        </p:txBody>
      </p:sp>
      <p:sp>
        <p:nvSpPr>
          <p:cNvPr id="7" name="テキスト ボックス 6">
            <a:extLst>
              <a:ext uri="{FF2B5EF4-FFF2-40B4-BE49-F238E27FC236}">
                <a16:creationId xmlns:a16="http://schemas.microsoft.com/office/drawing/2014/main" id="{925142E5-04CC-6444-9C7C-227506F8DAB1}"/>
              </a:ext>
            </a:extLst>
          </p:cNvPr>
          <p:cNvSpPr txBox="1"/>
          <p:nvPr/>
        </p:nvSpPr>
        <p:spPr>
          <a:xfrm>
            <a:off x="168854" y="4153645"/>
            <a:ext cx="9721080" cy="2754600"/>
          </a:xfrm>
          <a:prstGeom prst="rect">
            <a:avLst/>
          </a:prstGeom>
          <a:noFill/>
        </p:spPr>
        <p:txBody>
          <a:bodyPr wrap="square" rtlCol="0">
            <a:spAutoFit/>
          </a:bodyPr>
          <a:lstStyle/>
          <a:p>
            <a:pPr marL="358775" indent="-358775"/>
            <a:r>
              <a:rPr kumimoji="1" lang="en-US" altLang="ja-JP" sz="2400" dirty="0">
                <a:solidFill>
                  <a:srgbClr val="0432FF"/>
                </a:solidFill>
              </a:rPr>
              <a:t>※</a:t>
            </a:r>
            <a:r>
              <a:rPr kumimoji="1" lang="ja-JP" altLang="en-US" sz="2400">
                <a:solidFill>
                  <a:srgbClr val="0432FF"/>
                </a:solidFill>
              </a:rPr>
              <a:t>　多くの子ども一般施策では、事業運営に関する指針・ガイドラインが策定されている。（例：保育所保育指針、放課後児童クラブ運営指針など）</a:t>
            </a:r>
            <a:endParaRPr kumimoji="1" lang="en-US" altLang="ja-JP" sz="2400" dirty="0">
              <a:solidFill>
                <a:srgbClr val="0432FF"/>
              </a:solidFill>
            </a:endParaRPr>
          </a:p>
          <a:p>
            <a:pPr marL="358775" indent="-358775"/>
            <a:r>
              <a:rPr kumimoji="1" lang="en-US" altLang="ja-JP" sz="2400" dirty="0">
                <a:solidFill>
                  <a:srgbClr val="0432FF"/>
                </a:solidFill>
              </a:rPr>
              <a:t>※</a:t>
            </a:r>
            <a:r>
              <a:rPr kumimoji="1" lang="ja-JP" altLang="en-US" sz="2400">
                <a:solidFill>
                  <a:srgbClr val="0432FF"/>
                </a:solidFill>
              </a:rPr>
              <a:t>　児童発達支援ガイドラインでは、基本理念のほか、提供すべき支援内容（発達を促す５領域など）などが規定され、自己評価や利用者満足度調査も義務化され、質の向上に役立てる仕組みが存在する。</a:t>
            </a:r>
            <a:endParaRPr kumimoji="1" lang="en-US" altLang="ja-JP" sz="2400" dirty="0">
              <a:solidFill>
                <a:srgbClr val="0432FF"/>
              </a:solidFill>
            </a:endParaRPr>
          </a:p>
          <a:p>
            <a:pPr marL="358775" indent="-358775"/>
            <a:r>
              <a:rPr kumimoji="1" lang="en-US" altLang="ja-JP" sz="2400" dirty="0">
                <a:solidFill>
                  <a:srgbClr val="0432FF"/>
                </a:solidFill>
              </a:rPr>
              <a:t>※</a:t>
            </a:r>
            <a:r>
              <a:rPr kumimoji="1" lang="ja-JP" altLang="en-US" sz="2400">
                <a:solidFill>
                  <a:srgbClr val="0432FF"/>
                </a:solidFill>
              </a:rPr>
              <a:t>　障害児入所施設の運営指針も策定された。</a:t>
            </a:r>
            <a:endParaRPr kumimoji="1" lang="en-US" altLang="ja-JP" sz="2400" dirty="0">
              <a:solidFill>
                <a:srgbClr val="0432FF"/>
              </a:solidFill>
            </a:endParaRPr>
          </a:p>
          <a:p>
            <a:pPr marL="358775" indent="-358775">
              <a:spcBef>
                <a:spcPts val="600"/>
              </a:spcBef>
            </a:pPr>
            <a:r>
              <a:rPr lang="ja-JP" altLang="en-US" sz="2400">
                <a:solidFill>
                  <a:srgbClr val="FF0000"/>
                </a:solidFill>
              </a:rPr>
              <a:t>⇒児発管はガイドラインの準拠しつつ、質の向上のための創意工夫を行う</a:t>
            </a:r>
            <a:endParaRPr kumimoji="1" lang="ja-JP" altLang="en-US" sz="2400">
              <a:solidFill>
                <a:srgbClr val="FF0000"/>
              </a:solidFill>
            </a:endParaRPr>
          </a:p>
        </p:txBody>
      </p:sp>
      <p:sp>
        <p:nvSpPr>
          <p:cNvPr id="6" name="スライド番号プレースホルダー 9">
            <a:extLst>
              <a:ext uri="{FF2B5EF4-FFF2-40B4-BE49-F238E27FC236}">
                <a16:creationId xmlns:a16="http://schemas.microsoft.com/office/drawing/2014/main" id="{39BC5601-534C-B8CD-2FF9-E6A6652A9ECF}"/>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71</a:t>
            </a:fld>
            <a:endParaRPr lang="en-US" altLang="ja-JP" sz="2000" dirty="0">
              <a:solidFill>
                <a:srgbClr val="000000"/>
              </a:solidFill>
            </a:endParaRPr>
          </a:p>
        </p:txBody>
      </p:sp>
    </p:spTree>
    <p:extLst>
      <p:ext uri="{BB962C8B-B14F-4D97-AF65-F5344CB8AC3E}">
        <p14:creationId xmlns:p14="http://schemas.microsoft.com/office/powerpoint/2010/main" val="470093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363610" y="2208115"/>
            <a:ext cx="5153495" cy="3311052"/>
          </a:xfrm>
          <a:prstGeom prst="rect">
            <a:avLst/>
          </a:prstGeom>
          <a:solidFill>
            <a:srgbClr val="FFD5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265439" y="2241364"/>
            <a:ext cx="3145262" cy="331105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3"/>
          <p:cNvSpPr txBox="1">
            <a:spLocks noChangeArrowheads="1"/>
          </p:cNvSpPr>
          <p:nvPr/>
        </p:nvSpPr>
        <p:spPr bwMode="auto">
          <a:xfrm>
            <a:off x="0" y="144663"/>
            <a:ext cx="9906000" cy="574017"/>
          </a:xfrm>
          <a:prstGeom prst="rect">
            <a:avLst/>
          </a:prstGeom>
          <a:noFill/>
          <a:ln w="9525">
            <a:noFill/>
            <a:miter lim="800000"/>
            <a:headEnd/>
            <a:tailEnd/>
          </a:ln>
        </p:spPr>
        <p:txBody>
          <a:bodyPr lIns="84368" tIns="42186" rIns="84368" bIns="42186"/>
          <a:lstStyle/>
          <a:p>
            <a:pPr algn="ctr" defTabSz="914400">
              <a:lnSpc>
                <a:spcPct val="80000"/>
              </a:lnSpc>
              <a:spcBef>
                <a:spcPct val="20000"/>
              </a:spcBef>
            </a:pPr>
            <a:r>
              <a:rPr lang="ja-JP" altLang="en-US" sz="3200" u="sng" spc="-100">
                <a:solidFill>
                  <a:srgbClr val="000000"/>
                </a:solidFill>
              </a:rPr>
              <a:t>「</a:t>
            </a:r>
            <a:r>
              <a:rPr lang="ja-JP" altLang="en-US" sz="3200" u="sng" spc="-100" dirty="0">
                <a:solidFill>
                  <a:srgbClr val="000000"/>
                </a:solidFill>
              </a:rPr>
              <a:t>個別支援</a:t>
            </a:r>
            <a:r>
              <a:rPr lang="ja-JP" altLang="en-US" sz="3200" u="sng" spc="-100">
                <a:solidFill>
                  <a:srgbClr val="000000"/>
                </a:solidFill>
              </a:rPr>
              <a:t>計画」と「活動プログラム」の関係</a:t>
            </a:r>
            <a:endParaRPr lang="en-US" altLang="ja-JP" sz="3200" u="sng" spc="-100" dirty="0">
              <a:solidFill>
                <a:srgbClr val="000000"/>
              </a:solidFill>
            </a:endParaRPr>
          </a:p>
        </p:txBody>
      </p:sp>
      <p:sp>
        <p:nvSpPr>
          <p:cNvPr id="6" name="テキスト ボックス 5"/>
          <p:cNvSpPr txBox="1"/>
          <p:nvPr/>
        </p:nvSpPr>
        <p:spPr>
          <a:xfrm>
            <a:off x="6710634" y="2422082"/>
            <a:ext cx="2509020" cy="523220"/>
          </a:xfrm>
          <a:prstGeom prst="rect">
            <a:avLst/>
          </a:prstGeom>
          <a:noFill/>
          <a:ln>
            <a:noFill/>
          </a:ln>
        </p:spPr>
        <p:txBody>
          <a:bodyPr wrap="none" rtlCol="0">
            <a:spAutoFit/>
          </a:bodyPr>
          <a:lstStyle/>
          <a:p>
            <a:pPr algn="ctr" defTabSz="914400"/>
            <a:r>
              <a:rPr lang="ja-JP" altLang="en-US" sz="2800" u="sng">
                <a:solidFill>
                  <a:prstClr val="black"/>
                </a:solidFill>
              </a:rPr>
              <a:t>活動プログラム</a:t>
            </a:r>
            <a:endParaRPr lang="en-US" altLang="ja-JP" sz="2800" u="sng" dirty="0">
              <a:solidFill>
                <a:prstClr val="black"/>
              </a:solidFill>
            </a:endParaRPr>
          </a:p>
        </p:txBody>
      </p:sp>
      <p:sp>
        <p:nvSpPr>
          <p:cNvPr id="31" name="テキスト ボックス 30"/>
          <p:cNvSpPr txBox="1"/>
          <p:nvPr/>
        </p:nvSpPr>
        <p:spPr>
          <a:xfrm>
            <a:off x="363610" y="3013898"/>
            <a:ext cx="5191028" cy="2385268"/>
          </a:xfrm>
          <a:prstGeom prst="rect">
            <a:avLst/>
          </a:prstGeom>
          <a:noFill/>
          <a:ln>
            <a:noFill/>
          </a:ln>
        </p:spPr>
        <p:txBody>
          <a:bodyPr wrap="square" rtlCol="0">
            <a:spAutoFit/>
          </a:bodyPr>
          <a:lstStyle/>
          <a:p>
            <a:pPr marL="179388" indent="-179388" defTabSz="914400"/>
            <a:r>
              <a:rPr lang="en-US" altLang="ja-JP" sz="1600" spc="-100" dirty="0">
                <a:solidFill>
                  <a:prstClr val="black"/>
                </a:solidFill>
              </a:rPr>
              <a:t>※</a:t>
            </a:r>
            <a:r>
              <a:rPr lang="ja-JP" altLang="en-US" sz="1600" spc="-100" dirty="0">
                <a:solidFill>
                  <a:prstClr val="black"/>
                </a:solidFill>
              </a:rPr>
              <a:t>個々の子どもの発達課題に基づいて事業所が</a:t>
            </a:r>
            <a:r>
              <a:rPr lang="ja-JP" altLang="en-US" sz="1600" spc="-100">
                <a:solidFill>
                  <a:prstClr val="black"/>
                </a:solidFill>
              </a:rPr>
              <a:t>提供する　　生活</a:t>
            </a:r>
            <a:r>
              <a:rPr lang="ja-JP" altLang="en-US" sz="1600" spc="-100" dirty="0">
                <a:solidFill>
                  <a:prstClr val="black"/>
                </a:solidFill>
              </a:rPr>
              <a:t>・遊び等における個別的なねらい・支援内容や</a:t>
            </a:r>
            <a:r>
              <a:rPr lang="ja-JP" altLang="en-US" sz="1600" spc="-100">
                <a:solidFill>
                  <a:prstClr val="black"/>
                </a:solidFill>
              </a:rPr>
              <a:t>配慮が　書かれる</a:t>
            </a:r>
            <a:r>
              <a:rPr lang="ja-JP" altLang="en-US" sz="1600" spc="-100" dirty="0">
                <a:solidFill>
                  <a:prstClr val="black"/>
                </a:solidFill>
              </a:rPr>
              <a:t>（これをもとに、日々の活動プログラム作成に反映）</a:t>
            </a:r>
            <a:endParaRPr lang="en-US" altLang="ja-JP" sz="1600" spc="-100" dirty="0">
              <a:solidFill>
                <a:prstClr val="black"/>
              </a:solidFill>
            </a:endParaRPr>
          </a:p>
          <a:p>
            <a:pPr marL="271463" indent="-271463" defTabSz="914400">
              <a:spcBef>
                <a:spcPts val="600"/>
              </a:spcBef>
            </a:pPr>
            <a:r>
              <a:rPr lang="en-US" altLang="ja-JP" sz="1600" spc="-100" dirty="0">
                <a:solidFill>
                  <a:prstClr val="black"/>
                </a:solidFill>
              </a:rPr>
              <a:t>※</a:t>
            </a:r>
            <a:r>
              <a:rPr lang="ja-JP" altLang="en-US" sz="1600" spc="-100" dirty="0">
                <a:solidFill>
                  <a:prstClr val="black"/>
                </a:solidFill>
              </a:rPr>
              <a:t>個々の子どもの生活や発達のニーズ、保護者の子育てニーズなどを勘案し設定された個別又は小集団での支援</a:t>
            </a:r>
            <a:endParaRPr lang="en-US" altLang="ja-JP" sz="1600" spc="-100" dirty="0">
              <a:solidFill>
                <a:prstClr val="black"/>
              </a:solidFill>
            </a:endParaRPr>
          </a:p>
          <a:p>
            <a:pPr marL="271463" indent="-271463" defTabSz="914400"/>
            <a:r>
              <a:rPr lang="ja-JP" altLang="en-US" sz="1600" spc="-100" dirty="0">
                <a:solidFill>
                  <a:prstClr val="black"/>
                </a:solidFill>
              </a:rPr>
              <a:t>　　・アセスメント：発達領域ごとにみていく</a:t>
            </a:r>
            <a:endParaRPr lang="en-US" altLang="ja-JP" sz="1600" spc="-100" dirty="0">
              <a:solidFill>
                <a:prstClr val="black"/>
              </a:solidFill>
            </a:endParaRPr>
          </a:p>
          <a:p>
            <a:pPr marL="271463" indent="-271463" defTabSz="914400"/>
            <a:r>
              <a:rPr lang="ja-JP" altLang="en-US" sz="1600" spc="-100" dirty="0">
                <a:solidFill>
                  <a:prstClr val="black"/>
                </a:solidFill>
              </a:rPr>
              <a:t>　　   　　　　　　　　 強み、「できる」にも着目</a:t>
            </a:r>
            <a:endParaRPr lang="en-US" altLang="ja-JP" sz="1600" spc="-100" dirty="0">
              <a:solidFill>
                <a:prstClr val="black"/>
              </a:solidFill>
            </a:endParaRPr>
          </a:p>
          <a:p>
            <a:pPr marL="271463" indent="-271463" defTabSz="914400"/>
            <a:r>
              <a:rPr lang="ja-JP" altLang="en-US" sz="1600" spc="-100" dirty="0">
                <a:solidFill>
                  <a:prstClr val="black"/>
                </a:solidFill>
              </a:rPr>
              <a:t>　　　　　　　　　　　つまづき等があれば、その要因の見立て</a:t>
            </a:r>
            <a:endParaRPr lang="en-US" altLang="ja-JP" sz="1600" spc="-100" dirty="0">
              <a:solidFill>
                <a:prstClr val="black"/>
              </a:solidFill>
            </a:endParaRPr>
          </a:p>
          <a:p>
            <a:pPr marL="363538" indent="-363538" defTabSz="914400"/>
            <a:r>
              <a:rPr lang="ja-JP" altLang="en-US" sz="1600" spc="-100">
                <a:solidFill>
                  <a:prstClr val="black"/>
                </a:solidFill>
              </a:rPr>
              <a:t>　　・本人支援</a:t>
            </a:r>
            <a:r>
              <a:rPr lang="ja-JP" altLang="en-US" sz="1600" spc="-100" dirty="0">
                <a:solidFill>
                  <a:prstClr val="black"/>
                </a:solidFill>
              </a:rPr>
              <a:t>、家族支援、地域支援の３要素が含まれること</a:t>
            </a:r>
            <a:endParaRPr lang="en-US" altLang="ja-JP" sz="1600" spc="-100" dirty="0">
              <a:solidFill>
                <a:prstClr val="black"/>
              </a:solidFill>
            </a:endParaRPr>
          </a:p>
        </p:txBody>
      </p:sp>
      <p:sp>
        <p:nvSpPr>
          <p:cNvPr id="50" name="テキスト ボックス 49"/>
          <p:cNvSpPr txBox="1"/>
          <p:nvPr/>
        </p:nvSpPr>
        <p:spPr>
          <a:xfrm>
            <a:off x="6419580" y="3051095"/>
            <a:ext cx="2882377" cy="2062103"/>
          </a:xfrm>
          <a:prstGeom prst="rect">
            <a:avLst/>
          </a:prstGeom>
          <a:noFill/>
        </p:spPr>
        <p:txBody>
          <a:bodyPr wrap="square" rtlCol="0">
            <a:spAutoFit/>
          </a:bodyPr>
          <a:lstStyle/>
          <a:p>
            <a:pPr defTabSz="914400"/>
            <a:r>
              <a:rPr lang="ja-JP" altLang="en-US" sz="1600" dirty="0">
                <a:solidFill>
                  <a:prstClr val="black"/>
                </a:solidFill>
              </a:rPr>
              <a:t>・事業所全体の活動のねらい</a:t>
            </a:r>
            <a:endParaRPr lang="en-US" altLang="ja-JP" sz="1600" dirty="0">
              <a:solidFill>
                <a:prstClr val="black"/>
              </a:solidFill>
            </a:endParaRPr>
          </a:p>
          <a:p>
            <a:pPr defTabSz="914400"/>
            <a:r>
              <a:rPr lang="ja-JP" altLang="en-US" sz="1600" dirty="0">
                <a:solidFill>
                  <a:prstClr val="black"/>
                </a:solidFill>
              </a:rPr>
              <a:t>・年間を通した積み重ね活動</a:t>
            </a:r>
            <a:endParaRPr lang="en-US" altLang="ja-JP" sz="1600" dirty="0">
              <a:solidFill>
                <a:prstClr val="black"/>
              </a:solidFill>
            </a:endParaRPr>
          </a:p>
          <a:p>
            <a:pPr defTabSz="914400"/>
            <a:r>
              <a:rPr lang="ja-JP" altLang="en-US" sz="1600" dirty="0">
                <a:solidFill>
                  <a:prstClr val="black"/>
                </a:solidFill>
              </a:rPr>
              <a:t>・季節や単元にまとめた活動</a:t>
            </a:r>
            <a:endParaRPr lang="en-US" altLang="ja-JP" sz="1600" dirty="0">
              <a:solidFill>
                <a:prstClr val="black"/>
              </a:solidFill>
            </a:endParaRPr>
          </a:p>
          <a:p>
            <a:pPr defTabSz="914400"/>
            <a:r>
              <a:rPr lang="ja-JP" altLang="en-US" sz="1600" dirty="0">
                <a:solidFill>
                  <a:prstClr val="black"/>
                </a:solidFill>
              </a:rPr>
              <a:t>・月間、週間、デイリー計画</a:t>
            </a:r>
            <a:endParaRPr lang="en-US" altLang="ja-JP" sz="1600" dirty="0">
              <a:solidFill>
                <a:prstClr val="black"/>
              </a:solidFill>
            </a:endParaRPr>
          </a:p>
          <a:p>
            <a:pPr defTabSz="914400"/>
            <a:r>
              <a:rPr lang="ja-JP" altLang="en-US" sz="1600" dirty="0">
                <a:solidFill>
                  <a:prstClr val="black"/>
                </a:solidFill>
              </a:rPr>
              <a:t>・地域との交流等、事業所の</a:t>
            </a:r>
            <a:endParaRPr lang="en-US" altLang="ja-JP" sz="1600" dirty="0">
              <a:solidFill>
                <a:prstClr val="black"/>
              </a:solidFill>
            </a:endParaRPr>
          </a:p>
          <a:p>
            <a:pPr defTabSz="914400"/>
            <a:r>
              <a:rPr lang="ja-JP" altLang="en-US" sz="1600" dirty="0">
                <a:solidFill>
                  <a:prstClr val="black"/>
                </a:solidFill>
              </a:rPr>
              <a:t>　独自性、創意工夫の活動</a:t>
            </a:r>
            <a:endParaRPr lang="en-US" altLang="ja-JP" sz="1600" dirty="0">
              <a:solidFill>
                <a:prstClr val="black"/>
              </a:solidFill>
            </a:endParaRPr>
          </a:p>
          <a:p>
            <a:pPr defTabSz="914400"/>
            <a:r>
              <a:rPr lang="ja-JP" altLang="en-US" sz="1600" dirty="0">
                <a:solidFill>
                  <a:prstClr val="black"/>
                </a:solidFill>
              </a:rPr>
              <a:t>・年齢や発達段階に</a:t>
            </a:r>
            <a:r>
              <a:rPr lang="ja-JP" altLang="en-US" sz="1600">
                <a:solidFill>
                  <a:prstClr val="black"/>
                </a:solidFill>
              </a:rPr>
              <a:t>応じた活動</a:t>
            </a:r>
            <a:endParaRPr lang="en-US" altLang="ja-JP" sz="1600" dirty="0">
              <a:solidFill>
                <a:prstClr val="black"/>
              </a:solidFill>
            </a:endParaRPr>
          </a:p>
          <a:p>
            <a:pPr defTabSz="914400"/>
            <a:r>
              <a:rPr lang="ja-JP" altLang="en-US" sz="1600">
                <a:solidFill>
                  <a:prstClr val="black"/>
                </a:solidFill>
              </a:rPr>
              <a:t>・タイムテーブル</a:t>
            </a:r>
            <a:endParaRPr lang="ja-JP" altLang="en-US" sz="1600" dirty="0">
              <a:solidFill>
                <a:prstClr val="black"/>
              </a:solidFill>
            </a:endParaRPr>
          </a:p>
        </p:txBody>
      </p:sp>
      <p:sp>
        <p:nvSpPr>
          <p:cNvPr id="23" name="下矢印 22"/>
          <p:cNvSpPr/>
          <p:nvPr/>
        </p:nvSpPr>
        <p:spPr>
          <a:xfrm>
            <a:off x="7624831" y="1751011"/>
            <a:ext cx="505266" cy="609531"/>
          </a:xfrm>
          <a:prstGeom prst="downArrow">
            <a:avLst/>
          </a:prstGeom>
          <a:pattFill prst="pct25">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 name="テキスト ボックス 7"/>
          <p:cNvSpPr txBox="1"/>
          <p:nvPr/>
        </p:nvSpPr>
        <p:spPr>
          <a:xfrm>
            <a:off x="1461262" y="2370677"/>
            <a:ext cx="2339102" cy="523220"/>
          </a:xfrm>
          <a:prstGeom prst="rect">
            <a:avLst/>
          </a:prstGeom>
          <a:noFill/>
          <a:ln>
            <a:noFill/>
          </a:ln>
        </p:spPr>
        <p:txBody>
          <a:bodyPr wrap="none" rtlCol="0">
            <a:spAutoFit/>
          </a:bodyPr>
          <a:lstStyle/>
          <a:p>
            <a:pPr defTabSz="914400"/>
            <a:r>
              <a:rPr lang="ja-JP" altLang="en-US" sz="2800" u="sng" dirty="0">
                <a:solidFill>
                  <a:prstClr val="black"/>
                </a:solidFill>
              </a:rPr>
              <a:t>個別支援計画</a:t>
            </a:r>
          </a:p>
        </p:txBody>
      </p:sp>
      <p:sp>
        <p:nvSpPr>
          <p:cNvPr id="34" name="下矢印 33"/>
          <p:cNvSpPr/>
          <p:nvPr/>
        </p:nvSpPr>
        <p:spPr>
          <a:xfrm>
            <a:off x="2469120" y="1732212"/>
            <a:ext cx="504056" cy="662123"/>
          </a:xfrm>
          <a:prstGeom prst="downArrow">
            <a:avLst/>
          </a:prstGeom>
          <a:pattFill prst="pct25">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25" name="角丸四角形 24"/>
          <p:cNvSpPr/>
          <p:nvPr/>
        </p:nvSpPr>
        <p:spPr>
          <a:xfrm>
            <a:off x="686415" y="791928"/>
            <a:ext cx="8410079" cy="456315"/>
          </a:xfrm>
          <a:prstGeom prst="round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dirty="0">
              <a:solidFill>
                <a:prstClr val="white"/>
              </a:solidFill>
            </a:endParaRPr>
          </a:p>
        </p:txBody>
      </p:sp>
      <p:sp>
        <p:nvSpPr>
          <p:cNvPr id="26" name="テキスト ボックス 25"/>
          <p:cNvSpPr txBox="1"/>
          <p:nvPr/>
        </p:nvSpPr>
        <p:spPr>
          <a:xfrm>
            <a:off x="671249" y="807095"/>
            <a:ext cx="8410080" cy="461665"/>
          </a:xfrm>
          <a:prstGeom prst="rect">
            <a:avLst/>
          </a:prstGeom>
          <a:noFill/>
        </p:spPr>
        <p:txBody>
          <a:bodyPr wrap="square" rtlCol="0">
            <a:spAutoFit/>
          </a:bodyPr>
          <a:lstStyle/>
          <a:p>
            <a:pPr algn="ctr" defTabSz="914400"/>
            <a:r>
              <a:rPr lang="ja-JP" altLang="en-US" sz="2400" b="1" dirty="0">
                <a:solidFill>
                  <a:prstClr val="black"/>
                </a:solidFill>
              </a:rPr>
              <a:t>法人・事業所のコンセプト・ミッション</a:t>
            </a:r>
          </a:p>
        </p:txBody>
      </p:sp>
      <p:sp>
        <p:nvSpPr>
          <p:cNvPr id="22" name="角丸四角形 21"/>
          <p:cNvSpPr/>
          <p:nvPr/>
        </p:nvSpPr>
        <p:spPr>
          <a:xfrm>
            <a:off x="686414" y="1315152"/>
            <a:ext cx="8410080" cy="456315"/>
          </a:xfrm>
          <a:prstGeom prst="round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dirty="0">
              <a:solidFill>
                <a:prstClr val="white"/>
              </a:solidFill>
            </a:endParaRPr>
          </a:p>
        </p:txBody>
      </p:sp>
      <p:sp>
        <p:nvSpPr>
          <p:cNvPr id="21" name="テキスト ボックス 20"/>
          <p:cNvSpPr txBox="1"/>
          <p:nvPr/>
        </p:nvSpPr>
        <p:spPr>
          <a:xfrm>
            <a:off x="686414" y="1302437"/>
            <a:ext cx="8410080" cy="492443"/>
          </a:xfrm>
          <a:prstGeom prst="rect">
            <a:avLst/>
          </a:prstGeom>
          <a:noFill/>
        </p:spPr>
        <p:txBody>
          <a:bodyPr wrap="square" rtlCol="0">
            <a:spAutoFit/>
          </a:bodyPr>
          <a:lstStyle/>
          <a:p>
            <a:pPr algn="ctr" defTabSz="914400"/>
            <a:r>
              <a:rPr lang="ja-JP" altLang="en-US" sz="2400" b="1" dirty="0">
                <a:solidFill>
                  <a:prstClr val="black"/>
                </a:solidFill>
              </a:rPr>
              <a:t>本人・保護者の</a:t>
            </a:r>
            <a:r>
              <a:rPr lang="ja-JP" altLang="en-US" sz="2600" b="1" dirty="0">
                <a:solidFill>
                  <a:prstClr val="black"/>
                </a:solidFill>
              </a:rPr>
              <a:t>ニーズ</a:t>
            </a:r>
            <a:r>
              <a:rPr lang="ja-JP" altLang="en-US" sz="2400" b="1" dirty="0">
                <a:solidFill>
                  <a:prstClr val="black"/>
                </a:solidFill>
              </a:rPr>
              <a:t>、アセスメント</a:t>
            </a:r>
          </a:p>
        </p:txBody>
      </p:sp>
      <p:sp>
        <p:nvSpPr>
          <p:cNvPr id="38" name="左矢印 37"/>
          <p:cNvSpPr/>
          <p:nvPr/>
        </p:nvSpPr>
        <p:spPr>
          <a:xfrm rot="10800000">
            <a:off x="5458358" y="3418647"/>
            <a:ext cx="948254" cy="8431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5261041" y="4308051"/>
            <a:ext cx="1238767" cy="461665"/>
          </a:xfrm>
          <a:prstGeom prst="rect">
            <a:avLst/>
          </a:prstGeom>
          <a:noFill/>
        </p:spPr>
        <p:txBody>
          <a:bodyPr wrap="square" rtlCol="0">
            <a:spAutoFit/>
          </a:bodyPr>
          <a:lstStyle/>
          <a:p>
            <a:pPr algn="ctr" defTabSz="914400"/>
            <a:r>
              <a:rPr lang="ja-JP" altLang="en-US" sz="2400" u="sng" spc="-100">
                <a:solidFill>
                  <a:srgbClr val="FF0000"/>
                </a:solidFill>
              </a:rPr>
              <a:t>反映</a:t>
            </a:r>
            <a:endParaRPr lang="ja-JP" altLang="en-US" sz="2400" u="sng" spc="-100" dirty="0">
              <a:solidFill>
                <a:srgbClr val="FF0000"/>
              </a:solidFill>
            </a:endParaRPr>
          </a:p>
        </p:txBody>
      </p:sp>
      <p:grpSp>
        <p:nvGrpSpPr>
          <p:cNvPr id="41" name="図形グループ 40"/>
          <p:cNvGrpSpPr/>
          <p:nvPr/>
        </p:nvGrpSpPr>
        <p:grpSpPr>
          <a:xfrm>
            <a:off x="4162685" y="1598179"/>
            <a:ext cx="2647677" cy="1614222"/>
            <a:chOff x="8716487" y="16307"/>
            <a:chExt cx="1746641" cy="1231936"/>
          </a:xfrm>
        </p:grpSpPr>
        <p:sp>
          <p:nvSpPr>
            <p:cNvPr id="18" name="星 32 17"/>
            <p:cNvSpPr/>
            <p:nvPr/>
          </p:nvSpPr>
          <p:spPr bwMode="auto">
            <a:xfrm>
              <a:off x="8716487" y="16307"/>
              <a:ext cx="1746641" cy="1231936"/>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a:solidFill>
                  <a:srgbClr val="000000"/>
                </a:solidFill>
                <a:latin typeface="Arial" charset="0"/>
              </a:endParaRPr>
            </a:p>
          </p:txBody>
        </p:sp>
        <p:sp>
          <p:nvSpPr>
            <p:cNvPr id="28" name="テキスト ボックス 27"/>
            <p:cNvSpPr txBox="1"/>
            <p:nvPr/>
          </p:nvSpPr>
          <p:spPr>
            <a:xfrm>
              <a:off x="8971075" y="310776"/>
              <a:ext cx="1224732" cy="704664"/>
            </a:xfrm>
            <a:prstGeom prst="rect">
              <a:avLst/>
            </a:prstGeom>
            <a:noFill/>
          </p:spPr>
          <p:txBody>
            <a:bodyPr wrap="square" rtlCol="0">
              <a:spAutoFit/>
            </a:bodyPr>
            <a:lstStyle/>
            <a:p>
              <a:pPr algn="ctr" defTabSz="914400"/>
              <a:r>
                <a:rPr lang="ja-JP" altLang="en-US" sz="1800" u="sng" spc="-100">
                  <a:solidFill>
                    <a:srgbClr val="FF0000"/>
                  </a:solidFill>
                </a:rPr>
                <a:t>個別支援計画と</a:t>
              </a:r>
              <a:endParaRPr lang="en-US" altLang="ja-JP" sz="1800" u="sng" spc="-100" dirty="0">
                <a:solidFill>
                  <a:srgbClr val="FF0000"/>
                </a:solidFill>
              </a:endParaRPr>
            </a:p>
            <a:p>
              <a:pPr algn="ctr" defTabSz="914400"/>
              <a:r>
                <a:rPr lang="ja-JP" altLang="en-US" sz="1800" u="sng" spc="-100">
                  <a:solidFill>
                    <a:srgbClr val="FF0000"/>
                  </a:solidFill>
                </a:rPr>
                <a:t>活動プログラムは</a:t>
              </a:r>
              <a:endParaRPr lang="en-US" altLang="ja-JP" sz="1800" u="sng" spc="-100" dirty="0">
                <a:solidFill>
                  <a:srgbClr val="FF0000"/>
                </a:solidFill>
              </a:endParaRPr>
            </a:p>
            <a:p>
              <a:pPr algn="ctr" defTabSz="914400"/>
              <a:r>
                <a:rPr lang="ja-JP" altLang="en-US" sz="1800" u="sng" spc="-100" dirty="0">
                  <a:solidFill>
                    <a:srgbClr val="FF0000"/>
                  </a:solidFill>
                </a:rPr>
                <a:t>車の両輪</a:t>
              </a:r>
            </a:p>
          </p:txBody>
        </p:sp>
      </p:grpSp>
      <p:sp>
        <p:nvSpPr>
          <p:cNvPr id="46" name="下矢印 45"/>
          <p:cNvSpPr/>
          <p:nvPr/>
        </p:nvSpPr>
        <p:spPr>
          <a:xfrm rot="10800000">
            <a:off x="7713116" y="5376550"/>
            <a:ext cx="504056" cy="482056"/>
          </a:xfrm>
          <a:prstGeom prst="downArrow">
            <a:avLst/>
          </a:prstGeom>
          <a:pattFill prst="pct25">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27" name="下矢印 26">
            <a:extLst>
              <a:ext uri="{FF2B5EF4-FFF2-40B4-BE49-F238E27FC236}">
                <a16:creationId xmlns:a16="http://schemas.microsoft.com/office/drawing/2014/main" id="{F4263A58-A8CE-524F-9003-EED7E9A1F3DD}"/>
              </a:ext>
            </a:extLst>
          </p:cNvPr>
          <p:cNvSpPr/>
          <p:nvPr/>
        </p:nvSpPr>
        <p:spPr>
          <a:xfrm rot="10800000">
            <a:off x="2641144" y="5362167"/>
            <a:ext cx="504056" cy="482055"/>
          </a:xfrm>
          <a:prstGeom prst="downArrow">
            <a:avLst/>
          </a:prstGeom>
          <a:pattFill prst="pct25">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1" name="テキスト ボックス 10"/>
          <p:cNvSpPr txBox="1"/>
          <p:nvPr/>
        </p:nvSpPr>
        <p:spPr>
          <a:xfrm>
            <a:off x="3475913" y="5890479"/>
            <a:ext cx="3023895" cy="830997"/>
          </a:xfrm>
          <a:prstGeom prst="rect">
            <a:avLst/>
          </a:prstGeom>
          <a:noFill/>
        </p:spPr>
        <p:txBody>
          <a:bodyPr wrap="square" rtlCol="0">
            <a:spAutoFit/>
          </a:bodyPr>
          <a:lstStyle/>
          <a:p>
            <a:pPr algn="ctr" defTabSz="914400"/>
            <a:r>
              <a:rPr lang="ja-JP" altLang="en-US" sz="2400" u="sng" spc="-100" dirty="0">
                <a:solidFill>
                  <a:prstClr val="black"/>
                </a:solidFill>
              </a:rPr>
              <a:t>②全体活動の中での</a:t>
            </a:r>
            <a:endParaRPr lang="en-US" altLang="ja-JP" sz="2400" u="sng" spc="-100" dirty="0">
              <a:solidFill>
                <a:prstClr val="black"/>
              </a:solidFill>
            </a:endParaRPr>
          </a:p>
          <a:p>
            <a:pPr algn="ctr" defTabSz="914400"/>
            <a:r>
              <a:rPr lang="ja-JP" altLang="en-US" sz="2400" u="sng" spc="-100" dirty="0">
                <a:solidFill>
                  <a:prstClr val="black"/>
                </a:solidFill>
              </a:rPr>
              <a:t>個別的なねらいや配慮</a:t>
            </a:r>
          </a:p>
        </p:txBody>
      </p:sp>
      <p:sp>
        <p:nvSpPr>
          <p:cNvPr id="15" name="テキスト ボックス 14"/>
          <p:cNvSpPr txBox="1"/>
          <p:nvPr/>
        </p:nvSpPr>
        <p:spPr>
          <a:xfrm>
            <a:off x="345606" y="5894949"/>
            <a:ext cx="3126578" cy="830997"/>
          </a:xfrm>
          <a:prstGeom prst="rect">
            <a:avLst/>
          </a:prstGeom>
          <a:noFill/>
        </p:spPr>
        <p:txBody>
          <a:bodyPr wrap="square" rtlCol="0">
            <a:spAutoFit/>
          </a:bodyPr>
          <a:lstStyle/>
          <a:p>
            <a:pPr defTabSz="914400"/>
            <a:r>
              <a:rPr lang="en-US" altLang="ja-JP" sz="2400" u="sng" spc="-100" dirty="0">
                <a:solidFill>
                  <a:prstClr val="black"/>
                </a:solidFill>
              </a:rPr>
              <a:t>①</a:t>
            </a:r>
            <a:r>
              <a:rPr lang="ja-JP" altLang="en-US" sz="2400" u="sng" spc="-100">
                <a:solidFill>
                  <a:prstClr val="black"/>
                </a:solidFill>
              </a:rPr>
              <a:t>個</a:t>
            </a:r>
            <a:r>
              <a:rPr lang="ja-JP" altLang="en-US" sz="2400" u="sng" spc="-100" dirty="0">
                <a:solidFill>
                  <a:prstClr val="black"/>
                </a:solidFill>
              </a:rPr>
              <a:t>別な発達課題に</a:t>
            </a:r>
            <a:endParaRPr lang="en-US" altLang="ja-JP" sz="2400" u="sng" spc="-100" dirty="0">
              <a:solidFill>
                <a:prstClr val="black"/>
              </a:solidFill>
            </a:endParaRPr>
          </a:p>
          <a:p>
            <a:pPr algn="ctr" defTabSz="914400"/>
            <a:r>
              <a:rPr lang="ja-JP" altLang="en-US" sz="2400" u="sng" spc="-100" dirty="0">
                <a:solidFill>
                  <a:prstClr val="black"/>
                </a:solidFill>
              </a:rPr>
              <a:t>基づくねらいや配慮</a:t>
            </a:r>
          </a:p>
        </p:txBody>
      </p:sp>
      <p:sp>
        <p:nvSpPr>
          <p:cNvPr id="45" name="テキスト ボックス 44"/>
          <p:cNvSpPr txBox="1"/>
          <p:nvPr/>
        </p:nvSpPr>
        <p:spPr>
          <a:xfrm>
            <a:off x="6570769" y="5894949"/>
            <a:ext cx="2937969" cy="830997"/>
          </a:xfrm>
          <a:prstGeom prst="rect">
            <a:avLst/>
          </a:prstGeom>
          <a:noFill/>
        </p:spPr>
        <p:txBody>
          <a:bodyPr wrap="square" rtlCol="0">
            <a:spAutoFit/>
          </a:bodyPr>
          <a:lstStyle/>
          <a:p>
            <a:pPr algn="ctr" defTabSz="914400"/>
            <a:r>
              <a:rPr lang="en-US" altLang="ja-JP" sz="2400" u="sng" spc="-100" dirty="0">
                <a:solidFill>
                  <a:prstClr val="black"/>
                </a:solidFill>
              </a:rPr>
              <a:t>③</a:t>
            </a:r>
            <a:r>
              <a:rPr lang="ja-JP" altLang="en-US" sz="2400" u="sng" spc="-100">
                <a:solidFill>
                  <a:prstClr val="black"/>
                </a:solidFill>
              </a:rPr>
              <a:t>全体</a:t>
            </a:r>
            <a:r>
              <a:rPr lang="ja-JP" altLang="en-US" sz="2400" u="sng" spc="-100" dirty="0">
                <a:solidFill>
                  <a:prstClr val="black"/>
                </a:solidFill>
              </a:rPr>
              <a:t>活動のねらいと一般的配慮</a:t>
            </a:r>
          </a:p>
        </p:txBody>
      </p:sp>
      <p:sp>
        <p:nvSpPr>
          <p:cNvPr id="40" name="正方形/長方形 39"/>
          <p:cNvSpPr/>
          <p:nvPr/>
        </p:nvSpPr>
        <p:spPr>
          <a:xfrm>
            <a:off x="341877" y="5844223"/>
            <a:ext cx="9068824" cy="858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758895BE-35FE-F648-B7EE-FFAE40E3568E}"/>
              </a:ext>
            </a:extLst>
          </p:cNvPr>
          <p:cNvSpPr/>
          <p:nvPr/>
        </p:nvSpPr>
        <p:spPr>
          <a:xfrm>
            <a:off x="200472" y="136524"/>
            <a:ext cx="9505056" cy="6647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左矢印 3">
            <a:extLst>
              <a:ext uri="{FF2B5EF4-FFF2-40B4-BE49-F238E27FC236}">
                <a16:creationId xmlns:a16="http://schemas.microsoft.com/office/drawing/2014/main" id="{77407F3D-4C6B-1252-685D-66FF61CDA53C}"/>
              </a:ext>
            </a:extLst>
          </p:cNvPr>
          <p:cNvSpPr/>
          <p:nvPr/>
        </p:nvSpPr>
        <p:spPr>
          <a:xfrm>
            <a:off x="5350562" y="4762264"/>
            <a:ext cx="948254" cy="8431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9">
            <a:extLst>
              <a:ext uri="{FF2B5EF4-FFF2-40B4-BE49-F238E27FC236}">
                <a16:creationId xmlns:a16="http://schemas.microsoft.com/office/drawing/2014/main" id="{232DF410-8C2F-2679-4045-A8901976C602}"/>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72</a:t>
            </a:fld>
            <a:endParaRPr lang="en-US" altLang="ja-JP" sz="2000" dirty="0">
              <a:solidFill>
                <a:srgbClr val="000000"/>
              </a:solidFill>
            </a:endParaRPr>
          </a:p>
        </p:txBody>
      </p:sp>
    </p:spTree>
    <p:extLst>
      <p:ext uri="{BB962C8B-B14F-4D97-AF65-F5344CB8AC3E}">
        <p14:creationId xmlns:p14="http://schemas.microsoft.com/office/powerpoint/2010/main" val="23087719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3600" u="sng" spc="-100">
                <a:solidFill>
                  <a:srgbClr val="000000"/>
                </a:solidFill>
              </a:rPr>
              <a:t>⑨　ライフステージの「違い」</a:t>
            </a:r>
            <a:endParaRPr lang="en-US" altLang="ja-JP" sz="3600" spc="-100" dirty="0">
              <a:solidFill>
                <a:srgbClr val="000000"/>
              </a:solidFill>
            </a:endParaRPr>
          </a:p>
        </p:txBody>
      </p:sp>
      <p:sp>
        <p:nvSpPr>
          <p:cNvPr id="5" name="Rectangle 1"/>
          <p:cNvSpPr>
            <a:spLocks noChangeArrowheads="1"/>
          </p:cNvSpPr>
          <p:nvPr/>
        </p:nvSpPr>
        <p:spPr bwMode="auto">
          <a:xfrm>
            <a:off x="56456" y="710540"/>
            <a:ext cx="9906001" cy="6147459"/>
          </a:xfrm>
          <a:prstGeom prst="rect">
            <a:avLst/>
          </a:prstGeom>
          <a:noFill/>
          <a:ln w="9525">
            <a:noFill/>
            <a:miter lim="800000"/>
            <a:headEnd/>
            <a:tailEnd/>
          </a:ln>
        </p:spPr>
        <p:txBody>
          <a:bodyPr wrap="square" anchor="t" anchorCtr="0">
            <a:noAutofit/>
          </a:bodyPr>
          <a:lstStyle/>
          <a:p>
            <a:pPr marL="539750" indent="-539750">
              <a:spcBef>
                <a:spcPts val="1200"/>
              </a:spcBef>
            </a:pPr>
            <a:r>
              <a:rPr lang="ja-JP" altLang="en-US" sz="3200">
                <a:latin typeface="ＭＳ Ｐゴシック" panose="020B0600070205080204" pitchFamily="50" charset="-128"/>
                <a:cs typeface="HG丸ｺﾞｼｯｸM-PRO" pitchFamily="50" charset="-128"/>
              </a:rPr>
              <a:t>◎</a:t>
            </a:r>
            <a:r>
              <a:rPr lang="en-US" altLang="ja-JP" sz="3200" dirty="0">
                <a:latin typeface="ＭＳ Ｐゴシック" panose="020B0600070205080204" pitchFamily="50" charset="-128"/>
                <a:cs typeface="HG丸ｺﾞｼｯｸM-PRO" pitchFamily="50" charset="-128"/>
              </a:rPr>
              <a:t> </a:t>
            </a:r>
            <a:r>
              <a:rPr lang="ja-JP" altLang="en-US" sz="3200">
                <a:latin typeface="ＭＳ Ｐゴシック" panose="020B0600070205080204" pitchFamily="50" charset="-128"/>
                <a:cs typeface="HG丸ｺﾞｼｯｸM-PRO" pitchFamily="50" charset="-128"/>
              </a:rPr>
              <a:t>児童は、状態像が短期間で変化する</a:t>
            </a:r>
            <a:endParaRPr lang="en-US" altLang="ja-JP" sz="3200" dirty="0">
              <a:latin typeface="ＭＳ Ｐゴシック" panose="020B0600070205080204" pitchFamily="50" charset="-128"/>
              <a:cs typeface="HG丸ｺﾞｼｯｸM-PRO" pitchFamily="50" charset="-128"/>
            </a:endParaRPr>
          </a:p>
          <a:p>
            <a:pPr marL="539750" indent="-539750">
              <a:spcBef>
                <a:spcPts val="0"/>
              </a:spcBef>
            </a:pPr>
            <a:r>
              <a:rPr lang="ja-JP" altLang="en-US" sz="2800">
                <a:solidFill>
                  <a:srgbClr val="0000CC"/>
                </a:solidFill>
                <a:latin typeface="ＭＳ Ｐゴシック" panose="020B0600070205080204" pitchFamily="50" charset="-128"/>
                <a:cs typeface="HG丸ｺﾞｼｯｸM-PRO" pitchFamily="50" charset="-128"/>
              </a:rPr>
              <a:t>　　　</a:t>
            </a:r>
            <a:r>
              <a:rPr lang="en-US" altLang="ja-JP" sz="2800" dirty="0">
                <a:solidFill>
                  <a:srgbClr val="0000CC"/>
                </a:solidFill>
                <a:latin typeface="ＭＳ Ｐゴシック" panose="020B0600070205080204" pitchFamily="50" charset="-128"/>
                <a:cs typeface="HG丸ｺﾞｼｯｸM-PRO" pitchFamily="50" charset="-128"/>
              </a:rPr>
              <a:t>※ </a:t>
            </a:r>
            <a:r>
              <a:rPr lang="ja-JP" altLang="en-US" sz="2800">
                <a:solidFill>
                  <a:srgbClr val="0000CC"/>
                </a:solidFill>
                <a:latin typeface="ＭＳ Ｐゴシック" panose="020B0600070205080204" pitchFamily="50" charset="-128"/>
                <a:cs typeface="HG丸ｺﾞｼｯｸM-PRO" pitchFamily="50" charset="-128"/>
              </a:rPr>
              <a:t>成長・発達的要素、学習的要素も加わる</a:t>
            </a:r>
            <a:endParaRPr lang="en-US" altLang="ja-JP" sz="2800" dirty="0">
              <a:solidFill>
                <a:srgbClr val="0000CC"/>
              </a:solidFill>
              <a:latin typeface="ＭＳ Ｐゴシック" panose="020B0600070205080204" pitchFamily="50" charset="-128"/>
              <a:cs typeface="HG丸ｺﾞｼｯｸM-PRO" pitchFamily="50" charset="-128"/>
            </a:endParaRPr>
          </a:p>
          <a:p>
            <a:pPr marL="539750" indent="-539750">
              <a:spcBef>
                <a:spcPts val="600"/>
              </a:spcBef>
            </a:pPr>
            <a:r>
              <a:rPr lang="ja-JP" altLang="en-US" sz="3200">
                <a:latin typeface="ＭＳ Ｐゴシック" panose="020B0600070205080204" pitchFamily="50" charset="-128"/>
                <a:cs typeface="HG丸ｺﾞｼｯｸM-PRO" pitchFamily="50" charset="-128"/>
              </a:rPr>
              <a:t>◎</a:t>
            </a:r>
            <a:r>
              <a:rPr lang="en-US" altLang="ja-JP" sz="3200" dirty="0">
                <a:latin typeface="ＭＳ Ｐゴシック" panose="020B0600070205080204" pitchFamily="50" charset="-128"/>
                <a:cs typeface="HG丸ｺﾞｼｯｸM-PRO" pitchFamily="50" charset="-128"/>
              </a:rPr>
              <a:t> </a:t>
            </a:r>
            <a:r>
              <a:rPr lang="ja-JP" altLang="en-US" sz="3200">
                <a:latin typeface="ＭＳ Ｐゴシック" panose="020B0600070205080204" pitchFamily="50" charset="-128"/>
                <a:cs typeface="HG丸ｺﾞｼｯｸM-PRO" pitchFamily="50" charset="-128"/>
              </a:rPr>
              <a:t>「障害児」として障害や特性に着目されることが多いが「子ども」として本来獲得・解決すべき発達課題もある</a:t>
            </a:r>
            <a:endParaRPr lang="en-US" altLang="ja-JP" sz="3200" dirty="0">
              <a:latin typeface="ＭＳ Ｐゴシック" panose="020B0600070205080204" pitchFamily="50" charset="-128"/>
              <a:cs typeface="HG丸ｺﾞｼｯｸM-PRO" pitchFamily="50" charset="-128"/>
            </a:endParaRPr>
          </a:p>
          <a:p>
            <a:pPr marL="1163638" indent="-1163638">
              <a:spcBef>
                <a:spcPts val="0"/>
              </a:spcBef>
            </a:pPr>
            <a:r>
              <a:rPr lang="ja-JP" altLang="en-US" sz="2800">
                <a:solidFill>
                  <a:srgbClr val="0000CC"/>
                </a:solidFill>
                <a:latin typeface="ＭＳ Ｐゴシック" panose="020B0600070205080204" pitchFamily="50" charset="-128"/>
                <a:cs typeface="HG丸ｺﾞｼｯｸM-PRO" pitchFamily="50" charset="-128"/>
              </a:rPr>
              <a:t>　　　</a:t>
            </a:r>
            <a:r>
              <a:rPr lang="en-US" altLang="ja-JP" sz="2800" dirty="0">
                <a:solidFill>
                  <a:srgbClr val="0000CC"/>
                </a:solidFill>
                <a:latin typeface="ＭＳ Ｐゴシック" panose="020B0600070205080204" pitchFamily="50" charset="-128"/>
                <a:cs typeface="HG丸ｺﾞｼｯｸM-PRO" pitchFamily="50" charset="-128"/>
              </a:rPr>
              <a:t>※ </a:t>
            </a:r>
            <a:r>
              <a:rPr lang="ja-JP" altLang="en-US" sz="2800">
                <a:solidFill>
                  <a:srgbClr val="0000CC"/>
                </a:solidFill>
                <a:latin typeface="ＭＳ Ｐゴシック" panose="020B0600070205080204" pitchFamily="50" charset="-128"/>
                <a:cs typeface="HG丸ｺﾞｼｯｸM-PRO" pitchFamily="50" charset="-128"/>
              </a:rPr>
              <a:t>「愛着形成」、「アイデンティティの確立」（エリクソンの発達段階・課題等）など。インクルージョンの視点も不可欠</a:t>
            </a:r>
            <a:endParaRPr lang="en-US" altLang="ja-JP" sz="2800" dirty="0">
              <a:solidFill>
                <a:srgbClr val="0000CC"/>
              </a:solidFill>
              <a:latin typeface="ＭＳ Ｐゴシック" panose="020B0600070205080204" pitchFamily="50" charset="-128"/>
              <a:cs typeface="HG丸ｺﾞｼｯｸM-PRO" pitchFamily="50" charset="-128"/>
            </a:endParaRPr>
          </a:p>
          <a:p>
            <a:pPr marL="539750" indent="-539750">
              <a:spcBef>
                <a:spcPts val="600"/>
              </a:spcBef>
            </a:pPr>
            <a:r>
              <a:rPr lang="ja-JP" altLang="en-US" sz="3200">
                <a:latin typeface="ＭＳ Ｐゴシック" panose="020B0600070205080204" pitchFamily="50" charset="-128"/>
                <a:cs typeface="HG丸ｺﾞｼｯｸM-PRO" pitchFamily="50" charset="-128"/>
              </a:rPr>
              <a:t>◎</a:t>
            </a:r>
            <a:r>
              <a:rPr lang="en-US" altLang="ja-JP" sz="3200" dirty="0">
                <a:latin typeface="ＭＳ Ｐゴシック" panose="020B0600070205080204" pitchFamily="50" charset="-128"/>
                <a:cs typeface="HG丸ｺﾞｼｯｸM-PRO" pitchFamily="50" charset="-128"/>
              </a:rPr>
              <a:t> </a:t>
            </a:r>
            <a:r>
              <a:rPr lang="ja-JP" altLang="en-US" sz="3200">
                <a:latin typeface="ＭＳ Ｐゴシック" panose="020B0600070205080204" pitchFamily="50" charset="-128"/>
                <a:cs typeface="HG丸ｺﾞｼｯｸM-PRO" pitchFamily="50" charset="-128"/>
              </a:rPr>
              <a:t>関係機関、所属機関が短期間で変化（移行）し、また、同時に関わる機関が多い</a:t>
            </a:r>
            <a:r>
              <a:rPr lang="en-US" altLang="ja-JP" sz="3200" dirty="0">
                <a:latin typeface="ＭＳ Ｐゴシック" panose="020B0600070205080204" pitchFamily="50" charset="-128"/>
                <a:cs typeface="HG丸ｺﾞｼｯｸM-PRO" pitchFamily="50" charset="-128"/>
              </a:rPr>
              <a:t>【</a:t>
            </a:r>
            <a:r>
              <a:rPr lang="ja-JP" altLang="en-US" sz="3200">
                <a:latin typeface="ＭＳ Ｐゴシック" panose="020B0600070205080204" pitchFamily="50" charset="-128"/>
                <a:cs typeface="HG丸ｺﾞｼｯｸM-PRO" pitchFamily="50" charset="-128"/>
              </a:rPr>
              <a:t>縦横連携</a:t>
            </a:r>
            <a:r>
              <a:rPr lang="en-US" altLang="ja-JP" sz="3200" dirty="0">
                <a:latin typeface="ＭＳ Ｐゴシック" panose="020B0600070205080204" pitchFamily="50" charset="-128"/>
                <a:cs typeface="HG丸ｺﾞｼｯｸM-PRO" pitchFamily="50" charset="-128"/>
              </a:rPr>
              <a:t>】</a:t>
            </a:r>
          </a:p>
          <a:p>
            <a:pPr marL="539750" indent="-539750">
              <a:spcBef>
                <a:spcPts val="0"/>
              </a:spcBef>
            </a:pPr>
            <a:r>
              <a:rPr lang="ja-JP" altLang="en-US" sz="2800">
                <a:solidFill>
                  <a:srgbClr val="0000CC"/>
                </a:solidFill>
                <a:latin typeface="ＭＳ Ｐゴシック" panose="020B0600070205080204" pitchFamily="50" charset="-128"/>
                <a:cs typeface="HG丸ｺﾞｼｯｸM-PRO" pitchFamily="50" charset="-128"/>
              </a:rPr>
              <a:t>　　　</a:t>
            </a:r>
            <a:r>
              <a:rPr lang="en-US" altLang="ja-JP" sz="2800" dirty="0">
                <a:solidFill>
                  <a:srgbClr val="0000CC"/>
                </a:solidFill>
                <a:latin typeface="ＭＳ Ｐゴシック" panose="020B0600070205080204" pitchFamily="50" charset="-128"/>
                <a:cs typeface="HG丸ｺﾞｼｯｸM-PRO" pitchFamily="50" charset="-128"/>
              </a:rPr>
              <a:t>※ </a:t>
            </a:r>
            <a:r>
              <a:rPr lang="ja-JP" altLang="en-US" sz="2800">
                <a:solidFill>
                  <a:srgbClr val="0000CC"/>
                </a:solidFill>
                <a:latin typeface="ＭＳ Ｐゴシック" panose="020B0600070205080204" pitchFamily="50" charset="-128"/>
                <a:cs typeface="HG丸ｺﾞｼｯｸM-PRO" pitchFamily="50" charset="-128"/>
              </a:rPr>
              <a:t>保育所・幼稚園、学校との連携、移行時の支援等</a:t>
            </a:r>
            <a:endParaRPr lang="en-US" altLang="ja-JP" sz="2800" dirty="0">
              <a:solidFill>
                <a:srgbClr val="0000CC"/>
              </a:solidFill>
              <a:latin typeface="ＭＳ Ｐゴシック" panose="020B0600070205080204" pitchFamily="50" charset="-128"/>
              <a:cs typeface="HG丸ｺﾞｼｯｸM-PRO" pitchFamily="50" charset="-128"/>
            </a:endParaRPr>
          </a:p>
          <a:p>
            <a:pPr marL="454025" indent="-454025">
              <a:spcBef>
                <a:spcPts val="600"/>
              </a:spcBef>
            </a:pPr>
            <a:r>
              <a:rPr lang="ja-JP" altLang="en-US" sz="2400">
                <a:solidFill>
                  <a:srgbClr val="FF0000"/>
                </a:solidFill>
                <a:latin typeface="ＭＳ Ｐゴシック" panose="020B0600070205080204" pitchFamily="50" charset="-128"/>
                <a:cs typeface="HG丸ｺﾞｼｯｸM-PRO" pitchFamily="50" charset="-128"/>
              </a:rPr>
              <a:t>⇒</a:t>
            </a:r>
            <a:r>
              <a:rPr lang="en-US" altLang="ja-JP" sz="2400" dirty="0">
                <a:solidFill>
                  <a:srgbClr val="FF0000"/>
                </a:solidFill>
                <a:latin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cs typeface="HG丸ｺﾞｼｯｸM-PRO" pitchFamily="50" charset="-128"/>
              </a:rPr>
              <a:t>将来（ライフステージ）を見据えて、子どものうちから、本人及び家族並びに地域（学校等）と一貫性を持ってつながっていくことが重要。</a:t>
            </a:r>
            <a:endParaRPr lang="en-US" altLang="ja-JP" sz="2400" dirty="0">
              <a:solidFill>
                <a:srgbClr val="FF0000"/>
              </a:solidFill>
              <a:latin typeface="ＭＳ Ｐゴシック" panose="020B0600070205080204" pitchFamily="50" charset="-128"/>
              <a:cs typeface="HG丸ｺﾞｼｯｸM-PRO" pitchFamily="50" charset="-128"/>
            </a:endParaRPr>
          </a:p>
          <a:p>
            <a:pPr marL="454025" indent="-454025">
              <a:spcBef>
                <a:spcPts val="600"/>
              </a:spcBef>
            </a:pPr>
            <a:r>
              <a:rPr lang="ja-JP" altLang="en-US" sz="2400">
                <a:solidFill>
                  <a:srgbClr val="FF0000"/>
                </a:solidFill>
                <a:latin typeface="ＭＳ Ｐゴシック" panose="020B0600070205080204" pitchFamily="50" charset="-128"/>
                <a:cs typeface="HG丸ｺﾞｼｯｸM-PRO" pitchFamily="50" charset="-128"/>
              </a:rPr>
              <a:t>⇒</a:t>
            </a:r>
            <a:r>
              <a:rPr lang="en-US" altLang="ja-JP" sz="2400" dirty="0">
                <a:solidFill>
                  <a:srgbClr val="FF0000"/>
                </a:solidFill>
                <a:latin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cs typeface="HG丸ｺﾞｼｯｸM-PRO" pitchFamily="50" charset="-128"/>
              </a:rPr>
              <a:t>児童の場合、並行利用や複数事業所利用の方も多く、契約者数が定員よりも多くなることも珍しくない＝</a:t>
            </a:r>
            <a:r>
              <a:rPr lang="ja-JP" altLang="en-US" sz="2400" u="sng">
                <a:solidFill>
                  <a:srgbClr val="FF0000"/>
                </a:solidFill>
                <a:latin typeface="ＭＳ Ｐゴシック" panose="020B0600070205080204" pitchFamily="50" charset="-128"/>
                <a:cs typeface="HG丸ｺﾞｼｯｸM-PRO" pitchFamily="50" charset="-128"/>
              </a:rPr>
              <a:t>個別支援計画作成数</a:t>
            </a:r>
            <a:r>
              <a:rPr lang="ja-JP" altLang="en-US" sz="2400">
                <a:solidFill>
                  <a:srgbClr val="FF0000"/>
                </a:solidFill>
                <a:latin typeface="ＭＳ Ｐゴシック" panose="020B0600070205080204" pitchFamily="50" charset="-128"/>
                <a:cs typeface="HG丸ｺﾞｼｯｸM-PRO" pitchFamily="50" charset="-128"/>
              </a:rPr>
              <a:t>や</a:t>
            </a:r>
            <a:r>
              <a:rPr lang="ja-JP" altLang="en-US" sz="2400" u="sng">
                <a:solidFill>
                  <a:srgbClr val="FF0000"/>
                </a:solidFill>
                <a:latin typeface="ＭＳ Ｐゴシック" panose="020B0600070205080204" pitchFamily="50" charset="-128"/>
                <a:cs typeface="HG丸ｺﾞｼｯｸM-PRO" pitchFamily="50" charset="-128"/>
              </a:rPr>
              <a:t>連携</a:t>
            </a:r>
            <a:r>
              <a:rPr lang="ja-JP" altLang="en-US" sz="2400">
                <a:solidFill>
                  <a:srgbClr val="FF0000"/>
                </a:solidFill>
                <a:latin typeface="ＭＳ Ｐゴシック" panose="020B0600070205080204" pitchFamily="50" charset="-128"/>
                <a:cs typeface="HG丸ｺﾞｼｯｸM-PRO" pitchFamily="50" charset="-128"/>
              </a:rPr>
              <a:t>も多くなる</a:t>
            </a:r>
            <a:endParaRPr lang="en-US" altLang="ja-JP" sz="2400" dirty="0">
              <a:solidFill>
                <a:srgbClr val="FF0000"/>
              </a:solidFill>
              <a:latin typeface="ＭＳ Ｐゴシック" panose="020B0600070205080204" pitchFamily="50" charset="-128"/>
              <a:cs typeface="HG丸ｺﾞｼｯｸM-PRO" pitchFamily="50" charset="-128"/>
            </a:endParaRPr>
          </a:p>
          <a:p>
            <a:pPr marL="539750" indent="-539750">
              <a:spcBef>
                <a:spcPts val="1200"/>
              </a:spcBef>
            </a:pPr>
            <a:endParaRPr lang="en-US" altLang="ja-JP" sz="3200" dirty="0">
              <a:latin typeface="ＭＳ Ｐゴシック" panose="020B0600070205080204" pitchFamily="50" charset="-128"/>
              <a:cs typeface="HG丸ｺﾞｼｯｸM-PRO" pitchFamily="50" charset="-128"/>
            </a:endParaRPr>
          </a:p>
        </p:txBody>
      </p:sp>
      <p:sp>
        <p:nvSpPr>
          <p:cNvPr id="4" name="スライド番号プレースホルダー 9">
            <a:extLst>
              <a:ext uri="{FF2B5EF4-FFF2-40B4-BE49-F238E27FC236}">
                <a16:creationId xmlns:a16="http://schemas.microsoft.com/office/drawing/2014/main" id="{BDCFBDF5-2721-FF14-3836-3D93E52FAAFB}"/>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73</a:t>
            </a:fld>
            <a:endParaRPr lang="en-US" altLang="ja-JP" sz="2000" dirty="0">
              <a:solidFill>
                <a:srgbClr val="000000"/>
              </a:solidFill>
            </a:endParaRPr>
          </a:p>
        </p:txBody>
      </p:sp>
    </p:spTree>
    <p:extLst>
      <p:ext uri="{BB962C8B-B14F-4D97-AF65-F5344CB8AC3E}">
        <p14:creationId xmlns:p14="http://schemas.microsoft.com/office/powerpoint/2010/main" val="36971137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7A9A391-319C-DF48-8A90-904486F3A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04" y="0"/>
            <a:ext cx="9798662" cy="6679088"/>
          </a:xfrm>
          <a:prstGeom prst="rect">
            <a:avLst/>
          </a:prstGeom>
        </p:spPr>
      </p:pic>
      <p:sp>
        <p:nvSpPr>
          <p:cNvPr id="2" name="スライド番号プレースホルダー 9">
            <a:extLst>
              <a:ext uri="{FF2B5EF4-FFF2-40B4-BE49-F238E27FC236}">
                <a16:creationId xmlns:a16="http://schemas.microsoft.com/office/drawing/2014/main" id="{60AE69CD-6D53-7D20-F4AB-CC04E023FF90}"/>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74</a:t>
            </a:fld>
            <a:endParaRPr lang="en-US" altLang="ja-JP" sz="2000" dirty="0">
              <a:solidFill>
                <a:srgbClr val="000000"/>
              </a:solidFill>
            </a:endParaRPr>
          </a:p>
        </p:txBody>
      </p:sp>
    </p:spTree>
    <p:extLst>
      <p:ext uri="{BB962C8B-B14F-4D97-AF65-F5344CB8AC3E}">
        <p14:creationId xmlns:p14="http://schemas.microsoft.com/office/powerpoint/2010/main" val="39178552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10047" y="2531903"/>
            <a:ext cx="9906000" cy="313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spAutoFit/>
          </a:bodyP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eaLnBrk="1" hangingPunct="1"/>
            <a:r>
              <a:rPr lang="ja-JP" altLang="en-US" sz="2400" b="1"/>
              <a:t>第４節　</a:t>
            </a:r>
            <a:r>
              <a:rPr lang="ja-JP" altLang="en-US" sz="2400" b="1" dirty="0"/>
              <a:t>運営に関する基準 </a:t>
            </a:r>
            <a:r>
              <a:rPr lang="ja-JP" altLang="en-US" sz="2400" dirty="0"/>
              <a:t>（児童発達支援計画の作成等）</a:t>
            </a:r>
            <a:r>
              <a:rPr lang="ja-JP" altLang="en-US" sz="2000" dirty="0"/>
              <a:t> </a:t>
            </a:r>
          </a:p>
          <a:p>
            <a:pPr marL="274638" indent="-274638">
              <a:spcBef>
                <a:spcPts val="600"/>
              </a:spcBef>
            </a:pPr>
            <a:r>
              <a:rPr lang="ja-JP" altLang="en-US" sz="2000" b="1" dirty="0"/>
              <a:t>第２７条</a:t>
            </a:r>
            <a:r>
              <a:rPr lang="ja-JP" altLang="en-US" sz="2000" dirty="0"/>
              <a:t> 　指定児童発達支援事業所の管理者は、</a:t>
            </a:r>
            <a:r>
              <a:rPr lang="ja-JP" altLang="en-US" sz="2400" u="sng" dirty="0">
                <a:solidFill>
                  <a:srgbClr val="FF0000"/>
                </a:solidFill>
              </a:rPr>
              <a:t>児童</a:t>
            </a:r>
            <a:r>
              <a:rPr lang="ja-JP" altLang="en-US" sz="2000" u="sng" dirty="0">
                <a:solidFill>
                  <a:srgbClr val="FF0000"/>
                </a:solidFill>
              </a:rPr>
              <a:t>発達支援管理責任者</a:t>
            </a:r>
            <a:r>
              <a:rPr lang="ja-JP" altLang="en-US" sz="2000" dirty="0"/>
              <a:t>に指定児童発達支援に係る</a:t>
            </a:r>
            <a:r>
              <a:rPr lang="ja-JP" altLang="en-US" sz="2000" u="sng" dirty="0"/>
              <a:t>通所支援計画</a:t>
            </a:r>
            <a:r>
              <a:rPr lang="ja-JP" altLang="en-US" sz="2000" dirty="0"/>
              <a:t>（</a:t>
            </a:r>
            <a:r>
              <a:rPr lang="ja-JP" altLang="en-US" sz="2000" u="sng" dirty="0">
                <a:solidFill>
                  <a:srgbClr val="FF0000"/>
                </a:solidFill>
              </a:rPr>
              <a:t>「児童発達支援計画」</a:t>
            </a:r>
            <a:r>
              <a:rPr lang="ja-JP" altLang="en-US" sz="2000"/>
              <a:t>）の　</a:t>
            </a:r>
            <a:r>
              <a:rPr lang="ja-JP" altLang="en-US" sz="2000" u="sng"/>
              <a:t>作成</a:t>
            </a:r>
            <a:r>
              <a:rPr lang="ja-JP" altLang="en-US" sz="2000" u="sng" dirty="0"/>
              <a:t>に関する業務</a:t>
            </a:r>
            <a:r>
              <a:rPr lang="ja-JP" altLang="en-US" sz="2000" dirty="0"/>
              <a:t>を担当させるものとする。 </a:t>
            </a:r>
          </a:p>
          <a:p>
            <a:pPr marL="274638" indent="-274638">
              <a:spcBef>
                <a:spcPts val="600"/>
              </a:spcBef>
            </a:pPr>
            <a:r>
              <a:rPr lang="ja-JP" altLang="en-US" sz="2000" b="1" dirty="0"/>
              <a:t>２ </a:t>
            </a:r>
            <a:r>
              <a:rPr lang="ja-JP" altLang="en-US" sz="2000" dirty="0"/>
              <a:t>　</a:t>
            </a:r>
            <a:r>
              <a:rPr lang="ja-JP" altLang="en-US" sz="2000" u="sng" dirty="0">
                <a:solidFill>
                  <a:srgbClr val="FF0000"/>
                </a:solidFill>
              </a:rPr>
              <a:t>児童発達支援管理責任者</a:t>
            </a:r>
            <a:r>
              <a:rPr lang="ja-JP" altLang="en-US" sz="2000" dirty="0"/>
              <a:t>は、児童発達支援計画の作成に当たっては、適切な方法により、</a:t>
            </a:r>
            <a:r>
              <a:rPr lang="ja-JP" altLang="en-US" sz="2000" u="sng" dirty="0"/>
              <a:t>障害児について、その有する能力、その置かれている環境及び日常生活全般の状況等の評価</a:t>
            </a:r>
            <a:r>
              <a:rPr lang="ja-JP" altLang="en-US" sz="2000" dirty="0"/>
              <a:t>を通じて通所給付決定</a:t>
            </a:r>
            <a:r>
              <a:rPr lang="ja-JP" altLang="en-US" sz="2000" u="sng" dirty="0"/>
              <a:t>保護者及び障害児の希望する生活並びに課題等の把握</a:t>
            </a:r>
            <a:r>
              <a:rPr lang="ja-JP" altLang="en-US" sz="2000" dirty="0"/>
              <a:t>（</a:t>
            </a:r>
            <a:r>
              <a:rPr lang="ja-JP" altLang="en-US" sz="2000" u="sng" dirty="0">
                <a:solidFill>
                  <a:srgbClr val="FF0000"/>
                </a:solidFill>
              </a:rPr>
              <a:t>「アセスメント</a:t>
            </a:r>
            <a:r>
              <a:rPr lang="ja-JP" altLang="en-US" sz="2000" dirty="0"/>
              <a:t>」）を行い、障害児の発達を支援する上での</a:t>
            </a:r>
            <a:r>
              <a:rPr lang="ja-JP" altLang="en-US" sz="2000" u="sng" dirty="0"/>
              <a:t>適切な支援内容の検討</a:t>
            </a:r>
            <a:r>
              <a:rPr lang="ja-JP" altLang="en-US" sz="2000" dirty="0"/>
              <a:t>をしなければならない。 </a:t>
            </a:r>
          </a:p>
        </p:txBody>
      </p:sp>
      <p:sp>
        <p:nvSpPr>
          <p:cNvPr id="2" name="スライド番号プレースホルダー 9">
            <a:extLst>
              <a:ext uri="{FF2B5EF4-FFF2-40B4-BE49-F238E27FC236}">
                <a16:creationId xmlns:a16="http://schemas.microsoft.com/office/drawing/2014/main" id="{0849363E-3B0A-9281-FF08-F21DC281F6CB}"/>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75</a:t>
            </a:fld>
            <a:endParaRPr lang="en-US" altLang="ja-JP" sz="2000" dirty="0">
              <a:solidFill>
                <a:srgbClr val="000000"/>
              </a:solidFill>
            </a:endParaRPr>
          </a:p>
        </p:txBody>
      </p:sp>
      <p:sp>
        <p:nvSpPr>
          <p:cNvPr id="3" name="Text Box 2">
            <a:extLst>
              <a:ext uri="{FF2B5EF4-FFF2-40B4-BE49-F238E27FC236}">
                <a16:creationId xmlns:a16="http://schemas.microsoft.com/office/drawing/2014/main" id="{24A7B04F-D39D-0AA8-CA18-F82F9B2047FA}"/>
              </a:ext>
            </a:extLst>
          </p:cNvPr>
          <p:cNvSpPr txBox="1">
            <a:spLocks noChangeArrowheads="1"/>
          </p:cNvSpPr>
          <p:nvPr/>
        </p:nvSpPr>
        <p:spPr bwMode="auto">
          <a:xfrm>
            <a:off x="10047" y="5553590"/>
            <a:ext cx="9906000" cy="132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274638" indent="-274638">
              <a:spcBef>
                <a:spcPts val="600"/>
              </a:spcBef>
            </a:pPr>
            <a:r>
              <a:rPr lang="ja-JP" altLang="en-US" sz="2000" b="1" dirty="0"/>
              <a:t>３ </a:t>
            </a:r>
            <a:r>
              <a:rPr lang="ja-JP" altLang="en-US" sz="2000" dirty="0"/>
              <a:t>　</a:t>
            </a:r>
            <a:r>
              <a:rPr lang="ja-JP" altLang="en-US" sz="2000" u="sng" dirty="0">
                <a:solidFill>
                  <a:srgbClr val="FF0000"/>
                </a:solidFill>
              </a:rPr>
              <a:t>児童発達支援管理責任者</a:t>
            </a:r>
            <a:r>
              <a:rPr lang="ja-JP" altLang="en-US" sz="2000" dirty="0"/>
              <a:t>は、アセスメントに当たっては、通所給付決定</a:t>
            </a:r>
            <a:r>
              <a:rPr lang="ja-JP" altLang="en-US" sz="2000" u="sng" dirty="0"/>
              <a:t>保護者及び障害児に面接</a:t>
            </a:r>
            <a:r>
              <a:rPr lang="ja-JP" altLang="en-US" sz="2000" dirty="0"/>
              <a:t>しなければならない。この場合において、児童発達支援管理責任者は、面接の趣旨を通所給付決定保護者及び障害児に対して</a:t>
            </a:r>
            <a:r>
              <a:rPr lang="ja-JP" altLang="en-US" sz="2000" u="sng" dirty="0"/>
              <a:t>十分に説明し、理解</a:t>
            </a:r>
            <a:r>
              <a:rPr lang="ja-JP" altLang="en-US" sz="2000" dirty="0"/>
              <a:t>を得なければ</a:t>
            </a:r>
            <a:r>
              <a:rPr lang="ja-JP" altLang="en-US" sz="2000"/>
              <a:t>ならない。</a:t>
            </a:r>
            <a:endParaRPr lang="ja-JP" altLang="en-US" sz="2000" dirty="0"/>
          </a:p>
        </p:txBody>
      </p:sp>
      <p:sp>
        <p:nvSpPr>
          <p:cNvPr id="4" name="Rectangle 3">
            <a:extLst>
              <a:ext uri="{FF2B5EF4-FFF2-40B4-BE49-F238E27FC236}">
                <a16:creationId xmlns:a16="http://schemas.microsoft.com/office/drawing/2014/main" id="{4A8B7D8F-AEED-6BA9-88EE-4CA74CF8CED1}"/>
              </a:ext>
            </a:extLst>
          </p:cNvPr>
          <p:cNvSpPr txBox="1">
            <a:spLocks noChangeArrowheads="1"/>
          </p:cNvSpPr>
          <p:nvPr/>
        </p:nvSpPr>
        <p:spPr bwMode="auto">
          <a:xfrm>
            <a:off x="612162" y="139037"/>
            <a:ext cx="8841206" cy="1114315"/>
          </a:xfrm>
          <a:prstGeom prst="rect">
            <a:avLst/>
          </a:prstGeom>
          <a:noFill/>
          <a:ln w="9525">
            <a:noFill/>
            <a:miter lim="800000"/>
            <a:headEnd/>
            <a:tailEnd/>
          </a:ln>
        </p:spPr>
        <p:txBody>
          <a:bodyPr lIns="91399" tIns="45701" rIns="91399" bIns="45701"/>
          <a:lstStyle/>
          <a:p>
            <a:pPr marL="765175" indent="-765175" algn="ctr">
              <a:lnSpc>
                <a:spcPct val="90000"/>
              </a:lnSpc>
              <a:spcBef>
                <a:spcPts val="0"/>
              </a:spcBef>
            </a:pPr>
            <a:r>
              <a:rPr lang="ja-JP" altLang="en-US" sz="4000" u="sng">
                <a:solidFill>
                  <a:srgbClr val="000000"/>
                </a:solidFill>
              </a:rPr>
              <a:t>（２）児童発達支援管理責任者の</a:t>
            </a:r>
            <a:endParaRPr lang="en-US" altLang="ja-JP" sz="4000" u="sng" dirty="0">
              <a:solidFill>
                <a:srgbClr val="000000"/>
              </a:solidFill>
            </a:endParaRPr>
          </a:p>
          <a:p>
            <a:pPr marL="765175" indent="-765175" algn="ctr">
              <a:lnSpc>
                <a:spcPct val="90000"/>
              </a:lnSpc>
              <a:spcBef>
                <a:spcPts val="0"/>
              </a:spcBef>
            </a:pPr>
            <a:r>
              <a:rPr lang="ja-JP" altLang="en-US" sz="4000" u="sng">
                <a:solidFill>
                  <a:srgbClr val="000000"/>
                </a:solidFill>
              </a:rPr>
              <a:t>業務・責務を指定基準から理解する</a:t>
            </a:r>
            <a:endParaRPr lang="en-US" altLang="ja-JP" sz="4000" u="sng" dirty="0">
              <a:solidFill>
                <a:srgbClr val="000000"/>
              </a:solidFill>
            </a:endParaRPr>
          </a:p>
        </p:txBody>
      </p:sp>
      <p:sp>
        <p:nvSpPr>
          <p:cNvPr id="8" name="テキスト ボックス 7">
            <a:extLst>
              <a:ext uri="{FF2B5EF4-FFF2-40B4-BE49-F238E27FC236}">
                <a16:creationId xmlns:a16="http://schemas.microsoft.com/office/drawing/2014/main" id="{85529B93-60DE-C1D2-B471-0105A2254C96}"/>
              </a:ext>
            </a:extLst>
          </p:cNvPr>
          <p:cNvSpPr txBox="1"/>
          <p:nvPr/>
        </p:nvSpPr>
        <p:spPr>
          <a:xfrm>
            <a:off x="425510" y="1412565"/>
            <a:ext cx="9075074" cy="677108"/>
          </a:xfrm>
          <a:prstGeom prst="rect">
            <a:avLst/>
          </a:prstGeom>
          <a:noFill/>
          <a:ln>
            <a:solidFill>
              <a:schemeClr val="tx1"/>
            </a:solidFill>
          </a:ln>
        </p:spPr>
        <p:txBody>
          <a:bodyPr wrap="square">
            <a:spAutoFit/>
          </a:bodyPr>
          <a:lstStyle/>
          <a:p>
            <a:pPr eaLnBrk="1" hangingPunct="1"/>
            <a:r>
              <a:rPr lang="ja-JP" altLang="en-US" sz="2000" b="1"/>
              <a:t>児童福祉法に基づく指定通所支援の事業等の人員、設備及び運営に関する基準</a:t>
            </a:r>
            <a:endParaRPr lang="en-US" altLang="ja-JP" sz="1800" b="1" dirty="0"/>
          </a:p>
          <a:p>
            <a:pPr marL="4002088" eaLnBrk="1" hangingPunct="1"/>
            <a:r>
              <a:rPr lang="en-US" altLang="ja-JP" sz="1800" b="1" dirty="0"/>
              <a:t>        </a:t>
            </a:r>
            <a:r>
              <a:rPr lang="ja-JP" altLang="en-US" sz="1800" b="1"/>
              <a:t>（平成２４年２月３日厚生労働省令第１５号）</a:t>
            </a:r>
            <a:r>
              <a:rPr lang="ja-JP" altLang="en-US" sz="1800">
                <a:solidFill>
                  <a:srgbClr val="000000"/>
                </a:solidFill>
              </a:rPr>
              <a:t>　　　</a:t>
            </a:r>
            <a:endParaRPr lang="ja-JP" altLang="en-US" sz="1800" dirty="0">
              <a:solidFill>
                <a:srgbClr val="000000"/>
              </a:solidFill>
            </a:endParaRPr>
          </a:p>
        </p:txBody>
      </p:sp>
      <p:sp>
        <p:nvSpPr>
          <p:cNvPr id="9" name="テキスト ボックス 8">
            <a:extLst>
              <a:ext uri="{FF2B5EF4-FFF2-40B4-BE49-F238E27FC236}">
                <a16:creationId xmlns:a16="http://schemas.microsoft.com/office/drawing/2014/main" id="{4E4C945D-6C59-E63F-1A5A-C3D2FAC94898}"/>
              </a:ext>
            </a:extLst>
          </p:cNvPr>
          <p:cNvSpPr txBox="1"/>
          <p:nvPr/>
        </p:nvSpPr>
        <p:spPr>
          <a:xfrm>
            <a:off x="405416" y="2079609"/>
            <a:ext cx="8512267" cy="400110"/>
          </a:xfrm>
          <a:prstGeom prst="rect">
            <a:avLst/>
          </a:prstGeom>
          <a:noFill/>
        </p:spPr>
        <p:txBody>
          <a:bodyPr wrap="none" rtlCol="0">
            <a:spAutoFit/>
          </a:bodyPr>
          <a:lstStyle/>
          <a:p>
            <a:r>
              <a:rPr lang="en-US" altLang="ja-JP" sz="2000" dirty="0">
                <a:solidFill>
                  <a:srgbClr val="0432FF"/>
                </a:solidFill>
              </a:rPr>
              <a:t>※ </a:t>
            </a:r>
            <a:r>
              <a:rPr lang="ja-JP" altLang="en-US" sz="2000">
                <a:solidFill>
                  <a:srgbClr val="0432FF"/>
                </a:solidFill>
              </a:rPr>
              <a:t>以下は児童発達支援についての規定を抜粋（他の事業も基本的に準ずる）</a:t>
            </a:r>
            <a:endParaRPr kumimoji="1" lang="ja-JP" altLang="en-US" sz="2000">
              <a:solidFill>
                <a:srgbClr val="0432FF"/>
              </a:solidFill>
            </a:endParaRPr>
          </a:p>
        </p:txBody>
      </p:sp>
    </p:spTree>
    <p:extLst>
      <p:ext uri="{BB962C8B-B14F-4D97-AF65-F5344CB8AC3E}">
        <p14:creationId xmlns:p14="http://schemas.microsoft.com/office/powerpoint/2010/main" val="16496278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16518"/>
            <a:ext cx="9906000" cy="355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274638" indent="-274638">
              <a:spcBef>
                <a:spcPts val="600"/>
              </a:spcBef>
            </a:pPr>
            <a:r>
              <a:rPr lang="ja-JP" altLang="en-US" sz="2000" b="1"/>
              <a:t>４ </a:t>
            </a:r>
            <a:r>
              <a:rPr lang="ja-JP" altLang="en-US" sz="2000"/>
              <a:t>　</a:t>
            </a:r>
            <a:r>
              <a:rPr lang="ja-JP" altLang="en-US" sz="2000" u="sng" dirty="0">
                <a:solidFill>
                  <a:srgbClr val="FF0000"/>
                </a:solidFill>
              </a:rPr>
              <a:t>児童発達支援管理責任者</a:t>
            </a:r>
            <a:r>
              <a:rPr lang="ja-JP" altLang="en-US" sz="2000" dirty="0"/>
              <a:t>は、アセスメント及び支援内容の検討結果に基づき、通所給付決定</a:t>
            </a:r>
            <a:r>
              <a:rPr lang="ja-JP" altLang="en-US" sz="2000" u="sng" dirty="0"/>
              <a:t>保護者及び障害児の生活に対する意向</a:t>
            </a:r>
            <a:r>
              <a:rPr lang="ja-JP" altLang="en-US" sz="2000" dirty="0"/>
              <a:t>、</a:t>
            </a:r>
            <a:r>
              <a:rPr lang="ja-JP" altLang="en-US" sz="2000" u="sng" dirty="0"/>
              <a:t>障害児に対する総合的な支援目標</a:t>
            </a:r>
            <a:r>
              <a:rPr lang="ja-JP" altLang="en-US" sz="2000" dirty="0"/>
              <a:t>及びその</a:t>
            </a:r>
            <a:r>
              <a:rPr lang="ja-JP" altLang="en-US" sz="2000" u="sng" dirty="0"/>
              <a:t>達成時期</a:t>
            </a:r>
            <a:r>
              <a:rPr lang="ja-JP" altLang="en-US" sz="2000" dirty="0"/>
              <a:t>、</a:t>
            </a:r>
            <a:r>
              <a:rPr lang="ja-JP" altLang="en-US" sz="2000" u="sng" dirty="0"/>
              <a:t>生活全般の質を向上させるための課題</a:t>
            </a:r>
            <a:r>
              <a:rPr lang="ja-JP" altLang="en-US" sz="2000" dirty="0"/>
              <a:t>、指定児童発達</a:t>
            </a:r>
            <a:r>
              <a:rPr lang="ja-JP" altLang="en-US" sz="2000" u="sng" dirty="0"/>
              <a:t>支援の具体的内容</a:t>
            </a:r>
            <a:r>
              <a:rPr lang="ja-JP" altLang="en-US" sz="2000" dirty="0"/>
              <a:t>、指定児童発達支援を提供する上での</a:t>
            </a:r>
            <a:r>
              <a:rPr lang="ja-JP" altLang="en-US" sz="2000" u="sng" dirty="0"/>
              <a:t>留意事項その他必要な事項</a:t>
            </a:r>
            <a:r>
              <a:rPr lang="ja-JP" altLang="en-US" sz="2000" dirty="0"/>
              <a:t>を記載した</a:t>
            </a:r>
            <a:r>
              <a:rPr lang="ja-JP" altLang="en-US" sz="2000" u="sng" dirty="0">
                <a:solidFill>
                  <a:srgbClr val="FF0000"/>
                </a:solidFill>
              </a:rPr>
              <a:t>児童発達支援計画の原案を作成</a:t>
            </a:r>
            <a:r>
              <a:rPr lang="ja-JP" altLang="en-US" sz="2000" dirty="0"/>
              <a:t>しなければならない。この場合において、障害児の家族に対する援助及び当該指定児童発達支援事業所が提供する指定児童発達支援</a:t>
            </a:r>
            <a:r>
              <a:rPr lang="ja-JP" altLang="en-US" sz="2000" u="sng" dirty="0"/>
              <a:t>以外の保健医療サービス又は福祉サービスとの連携も含めて</a:t>
            </a:r>
            <a:r>
              <a:rPr lang="ja-JP" altLang="en-US" sz="2000" dirty="0"/>
              <a:t>児童発達支援計画の原案に位置付けるよう努めなければならない。 </a:t>
            </a:r>
          </a:p>
          <a:p>
            <a:pPr marL="274638" indent="-274638">
              <a:spcBef>
                <a:spcPts val="600"/>
              </a:spcBef>
            </a:pPr>
            <a:r>
              <a:rPr lang="ja-JP" altLang="en-US" sz="2000" b="1" dirty="0"/>
              <a:t>５ </a:t>
            </a:r>
            <a:r>
              <a:rPr lang="ja-JP" altLang="en-US" sz="2000" dirty="0"/>
              <a:t>　</a:t>
            </a:r>
            <a:r>
              <a:rPr lang="ja-JP" altLang="en-US" sz="2000" u="sng" dirty="0">
                <a:solidFill>
                  <a:srgbClr val="FF0000"/>
                </a:solidFill>
              </a:rPr>
              <a:t>児童発達支援管理責任者</a:t>
            </a:r>
            <a:r>
              <a:rPr lang="ja-JP" altLang="en-US" sz="2000" dirty="0"/>
              <a:t>は、児童発達支援計画の作成に当たっては、障害児に対する指定児童発達支援の提供に当たる</a:t>
            </a:r>
            <a:r>
              <a:rPr lang="ja-JP" altLang="en-US" sz="2000" u="sng" dirty="0"/>
              <a:t>担当者等を招集して行う会議を開催</a:t>
            </a:r>
            <a:r>
              <a:rPr lang="ja-JP" altLang="en-US" sz="2000" dirty="0"/>
              <a:t>し、児童発達支援計画の原案について意見を求めるものとする。</a:t>
            </a:r>
          </a:p>
        </p:txBody>
      </p:sp>
      <p:sp>
        <p:nvSpPr>
          <p:cNvPr id="2" name="スライド番号プレースホルダー 9">
            <a:extLst>
              <a:ext uri="{FF2B5EF4-FFF2-40B4-BE49-F238E27FC236}">
                <a16:creationId xmlns:a16="http://schemas.microsoft.com/office/drawing/2014/main" id="{5A563051-A743-00C1-E8DF-9DC87A2BB832}"/>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76</a:t>
            </a:fld>
            <a:endParaRPr lang="en-US" altLang="ja-JP" sz="2000" dirty="0">
              <a:solidFill>
                <a:srgbClr val="000000"/>
              </a:solidFill>
            </a:endParaRPr>
          </a:p>
        </p:txBody>
      </p:sp>
      <p:sp>
        <p:nvSpPr>
          <p:cNvPr id="3" name="Text Box 2">
            <a:extLst>
              <a:ext uri="{FF2B5EF4-FFF2-40B4-BE49-F238E27FC236}">
                <a16:creationId xmlns:a16="http://schemas.microsoft.com/office/drawing/2014/main" id="{404DEF28-508B-07E6-F6D9-8223AE580E70}"/>
              </a:ext>
            </a:extLst>
          </p:cNvPr>
          <p:cNvSpPr txBox="1">
            <a:spLocks noChangeArrowheads="1"/>
          </p:cNvSpPr>
          <p:nvPr/>
        </p:nvSpPr>
        <p:spPr bwMode="auto">
          <a:xfrm>
            <a:off x="0" y="3495219"/>
            <a:ext cx="9906000" cy="301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274638" indent="-274638">
              <a:spcBef>
                <a:spcPts val="600"/>
              </a:spcBef>
            </a:pPr>
            <a:r>
              <a:rPr lang="ja-JP" altLang="en-US" sz="2000" b="1" dirty="0"/>
              <a:t>６ </a:t>
            </a:r>
            <a:r>
              <a:rPr lang="ja-JP" altLang="en-US" sz="2000" dirty="0"/>
              <a:t>　</a:t>
            </a:r>
            <a:r>
              <a:rPr lang="ja-JP" altLang="en-US" sz="2000" u="sng" dirty="0">
                <a:solidFill>
                  <a:srgbClr val="FF0000"/>
                </a:solidFill>
              </a:rPr>
              <a:t>児童発達支援管理責任者</a:t>
            </a:r>
            <a:r>
              <a:rPr lang="ja-JP" altLang="en-US" sz="2000" dirty="0"/>
              <a:t>は、児童発達支援計画の作成に当たっては、通所給付決定保護者及び障害児に対し、当該児童発達支援計画について</a:t>
            </a:r>
            <a:r>
              <a:rPr lang="ja-JP" altLang="en-US" sz="2000" u="sng" dirty="0"/>
              <a:t>説明し、文書によりその同意</a:t>
            </a:r>
            <a:r>
              <a:rPr lang="ja-JP" altLang="en-US" sz="2000" dirty="0"/>
              <a:t>を得なければならない。 </a:t>
            </a:r>
          </a:p>
          <a:p>
            <a:pPr marL="274638" indent="-274638">
              <a:spcBef>
                <a:spcPts val="600"/>
              </a:spcBef>
            </a:pPr>
            <a:r>
              <a:rPr lang="ja-JP" altLang="en-US" sz="2000" b="1" dirty="0"/>
              <a:t>７ </a:t>
            </a:r>
            <a:r>
              <a:rPr lang="ja-JP" altLang="en-US" sz="2000" dirty="0"/>
              <a:t>　</a:t>
            </a:r>
            <a:r>
              <a:rPr lang="ja-JP" altLang="en-US" sz="2000" u="sng" dirty="0">
                <a:solidFill>
                  <a:srgbClr val="FF0000"/>
                </a:solidFill>
              </a:rPr>
              <a:t>児童発達支援管理責任者</a:t>
            </a:r>
            <a:r>
              <a:rPr lang="ja-JP" altLang="en-US" sz="2000" dirty="0"/>
              <a:t>は、児童発達支援計画を作成した際には、当該児童発達支援計画を通所給付決定</a:t>
            </a:r>
            <a:r>
              <a:rPr lang="ja-JP" altLang="en-US" sz="2000" u="sng" dirty="0"/>
              <a:t>保護者に交付</a:t>
            </a:r>
            <a:r>
              <a:rPr lang="ja-JP" altLang="en-US" sz="2000" dirty="0"/>
              <a:t>しなければならない。 </a:t>
            </a:r>
          </a:p>
          <a:p>
            <a:pPr marL="274638" indent="-274638">
              <a:spcBef>
                <a:spcPts val="600"/>
              </a:spcBef>
            </a:pPr>
            <a:r>
              <a:rPr lang="ja-JP" altLang="en-US" sz="2000" b="1" dirty="0"/>
              <a:t>８ </a:t>
            </a:r>
            <a:r>
              <a:rPr lang="ja-JP" altLang="en-US" sz="2000" dirty="0"/>
              <a:t>　</a:t>
            </a:r>
            <a:r>
              <a:rPr lang="ja-JP" altLang="en-US" sz="2000" u="sng" dirty="0">
                <a:solidFill>
                  <a:srgbClr val="FF0000"/>
                </a:solidFill>
              </a:rPr>
              <a:t>児童発達支援管理責任者</a:t>
            </a:r>
            <a:r>
              <a:rPr lang="ja-JP" altLang="en-US" sz="2000" dirty="0"/>
              <a:t>は、児童発達支援計画の作成後、児童発達支援計</a:t>
            </a:r>
            <a:r>
              <a:rPr lang="ja-JP" altLang="en-US" sz="2000" u="sng" dirty="0"/>
              <a:t>画の実施状況の把握</a:t>
            </a:r>
            <a:r>
              <a:rPr lang="ja-JP" altLang="en-US" sz="2000" dirty="0"/>
              <a:t>（障害児についての継続的な</a:t>
            </a:r>
            <a:r>
              <a:rPr lang="ja-JP" altLang="en-US" sz="2000"/>
              <a:t>アセスメントを　含む</a:t>
            </a:r>
            <a:r>
              <a:rPr lang="ja-JP" altLang="en-US" sz="2000" dirty="0"/>
              <a:t>。</a:t>
            </a:r>
            <a:r>
              <a:rPr lang="ja-JP" altLang="en-US" sz="2000" u="sng" dirty="0">
                <a:solidFill>
                  <a:srgbClr val="FF0000"/>
                </a:solidFill>
              </a:rPr>
              <a:t>「モニタリング」</a:t>
            </a:r>
            <a:r>
              <a:rPr lang="ja-JP" altLang="en-US" sz="2000" dirty="0"/>
              <a:t>）を行うとともに、障害児について解決すべき課題を把握し、少なくとも</a:t>
            </a:r>
            <a:r>
              <a:rPr lang="ja-JP" altLang="en-US" sz="2000" u="sng" dirty="0"/>
              <a:t>六月に一回以上</a:t>
            </a:r>
            <a:r>
              <a:rPr lang="ja-JP" altLang="en-US" sz="2000" dirty="0"/>
              <a:t>、児童発達支援計画の</a:t>
            </a:r>
            <a:r>
              <a:rPr lang="ja-JP" altLang="en-US" sz="2000" u="sng" dirty="0"/>
              <a:t>見直し</a:t>
            </a:r>
            <a:r>
              <a:rPr lang="ja-JP" altLang="en-US" sz="2000" dirty="0"/>
              <a:t>を行い、必要に応じて、当該児童発達支援</a:t>
            </a:r>
            <a:r>
              <a:rPr lang="ja-JP" altLang="en-US" sz="2000" u="sng" dirty="0"/>
              <a:t>計画の変更</a:t>
            </a:r>
            <a:r>
              <a:rPr lang="ja-JP" altLang="en-US" sz="2000" dirty="0"/>
              <a:t>を行うもの</a:t>
            </a:r>
            <a:r>
              <a:rPr lang="ja-JP" altLang="en-US" sz="2000"/>
              <a:t>とする</a:t>
            </a:r>
            <a:endParaRPr lang="ja-JP" altLang="en-US" sz="2000" dirty="0"/>
          </a:p>
        </p:txBody>
      </p:sp>
    </p:spTree>
    <p:extLst>
      <p:ext uri="{BB962C8B-B14F-4D97-AF65-F5344CB8AC3E}">
        <p14:creationId xmlns:p14="http://schemas.microsoft.com/office/powerpoint/2010/main" val="12806022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104509"/>
            <a:ext cx="9906000" cy="236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marL="274638" indent="-274638">
              <a:spcBef>
                <a:spcPts val="600"/>
              </a:spcBef>
              <a:buAutoNum type="arabicDbPlain" startAt="9"/>
            </a:pPr>
            <a:r>
              <a:rPr lang="ja-JP" altLang="en-US" sz="2000" u="sng">
                <a:solidFill>
                  <a:srgbClr val="FF0000"/>
                </a:solidFill>
              </a:rPr>
              <a:t>児童</a:t>
            </a:r>
            <a:r>
              <a:rPr lang="ja-JP" altLang="en-US" sz="2000" u="sng" dirty="0">
                <a:solidFill>
                  <a:srgbClr val="FF0000"/>
                </a:solidFill>
              </a:rPr>
              <a:t>発達支援管理責任者</a:t>
            </a:r>
            <a:r>
              <a:rPr lang="ja-JP" altLang="en-US" sz="2000" dirty="0"/>
              <a:t>は、モニタリングに当たっては、通所給付決定</a:t>
            </a:r>
            <a:r>
              <a:rPr lang="ja-JP" altLang="en-US" sz="2000" u="sng" dirty="0"/>
              <a:t>保護者との連絡を継続的に行</a:t>
            </a:r>
            <a:r>
              <a:rPr lang="ja-JP" altLang="en-US" sz="2000" dirty="0"/>
              <a:t>うこととし、特段の事情のない限り、次に定めるところにより行わなければならない。 </a:t>
            </a:r>
            <a:endParaRPr lang="en-US" altLang="ja-JP" sz="2000" dirty="0"/>
          </a:p>
          <a:p>
            <a:pPr marL="457200" indent="-457200">
              <a:spcBef>
                <a:spcPts val="0"/>
              </a:spcBef>
            </a:pPr>
            <a:r>
              <a:rPr lang="ja-JP" altLang="en-US" sz="2000" b="1" dirty="0"/>
              <a:t>　一 </a:t>
            </a:r>
            <a:r>
              <a:rPr lang="ja-JP" altLang="en-US" sz="2000" dirty="0"/>
              <a:t>　定期的に通所給付決定</a:t>
            </a:r>
            <a:r>
              <a:rPr lang="ja-JP" altLang="en-US" sz="2000" u="sng" dirty="0"/>
              <a:t>保護者及び障害児に面接</a:t>
            </a:r>
            <a:r>
              <a:rPr lang="ja-JP" altLang="en-US" sz="2000" dirty="0"/>
              <a:t>すること。 </a:t>
            </a:r>
          </a:p>
          <a:p>
            <a:pPr marL="274638" indent="-274638">
              <a:spcBef>
                <a:spcPts val="300"/>
              </a:spcBef>
            </a:pPr>
            <a:r>
              <a:rPr lang="ja-JP" altLang="en-US" sz="2000" b="1" dirty="0"/>
              <a:t>　二 </a:t>
            </a:r>
            <a:r>
              <a:rPr lang="ja-JP" altLang="en-US" sz="2000" dirty="0"/>
              <a:t>　定期的に</a:t>
            </a:r>
            <a:r>
              <a:rPr lang="ja-JP" altLang="en-US" sz="2000" u="sng" dirty="0"/>
              <a:t>モニタリングの結果を記録</a:t>
            </a:r>
            <a:r>
              <a:rPr lang="ja-JP" altLang="en-US" sz="2000" dirty="0"/>
              <a:t>すること。 </a:t>
            </a:r>
          </a:p>
          <a:p>
            <a:pPr marL="274638" indent="-274638">
              <a:spcBef>
                <a:spcPts val="600"/>
              </a:spcBef>
            </a:pPr>
            <a:r>
              <a:rPr lang="ja-JP" altLang="en-US" sz="2000" b="1" dirty="0"/>
              <a:t>１０ </a:t>
            </a:r>
            <a:r>
              <a:rPr lang="ja-JP" altLang="en-US" sz="2000" dirty="0"/>
              <a:t>　第二項から第七項までの規定は、第八項に規定する児童</a:t>
            </a:r>
            <a:r>
              <a:rPr lang="ja-JP" altLang="en-US" sz="2000"/>
              <a:t>発達支援</a:t>
            </a:r>
            <a:r>
              <a:rPr lang="ja-JP" altLang="en-US" sz="2000" u="sng"/>
              <a:t>計画</a:t>
            </a:r>
            <a:r>
              <a:rPr lang="ja-JP" altLang="en-US" sz="2000" u="sng" dirty="0"/>
              <a:t>の変更について準用</a:t>
            </a:r>
            <a:r>
              <a:rPr lang="ja-JP" altLang="en-US" sz="2000" dirty="0"/>
              <a:t>する。</a:t>
            </a:r>
          </a:p>
        </p:txBody>
      </p:sp>
      <p:sp>
        <p:nvSpPr>
          <p:cNvPr id="2" name="スライド番号プレースホルダー 9">
            <a:extLst>
              <a:ext uri="{FF2B5EF4-FFF2-40B4-BE49-F238E27FC236}">
                <a16:creationId xmlns:a16="http://schemas.microsoft.com/office/drawing/2014/main" id="{F545DF69-467B-9B5C-00B2-10E5C7769C1F}"/>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77</a:t>
            </a:fld>
            <a:endParaRPr lang="en-US" altLang="ja-JP" sz="2000" dirty="0">
              <a:solidFill>
                <a:srgbClr val="000000"/>
              </a:solidFill>
            </a:endParaRPr>
          </a:p>
        </p:txBody>
      </p:sp>
      <p:sp>
        <p:nvSpPr>
          <p:cNvPr id="3" name="Text Box 2">
            <a:extLst>
              <a:ext uri="{FF2B5EF4-FFF2-40B4-BE49-F238E27FC236}">
                <a16:creationId xmlns:a16="http://schemas.microsoft.com/office/drawing/2014/main" id="{A593759A-3D3E-89AD-BB0B-79E8964578BA}"/>
              </a:ext>
            </a:extLst>
          </p:cNvPr>
          <p:cNvSpPr txBox="1">
            <a:spLocks noChangeArrowheads="1"/>
          </p:cNvSpPr>
          <p:nvPr/>
        </p:nvSpPr>
        <p:spPr bwMode="auto">
          <a:xfrm>
            <a:off x="0" y="2708920"/>
            <a:ext cx="9906000" cy="315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r>
              <a:rPr lang="ja-JP" altLang="en-US" sz="2000" dirty="0"/>
              <a:t>（児童発達支援管理責任者の責務） </a:t>
            </a:r>
          </a:p>
          <a:p>
            <a:pPr marL="182563" indent="-182563"/>
            <a:r>
              <a:rPr lang="ja-JP" altLang="en-US" sz="2000" b="1" dirty="0"/>
              <a:t>第２８条</a:t>
            </a:r>
            <a:r>
              <a:rPr lang="ja-JP" altLang="en-US" sz="2000" dirty="0"/>
              <a:t> 　</a:t>
            </a:r>
            <a:r>
              <a:rPr lang="ja-JP" altLang="en-US" sz="2000" u="sng" dirty="0">
                <a:solidFill>
                  <a:srgbClr val="FF0000"/>
                </a:solidFill>
              </a:rPr>
              <a:t>児童発達支援管理責任者</a:t>
            </a:r>
            <a:r>
              <a:rPr lang="ja-JP" altLang="en-US" sz="2000" dirty="0"/>
              <a:t>は、前条に規定する業務のほか、次に掲げる業務を行うものとする。</a:t>
            </a:r>
            <a:endParaRPr lang="en-US" altLang="ja-JP" sz="2000" dirty="0"/>
          </a:p>
          <a:p>
            <a:pPr>
              <a:spcBef>
                <a:spcPts val="0"/>
              </a:spcBef>
            </a:pPr>
            <a:r>
              <a:rPr lang="ja-JP" altLang="en-US" sz="2000" dirty="0"/>
              <a:t>　</a:t>
            </a:r>
            <a:r>
              <a:rPr lang="ja-JP" altLang="en-US" sz="2000" b="1" dirty="0"/>
              <a:t>一 </a:t>
            </a:r>
            <a:r>
              <a:rPr lang="ja-JP" altLang="en-US" sz="2000" dirty="0"/>
              <a:t>　次条に規定する</a:t>
            </a:r>
            <a:r>
              <a:rPr lang="ja-JP" altLang="en-US" sz="2000" u="sng" dirty="0">
                <a:solidFill>
                  <a:srgbClr val="FF0000"/>
                </a:solidFill>
              </a:rPr>
              <a:t>相談及び援助</a:t>
            </a:r>
            <a:r>
              <a:rPr lang="ja-JP" altLang="en-US" sz="2000" dirty="0"/>
              <a:t>を行うこと。 </a:t>
            </a:r>
          </a:p>
          <a:p>
            <a:pPr>
              <a:spcBef>
                <a:spcPts val="600"/>
              </a:spcBef>
            </a:pPr>
            <a:r>
              <a:rPr lang="ja-JP" altLang="en-US" sz="2000" b="1" dirty="0"/>
              <a:t>　二 </a:t>
            </a:r>
            <a:r>
              <a:rPr lang="ja-JP" altLang="en-US" sz="2000" dirty="0"/>
              <a:t>　他の</a:t>
            </a:r>
            <a:r>
              <a:rPr lang="ja-JP" altLang="en-US" sz="2000" u="sng" dirty="0">
                <a:solidFill>
                  <a:srgbClr val="FF0000"/>
                </a:solidFill>
              </a:rPr>
              <a:t>従業者に対する技術指導及び助言</a:t>
            </a:r>
            <a:r>
              <a:rPr lang="ja-JP" altLang="en-US" sz="2000" dirty="0"/>
              <a:t>を行うこと。</a:t>
            </a:r>
            <a:endParaRPr lang="en-US" altLang="ja-JP" sz="2000" dirty="0"/>
          </a:p>
          <a:p>
            <a:pPr>
              <a:spcBef>
                <a:spcPts val="600"/>
              </a:spcBef>
            </a:pPr>
            <a:endParaRPr lang="en-US" altLang="ja-JP" sz="900" dirty="0"/>
          </a:p>
          <a:p>
            <a:r>
              <a:rPr lang="ja-JP" altLang="en-US" sz="2000" dirty="0"/>
              <a:t>（相談及び援助） </a:t>
            </a:r>
          </a:p>
          <a:p>
            <a:pPr marL="274638" indent="-274638"/>
            <a:r>
              <a:rPr lang="ja-JP" altLang="en-US" sz="2000" b="1" dirty="0"/>
              <a:t>第２９条</a:t>
            </a:r>
            <a:r>
              <a:rPr lang="ja-JP" altLang="en-US" sz="2000" dirty="0"/>
              <a:t> 　指定児童発達支援事業者は、常に障害児の心身の状況、その置かれている環境等の的確な把握に努め、</a:t>
            </a:r>
            <a:r>
              <a:rPr lang="ja-JP" altLang="en-US" sz="2000" u="sng" dirty="0">
                <a:solidFill>
                  <a:srgbClr val="FF0000"/>
                </a:solidFill>
              </a:rPr>
              <a:t>障害児又はその家族に対しその相談に適切に応じる</a:t>
            </a:r>
            <a:r>
              <a:rPr lang="ja-JP" altLang="en-US" sz="2000" dirty="0"/>
              <a:t>とともに、</a:t>
            </a:r>
            <a:r>
              <a:rPr lang="ja-JP" altLang="en-US" sz="2000" u="sng" dirty="0">
                <a:solidFill>
                  <a:srgbClr val="FF0000"/>
                </a:solidFill>
              </a:rPr>
              <a:t>必要な助言その他の援助</a:t>
            </a:r>
            <a:r>
              <a:rPr lang="ja-JP" altLang="en-US" sz="2000" dirty="0"/>
              <a:t>を行わなければ</a:t>
            </a:r>
            <a:r>
              <a:rPr lang="ja-JP" altLang="en-US" sz="2000"/>
              <a:t>ならない。</a:t>
            </a:r>
            <a:endParaRPr lang="ja-JP" altLang="en-US" sz="2000" dirty="0"/>
          </a:p>
        </p:txBody>
      </p:sp>
      <p:sp>
        <p:nvSpPr>
          <p:cNvPr id="4" name="テキスト ボックス 3">
            <a:extLst>
              <a:ext uri="{FF2B5EF4-FFF2-40B4-BE49-F238E27FC236}">
                <a16:creationId xmlns:a16="http://schemas.microsoft.com/office/drawing/2014/main" id="{A34EA01D-E874-4CB8-4749-B12FCF168750}"/>
              </a:ext>
            </a:extLst>
          </p:cNvPr>
          <p:cNvSpPr txBox="1"/>
          <p:nvPr/>
        </p:nvSpPr>
        <p:spPr>
          <a:xfrm>
            <a:off x="200472" y="6054653"/>
            <a:ext cx="9289032" cy="707886"/>
          </a:xfrm>
          <a:prstGeom prst="rect">
            <a:avLst/>
          </a:prstGeom>
          <a:noFill/>
          <a:ln>
            <a:solidFill>
              <a:schemeClr val="tx1"/>
            </a:solidFill>
          </a:ln>
        </p:spPr>
        <p:txBody>
          <a:bodyPr wrap="square" rtlCol="0">
            <a:spAutoFit/>
          </a:bodyPr>
          <a:lstStyle/>
          <a:p>
            <a:pPr marL="409575" indent="-409575"/>
            <a:r>
              <a:rPr kumimoji="1" lang="ja-JP" altLang="en-US" sz="2000"/>
              <a:t>⇒</a:t>
            </a:r>
            <a:r>
              <a:rPr kumimoji="1" lang="en-US" altLang="ja-JP" sz="2000" dirty="0"/>
              <a:t> </a:t>
            </a:r>
            <a:r>
              <a:rPr kumimoji="1" lang="ja-JP" altLang="en-US" sz="2000"/>
              <a:t>その他の障害児通所支援（放課後等デイサービス、保育所等訪問支援、居宅訪問型児童発達支援）、障害児入所支援もこれに準ずることになっている。</a:t>
            </a:r>
          </a:p>
        </p:txBody>
      </p:sp>
    </p:spTree>
    <p:extLst>
      <p:ext uri="{BB962C8B-B14F-4D97-AF65-F5344CB8AC3E}">
        <p14:creationId xmlns:p14="http://schemas.microsoft.com/office/powerpoint/2010/main" val="10009223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4592960" y="1615353"/>
            <a:ext cx="5112568" cy="3672408"/>
          </a:xfrm>
          <a:prstGeom prst="ellipse">
            <a:avLst/>
          </a:prstGeom>
          <a:solidFill>
            <a:srgbClr val="92D050">
              <a:alpha val="50000"/>
            </a:srgbClr>
          </a:solidFill>
          <a:ln w="3810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94" name="タイトル 1"/>
          <p:cNvSpPr>
            <a:spLocks noGrp="1"/>
          </p:cNvSpPr>
          <p:nvPr>
            <p:ph type="title"/>
          </p:nvPr>
        </p:nvSpPr>
        <p:spPr>
          <a:xfrm>
            <a:off x="200472" y="178283"/>
            <a:ext cx="9433048" cy="783754"/>
          </a:xfrm>
        </p:spPr>
        <p:txBody>
          <a:bodyPr>
            <a:normAutofit/>
          </a:bodyPr>
          <a:lstStyle/>
          <a:p>
            <a:r>
              <a:rPr lang="ja-JP" altLang="en-US" sz="3600" u="sng" dirty="0"/>
              <a:t>児童発達支援</a:t>
            </a:r>
            <a:r>
              <a:rPr lang="ja-JP" altLang="en-US" sz="3600" u="sng"/>
              <a:t>管理責任者の</a:t>
            </a:r>
            <a:r>
              <a:rPr lang="ja-JP" altLang="en-US" sz="3600" u="sng" dirty="0"/>
              <a:t>役割</a:t>
            </a:r>
          </a:p>
        </p:txBody>
      </p:sp>
      <p:sp>
        <p:nvSpPr>
          <p:cNvPr id="4" name="円/楕円 3"/>
          <p:cNvSpPr/>
          <p:nvPr/>
        </p:nvSpPr>
        <p:spPr>
          <a:xfrm>
            <a:off x="200472" y="1615353"/>
            <a:ext cx="5616624" cy="3672408"/>
          </a:xfrm>
          <a:prstGeom prst="ellipse">
            <a:avLst/>
          </a:prstGeom>
          <a:solidFill>
            <a:srgbClr val="FF9900">
              <a:alpha val="50000"/>
            </a:srgbClr>
          </a:solidFill>
          <a:ln w="3810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コンテンツ プレースホルダー 2"/>
          <p:cNvSpPr txBox="1">
            <a:spLocks/>
          </p:cNvSpPr>
          <p:nvPr/>
        </p:nvSpPr>
        <p:spPr bwMode="auto">
          <a:xfrm>
            <a:off x="488504" y="2695473"/>
            <a:ext cx="568863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800" b="0" i="0" u="none" strike="noStrike" kern="0" cap="none" spc="0" normalizeH="0" baseline="0" noProof="0" dirty="0">
                <a:ln>
                  <a:noFill/>
                </a:ln>
                <a:solidFill>
                  <a:schemeClr val="tx1"/>
                </a:solidFill>
                <a:effectLst/>
                <a:uLnTx/>
                <a:uFillTx/>
                <a:latin typeface="+mn-lt"/>
                <a:ea typeface="+mn-ea"/>
                <a:cs typeface="+mn-cs"/>
              </a:rPr>
              <a:t>① 支援のプロセス管理</a:t>
            </a:r>
            <a:endParaRPr kumimoji="1" lang="en-US" altLang="ja-JP" sz="2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lang="ja-JP" altLang="en-US" sz="2800" kern="0" noProof="0" dirty="0">
                <a:latin typeface="+mn-lt"/>
                <a:ea typeface="+mn-ea"/>
              </a:rPr>
              <a:t>②</a:t>
            </a:r>
            <a:r>
              <a:rPr kumimoji="1" lang="ja-JP" altLang="en-US" sz="2800" b="0" i="0" u="none" strike="noStrike" kern="0" cap="none" spc="0" normalizeH="0" baseline="0" noProof="0" dirty="0">
                <a:ln>
                  <a:noFill/>
                </a:ln>
                <a:solidFill>
                  <a:schemeClr val="tx1"/>
                </a:solidFill>
                <a:effectLst/>
                <a:uLnTx/>
                <a:uFillTx/>
                <a:latin typeface="+mn-lt"/>
                <a:ea typeface="+mn-ea"/>
                <a:cs typeface="+mn-cs"/>
              </a:rPr>
              <a:t> 支援のクオリティ</a:t>
            </a:r>
            <a:r>
              <a:rPr kumimoji="1" lang="ja-JP" altLang="en-US" sz="2800" b="0" i="0" u="none" strike="noStrike" kern="0" cap="none" spc="0" normalizeH="0" baseline="0" noProof="0">
                <a:ln>
                  <a:noFill/>
                </a:ln>
                <a:solidFill>
                  <a:schemeClr val="tx1"/>
                </a:solidFill>
                <a:effectLst/>
                <a:uLnTx/>
                <a:uFillTx/>
                <a:latin typeface="+mn-lt"/>
                <a:ea typeface="+mn-ea"/>
                <a:cs typeface="+mn-cs"/>
              </a:rPr>
              <a:t>管理　　　</a:t>
            </a:r>
            <a:r>
              <a:rPr kumimoji="1" lang="en-US" altLang="ja-JP" sz="2800" b="0" i="0" u="none" strike="noStrike" kern="0" cap="none" spc="0" normalizeH="0" baseline="0" noProof="0" dirty="0">
                <a:ln>
                  <a:noFill/>
                </a:ln>
                <a:solidFill>
                  <a:schemeClr val="tx1"/>
                </a:solidFill>
                <a:effectLst/>
                <a:uLnTx/>
                <a:uFillTx/>
                <a:latin typeface="+mn-lt"/>
                <a:ea typeface="+mn-ea"/>
                <a:cs typeface="+mn-cs"/>
              </a:rPr>
              <a:t> </a:t>
            </a:r>
          </a:p>
          <a:p>
            <a:pPr marL="0" marR="0" lvl="0" indent="0" algn="l" defTabSz="914400" rtl="0" eaLnBrk="0" fontAlgn="base" latinLnBrk="0" hangingPunct="0">
              <a:lnSpc>
                <a:spcPct val="100000"/>
              </a:lnSpc>
              <a:spcBef>
                <a:spcPts val="600"/>
              </a:spcBef>
              <a:spcAft>
                <a:spcPct val="0"/>
              </a:spcAft>
              <a:buClrTx/>
              <a:buSzTx/>
              <a:buFontTx/>
              <a:buNone/>
              <a:tabLst/>
              <a:defRPr/>
            </a:pPr>
            <a:r>
              <a:rPr lang="ja-JP" altLang="en-US" sz="2800" kern="0" noProof="0" dirty="0">
                <a:latin typeface="+mn-lt"/>
                <a:ea typeface="+mn-ea"/>
              </a:rPr>
              <a:t>③</a:t>
            </a:r>
            <a:r>
              <a:rPr kumimoji="1" lang="ja-JP" altLang="en-US" sz="2800" b="0" i="0" u="none" strike="noStrike" kern="0" cap="none" spc="0" normalizeH="0" baseline="0" noProof="0" dirty="0">
                <a:ln>
                  <a:noFill/>
                </a:ln>
                <a:solidFill>
                  <a:schemeClr val="tx1"/>
                </a:solidFill>
                <a:effectLst/>
                <a:uLnTx/>
                <a:uFillTx/>
                <a:latin typeface="+mn-lt"/>
                <a:ea typeface="+mn-ea"/>
                <a:cs typeface="+mn-cs"/>
              </a:rPr>
              <a:t> 支援のリスク管理</a:t>
            </a:r>
          </a:p>
        </p:txBody>
      </p:sp>
      <p:sp>
        <p:nvSpPr>
          <p:cNvPr id="8195" name="コンテンツ プレースホルダー 2"/>
          <p:cNvSpPr>
            <a:spLocks noGrp="1"/>
          </p:cNvSpPr>
          <p:nvPr>
            <p:ph idx="1"/>
          </p:nvPr>
        </p:nvSpPr>
        <p:spPr>
          <a:xfrm>
            <a:off x="1424608" y="1471337"/>
            <a:ext cx="3096344" cy="576064"/>
          </a:xfrm>
          <a:solidFill>
            <a:schemeClr val="bg1"/>
          </a:solidFill>
        </p:spPr>
        <p:txBody>
          <a:bodyPr/>
          <a:lstStyle/>
          <a:p>
            <a:pPr marL="0" indent="0" algn="ctr">
              <a:buFontTx/>
              <a:buNone/>
            </a:pPr>
            <a:r>
              <a:rPr lang="en-US" altLang="ja-JP" sz="3000" u="sng" dirty="0"/>
              <a:t>【</a:t>
            </a:r>
            <a:r>
              <a:rPr lang="ja-JP" altLang="en-US" sz="3000" u="sng" dirty="0"/>
              <a:t>内向きの役割</a:t>
            </a:r>
            <a:r>
              <a:rPr lang="en-US" altLang="ja-JP" sz="3000" u="sng" dirty="0"/>
              <a:t>】</a:t>
            </a:r>
            <a:endParaRPr lang="ja-JP" altLang="en-US" sz="2800" dirty="0"/>
          </a:p>
        </p:txBody>
      </p:sp>
      <p:sp>
        <p:nvSpPr>
          <p:cNvPr id="7" name="コンテンツ プレースホルダー 2"/>
          <p:cNvSpPr txBox="1">
            <a:spLocks/>
          </p:cNvSpPr>
          <p:nvPr/>
        </p:nvSpPr>
        <p:spPr bwMode="auto">
          <a:xfrm>
            <a:off x="5745088" y="1476695"/>
            <a:ext cx="3096344" cy="5760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en-US" altLang="ja-JP" sz="3000" b="0" i="0" u="sng" strike="noStrike" kern="0" cap="none" spc="0" normalizeH="0" baseline="0" noProof="0" dirty="0">
                <a:ln>
                  <a:noFill/>
                </a:ln>
                <a:solidFill>
                  <a:schemeClr val="tx1"/>
                </a:solidFill>
                <a:effectLst/>
                <a:uLnTx/>
                <a:uFillTx/>
                <a:latin typeface="+mn-lt"/>
                <a:ea typeface="+mn-ea"/>
                <a:cs typeface="+mn-cs"/>
              </a:rPr>
              <a:t>【</a:t>
            </a:r>
            <a:r>
              <a:rPr kumimoji="1" lang="ja-JP" altLang="en-US" sz="3000" b="0" i="0" u="sng" strike="noStrike" kern="0" cap="none" spc="0" normalizeH="0" baseline="0" noProof="0" dirty="0">
                <a:ln>
                  <a:noFill/>
                </a:ln>
                <a:solidFill>
                  <a:schemeClr val="tx1"/>
                </a:solidFill>
                <a:effectLst/>
                <a:uLnTx/>
                <a:uFillTx/>
                <a:latin typeface="+mn-lt"/>
                <a:ea typeface="+mn-ea"/>
                <a:cs typeface="+mn-cs"/>
              </a:rPr>
              <a:t>外向きの役割</a:t>
            </a:r>
            <a:r>
              <a:rPr kumimoji="1" lang="en-US" altLang="ja-JP" sz="3000" b="0" i="0" u="sng" strike="noStrike" kern="0" cap="none" spc="0" normalizeH="0" baseline="0" noProof="0" dirty="0">
                <a:ln>
                  <a:noFill/>
                </a:ln>
                <a:solidFill>
                  <a:schemeClr val="tx1"/>
                </a:solidFill>
                <a:effectLst/>
                <a:uLnTx/>
                <a:uFillTx/>
                <a:latin typeface="+mn-lt"/>
                <a:ea typeface="+mn-ea"/>
                <a:cs typeface="+mn-cs"/>
              </a:rPr>
              <a:t>】</a:t>
            </a:r>
            <a:endParaRPr kumimoji="1" lang="ja-JP" alt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8" name="コンテンツ プレースホルダー 2"/>
          <p:cNvSpPr txBox="1">
            <a:spLocks/>
          </p:cNvSpPr>
          <p:nvPr/>
        </p:nvSpPr>
        <p:spPr bwMode="auto">
          <a:xfrm>
            <a:off x="6020237" y="3195627"/>
            <a:ext cx="35848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800" b="0" i="0" u="none" strike="noStrike" kern="0" cap="none" spc="0" normalizeH="0" baseline="0" noProof="0" dirty="0">
                <a:ln>
                  <a:noFill/>
                </a:ln>
                <a:solidFill>
                  <a:schemeClr val="tx1"/>
                </a:solidFill>
                <a:effectLst/>
                <a:uLnTx/>
                <a:uFillTx/>
                <a:latin typeface="+mn-lt"/>
                <a:ea typeface="+mn-ea"/>
                <a:cs typeface="+mn-cs"/>
              </a:rPr>
              <a:t>⑤ 地域との連携支援</a:t>
            </a:r>
          </a:p>
        </p:txBody>
      </p:sp>
      <p:cxnSp>
        <p:nvCxnSpPr>
          <p:cNvPr id="10" name="直線矢印コネクタ 9"/>
          <p:cNvCxnSpPr>
            <a:cxnSpLocks/>
          </p:cNvCxnSpPr>
          <p:nvPr/>
        </p:nvCxnSpPr>
        <p:spPr>
          <a:xfrm flipV="1">
            <a:off x="5195919" y="3429000"/>
            <a:ext cx="0" cy="216024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p:cNvSpPr txBox="1">
            <a:spLocks/>
          </p:cNvSpPr>
          <p:nvPr/>
        </p:nvSpPr>
        <p:spPr bwMode="auto">
          <a:xfrm>
            <a:off x="2648744" y="5575793"/>
            <a:ext cx="5184576" cy="73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800" b="0" i="0" u="none" strike="noStrike" kern="0" cap="none" spc="0" normalizeH="0" baseline="0" noProof="0" dirty="0">
                <a:ln>
                  <a:noFill/>
                </a:ln>
                <a:solidFill>
                  <a:schemeClr val="tx1"/>
                </a:solidFill>
                <a:effectLst/>
                <a:uLnTx/>
                <a:uFillTx/>
                <a:latin typeface="+mn-lt"/>
                <a:ea typeface="+mn-ea"/>
                <a:cs typeface="+mn-cs"/>
              </a:rPr>
              <a:t>④ 本人及び家族への相談</a:t>
            </a:r>
            <a:r>
              <a:rPr kumimoji="1" lang="ja-JP" altLang="en-US" sz="2800" b="0" i="0" u="none" strike="noStrike" kern="0" cap="none" spc="0" normalizeH="0" baseline="0" noProof="0">
                <a:ln>
                  <a:noFill/>
                </a:ln>
                <a:solidFill>
                  <a:schemeClr val="tx1"/>
                </a:solidFill>
                <a:effectLst/>
                <a:uLnTx/>
                <a:uFillTx/>
                <a:latin typeface="+mn-lt"/>
                <a:ea typeface="+mn-ea"/>
                <a:cs typeface="+mn-cs"/>
              </a:rPr>
              <a:t>・援助</a:t>
            </a:r>
            <a:endParaRPr kumimoji="1" lang="ja-JP" alt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2" name="スライド番号プレースホルダー 9">
            <a:extLst>
              <a:ext uri="{FF2B5EF4-FFF2-40B4-BE49-F238E27FC236}">
                <a16:creationId xmlns:a16="http://schemas.microsoft.com/office/drawing/2014/main" id="{4F2FB34B-1A0B-6384-9321-C639839A90E0}"/>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78</a:t>
            </a:fld>
            <a:endParaRPr lang="en-US" altLang="ja-JP" sz="2000" dirty="0">
              <a:solidFill>
                <a:srgbClr val="000000"/>
              </a:solidFill>
            </a:endParaRPr>
          </a:p>
        </p:txBody>
      </p:sp>
    </p:spTree>
    <p:extLst>
      <p:ext uri="{BB962C8B-B14F-4D97-AF65-F5344CB8AC3E}">
        <p14:creationId xmlns:p14="http://schemas.microsoft.com/office/powerpoint/2010/main" val="1050281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136576" y="1916832"/>
            <a:ext cx="8136904" cy="3024336"/>
          </a:xfrm>
          <a:prstGeom prst="rect">
            <a:avLst/>
          </a:prstGeom>
          <a:noFill/>
          <a:ln w="9525">
            <a:noFill/>
            <a:miter lim="800000"/>
            <a:headEnd/>
            <a:tailEnd/>
          </a:ln>
        </p:spPr>
        <p:txBody>
          <a:bodyPr lIns="91399" tIns="45701" rIns="91399" bIns="45701"/>
          <a:lstStyle/>
          <a:p>
            <a:pPr marL="981075" indent="-981075">
              <a:lnSpc>
                <a:spcPct val="110000"/>
              </a:lnSpc>
              <a:buNone/>
            </a:pPr>
            <a:r>
              <a:rPr lang="ja-JP" altLang="en-US" sz="6000">
                <a:latin typeface="MS PGothic" panose="020B0600070205080204" pitchFamily="34" charset="-128"/>
                <a:ea typeface="MS PGothic" panose="020B0600070205080204" pitchFamily="34" charset="-128"/>
              </a:rPr>
              <a:t>１</a:t>
            </a:r>
            <a:r>
              <a:rPr lang="en-US" altLang="ja-JP" sz="6000" dirty="0">
                <a:latin typeface="MS PGothic" panose="020B0600070205080204" pitchFamily="34" charset="-128"/>
                <a:ea typeface="MS PGothic" panose="020B0600070205080204" pitchFamily="34" charset="-128"/>
              </a:rPr>
              <a:t> </a:t>
            </a:r>
            <a:r>
              <a:rPr lang="ja-JP" altLang="en-US" sz="6000">
                <a:latin typeface="MS PGothic" panose="020B0600070205080204" pitchFamily="34" charset="-128"/>
                <a:ea typeface="MS PGothic" panose="020B0600070205080204" pitchFamily="34" charset="-128"/>
              </a:rPr>
              <a:t>障害児支援の提供に</a:t>
            </a:r>
            <a:endParaRPr lang="en-US" altLang="ja-JP" sz="6000" dirty="0">
              <a:latin typeface="MS PGothic" panose="020B0600070205080204" pitchFamily="34" charset="-128"/>
              <a:ea typeface="MS PGothic" panose="020B0600070205080204" pitchFamily="34" charset="-128"/>
            </a:endParaRPr>
          </a:p>
          <a:p>
            <a:pPr marL="981075" indent="-981075">
              <a:lnSpc>
                <a:spcPct val="110000"/>
              </a:lnSpc>
              <a:buNone/>
            </a:pPr>
            <a:r>
              <a:rPr lang="en-US" altLang="ja-JP" sz="6000" dirty="0">
                <a:latin typeface="MS PGothic" panose="020B0600070205080204" pitchFamily="34" charset="-128"/>
                <a:ea typeface="MS PGothic" panose="020B0600070205080204" pitchFamily="34" charset="-128"/>
              </a:rPr>
              <a:t>   </a:t>
            </a:r>
            <a:r>
              <a:rPr lang="ja-JP" altLang="en-US" sz="6000">
                <a:latin typeface="MS PGothic" panose="020B0600070205080204" pitchFamily="34" charset="-128"/>
                <a:ea typeface="MS PGothic" panose="020B0600070205080204" pitchFamily="34" charset="-128"/>
              </a:rPr>
              <a:t>おける法令遵守の</a:t>
            </a:r>
            <a:endParaRPr lang="en-US" altLang="ja-JP" sz="6000" dirty="0">
              <a:latin typeface="MS PGothic" panose="020B0600070205080204" pitchFamily="34" charset="-128"/>
              <a:ea typeface="MS PGothic" panose="020B0600070205080204" pitchFamily="34" charset="-128"/>
            </a:endParaRPr>
          </a:p>
          <a:p>
            <a:pPr marL="981075" indent="-981075">
              <a:lnSpc>
                <a:spcPct val="110000"/>
              </a:lnSpc>
              <a:buNone/>
            </a:pPr>
            <a:r>
              <a:rPr lang="ja-JP" altLang="en-US" sz="6000">
                <a:latin typeface="MS PGothic" panose="020B0600070205080204" pitchFamily="34" charset="-128"/>
                <a:ea typeface="MS PGothic" panose="020B0600070205080204" pitchFamily="34" charset="-128"/>
              </a:rPr>
              <a:t>　</a:t>
            </a:r>
            <a:r>
              <a:rPr lang="en-US" altLang="ja-JP" sz="6000" dirty="0">
                <a:latin typeface="MS PGothic" panose="020B0600070205080204" pitchFamily="34" charset="-128"/>
                <a:ea typeface="MS PGothic" panose="020B0600070205080204" pitchFamily="34" charset="-128"/>
              </a:rPr>
              <a:t> </a:t>
            </a:r>
            <a:r>
              <a:rPr lang="ja-JP" altLang="en-US" sz="6000">
                <a:latin typeface="MS PGothic" panose="020B0600070205080204" pitchFamily="34" charset="-128"/>
                <a:ea typeface="MS PGothic" panose="020B0600070205080204" pitchFamily="34" charset="-128"/>
              </a:rPr>
              <a:t>重要性を理解する</a:t>
            </a:r>
            <a:endParaRPr lang="en-US" altLang="ja-JP" sz="6000" dirty="0">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DE25288A-687A-B4C7-9906-C047E3B563C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a:t>
            </a:fld>
            <a:endParaRPr lang="en-US" altLang="ja-JP" sz="2000" dirty="0">
              <a:solidFill>
                <a:srgbClr val="000000"/>
              </a:solidFill>
            </a:endParaRPr>
          </a:p>
        </p:txBody>
      </p:sp>
    </p:spTree>
    <p:extLst>
      <p:ext uri="{BB962C8B-B14F-4D97-AF65-F5344CB8AC3E}">
        <p14:creationId xmlns:p14="http://schemas.microsoft.com/office/powerpoint/2010/main" val="4273590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2406" y="0"/>
            <a:ext cx="8929750" cy="764704"/>
          </a:xfrm>
        </p:spPr>
        <p:txBody>
          <a:bodyPr>
            <a:noAutofit/>
          </a:bodyPr>
          <a:lstStyle/>
          <a:p>
            <a:r>
              <a:rPr lang="ja-JP" altLang="en-US" sz="3600" u="sng" dirty="0"/>
              <a:t>① 支援のプロセス管理とは</a:t>
            </a:r>
          </a:p>
        </p:txBody>
      </p:sp>
      <p:sp>
        <p:nvSpPr>
          <p:cNvPr id="3" name="コンテンツ プレースホルダー 2"/>
          <p:cNvSpPr>
            <a:spLocks noGrp="1"/>
          </p:cNvSpPr>
          <p:nvPr>
            <p:ph idx="1"/>
          </p:nvPr>
        </p:nvSpPr>
        <p:spPr>
          <a:xfrm>
            <a:off x="49739" y="764704"/>
            <a:ext cx="9851690" cy="6021288"/>
          </a:xfrm>
        </p:spPr>
        <p:txBody>
          <a:bodyPr>
            <a:noAutofit/>
          </a:bodyPr>
          <a:lstStyle/>
          <a:p>
            <a:pPr marL="0" indent="0">
              <a:buNone/>
              <a:defRPr/>
            </a:pPr>
            <a:r>
              <a:rPr lang="ja-JP" altLang="en-US" sz="2800" u="sng"/>
              <a:t>◎個別</a:t>
            </a:r>
            <a:r>
              <a:rPr lang="ja-JP" altLang="en-US" sz="2800" u="sng" dirty="0"/>
              <a:t>支援計画につながる「アセスメント力」</a:t>
            </a:r>
            <a:endParaRPr lang="en-US" altLang="ja-JP" sz="2800" u="sng" dirty="0"/>
          </a:p>
          <a:p>
            <a:pPr marL="0" indent="0">
              <a:spcBef>
                <a:spcPts val="0"/>
              </a:spcBef>
              <a:buNone/>
            </a:pPr>
            <a:r>
              <a:rPr lang="ja-JP" altLang="en-US" sz="2600"/>
              <a:t>　   ・相談支援が行う生活ニーズ、保護者の希望の確認 </a:t>
            </a:r>
          </a:p>
          <a:p>
            <a:pPr marL="0" indent="0">
              <a:spcBef>
                <a:spcPts val="0"/>
              </a:spcBef>
              <a:buNone/>
            </a:pPr>
            <a:r>
              <a:rPr lang="ja-JP" altLang="en-US" sz="2600"/>
              <a:t>　　・支援につながる発達ニーズの深彫り</a:t>
            </a:r>
            <a:r>
              <a:rPr lang="en-US" altLang="ja-JP" sz="2600" dirty="0"/>
              <a:t>(</a:t>
            </a:r>
            <a:r>
              <a:rPr lang="ja-JP" altLang="en-US" sz="2600"/>
              <a:t>年齢、発達特性、障害等</a:t>
            </a:r>
            <a:r>
              <a:rPr lang="en-US" altLang="ja-JP" sz="2600" dirty="0"/>
              <a:t>) </a:t>
            </a:r>
          </a:p>
          <a:p>
            <a:pPr marL="0" indent="0">
              <a:spcBef>
                <a:spcPts val="0"/>
              </a:spcBef>
              <a:buNone/>
            </a:pPr>
            <a:r>
              <a:rPr lang="ja-JP" altLang="en-US" sz="2600"/>
              <a:t>　　・つまづき等の要因分析、強み等の確認⇒見立て力 </a:t>
            </a:r>
          </a:p>
          <a:p>
            <a:pPr marL="0" indent="0">
              <a:spcBef>
                <a:spcPts val="600"/>
              </a:spcBef>
              <a:buNone/>
              <a:defRPr/>
            </a:pPr>
            <a:r>
              <a:rPr lang="ja-JP" altLang="en-US" sz="2800" u="sng"/>
              <a:t>◎個別</a:t>
            </a:r>
            <a:r>
              <a:rPr lang="ja-JP" altLang="en-US" sz="2800" u="sng" dirty="0"/>
              <a:t>支援</a:t>
            </a:r>
            <a:r>
              <a:rPr lang="ja-JP" altLang="en-US" sz="2800" u="sng"/>
              <a:t>計画の「作成力</a:t>
            </a:r>
            <a:r>
              <a:rPr lang="ja-JP" altLang="en-US" sz="2800" u="sng" dirty="0"/>
              <a:t>」</a:t>
            </a:r>
            <a:endParaRPr lang="en-US" altLang="ja-JP" sz="2800" u="sng" dirty="0"/>
          </a:p>
          <a:p>
            <a:pPr marL="0" indent="0">
              <a:spcBef>
                <a:spcPts val="0"/>
              </a:spcBef>
              <a:buNone/>
            </a:pPr>
            <a:r>
              <a:rPr lang="ja-JP" altLang="en-US" sz="2600" dirty="0"/>
              <a:t>　</a:t>
            </a:r>
            <a:r>
              <a:rPr lang="ja-JP" altLang="en-US" sz="2600"/>
              <a:t>　 ・具体的で日々の支援につながる個別支援計画の作成 </a:t>
            </a:r>
          </a:p>
          <a:p>
            <a:pPr marL="671513" indent="-671513">
              <a:spcBef>
                <a:spcPts val="0"/>
              </a:spcBef>
              <a:buNone/>
            </a:pPr>
            <a:r>
              <a:rPr lang="ja-JP" altLang="en-US" sz="2600"/>
              <a:t>　　・個別支援計画に基づく日々の活動プログラムの作成 </a:t>
            </a:r>
            <a:endParaRPr lang="en-US" altLang="ja-JP" sz="2600" dirty="0"/>
          </a:p>
          <a:p>
            <a:pPr marL="671513" indent="-671513">
              <a:spcBef>
                <a:spcPts val="0"/>
              </a:spcBef>
              <a:buNone/>
            </a:pPr>
            <a:r>
              <a:rPr lang="ja-JP" altLang="en-US" sz="2600"/>
              <a:t>　　・支援環境の整備</a:t>
            </a:r>
            <a:r>
              <a:rPr lang="en-US" altLang="ja-JP" sz="2600" dirty="0"/>
              <a:t>(</a:t>
            </a:r>
            <a:r>
              <a:rPr lang="ja-JP" altLang="en-US" sz="2600"/>
              <a:t>教材づくり、構造化、支援者育成等</a:t>
            </a:r>
            <a:r>
              <a:rPr lang="en-US" altLang="ja-JP" sz="2600" dirty="0"/>
              <a:t>) </a:t>
            </a:r>
            <a:endParaRPr lang="ja-JP" altLang="en-US" sz="2600"/>
          </a:p>
          <a:p>
            <a:pPr marL="0" indent="0">
              <a:spcBef>
                <a:spcPts val="600"/>
              </a:spcBef>
              <a:buNone/>
              <a:defRPr/>
            </a:pPr>
            <a:r>
              <a:rPr lang="ja-JP" altLang="en-US" sz="2800" u="sng"/>
              <a:t>◎個別</a:t>
            </a:r>
            <a:r>
              <a:rPr lang="ja-JP" altLang="en-US" sz="2800" u="sng" dirty="0"/>
              <a:t>支援計画に基づく</a:t>
            </a:r>
            <a:r>
              <a:rPr lang="ja-JP" altLang="en-US" sz="2800" u="sng"/>
              <a:t>支援の「進行管理力」「評価力」</a:t>
            </a:r>
            <a:endParaRPr lang="en-US" altLang="ja-JP" sz="2800" u="sng" dirty="0"/>
          </a:p>
          <a:p>
            <a:pPr marL="0" indent="0">
              <a:spcBef>
                <a:spcPts val="0"/>
              </a:spcBef>
              <a:buNone/>
              <a:defRPr/>
            </a:pPr>
            <a:r>
              <a:rPr lang="ja-JP" altLang="en-US" sz="2600"/>
              <a:t>　　・エビデンスに基づく支援、ねらいを明確にした支援</a:t>
            </a:r>
            <a:endParaRPr lang="en-US" altLang="ja-JP" sz="2600" dirty="0"/>
          </a:p>
          <a:p>
            <a:pPr marL="0" indent="0">
              <a:spcBef>
                <a:spcPts val="0"/>
              </a:spcBef>
              <a:buNone/>
              <a:defRPr/>
            </a:pPr>
            <a:r>
              <a:rPr lang="ja-JP" altLang="en-US" sz="2600"/>
              <a:t>　　・個別支援計画が日々の支援に活かされているかの進行管理</a:t>
            </a:r>
            <a:endParaRPr lang="en-US" altLang="ja-JP" sz="2600" dirty="0"/>
          </a:p>
          <a:p>
            <a:pPr marL="0" indent="0">
              <a:spcBef>
                <a:spcPts val="0"/>
              </a:spcBef>
              <a:buNone/>
              <a:defRPr/>
            </a:pPr>
            <a:r>
              <a:rPr lang="ja-JP" altLang="en-US" sz="2600"/>
              <a:t>　　・子どもの状態を通して自分たちの支援を評価する</a:t>
            </a:r>
            <a:r>
              <a:rPr lang="en-US" altLang="ja-JP" sz="2600" dirty="0"/>
              <a:t> </a:t>
            </a:r>
            <a:r>
              <a:rPr lang="ja-JP" altLang="en-US" sz="2600"/>
              <a:t>≠</a:t>
            </a:r>
            <a:r>
              <a:rPr lang="en-US" altLang="ja-JP" sz="2600" dirty="0"/>
              <a:t> </a:t>
            </a:r>
            <a:r>
              <a:rPr lang="ja-JP" altLang="en-US" sz="2600"/>
              <a:t>子どもの評価</a:t>
            </a:r>
            <a:endParaRPr lang="en-US" altLang="ja-JP" sz="2400" dirty="0"/>
          </a:p>
          <a:p>
            <a:pPr marL="0" indent="0">
              <a:spcBef>
                <a:spcPts val="0"/>
              </a:spcBef>
              <a:buFontTx/>
              <a:buNone/>
              <a:defRPr/>
            </a:pPr>
            <a:r>
              <a:rPr lang="ja-JP" altLang="en-US" sz="2400" dirty="0"/>
              <a:t>　</a:t>
            </a:r>
            <a:r>
              <a:rPr lang="ja-JP" altLang="en-US" sz="2400"/>
              <a:t>　　　</a:t>
            </a:r>
            <a:r>
              <a:rPr lang="ja-JP" altLang="en-US" sz="2400" dirty="0"/>
              <a:t>　</a:t>
            </a:r>
            <a:r>
              <a:rPr lang="ja-JP" altLang="en-US" sz="2400"/>
              <a:t>達成できた　</a:t>
            </a:r>
            <a:r>
              <a:rPr lang="en-US" altLang="ja-JP" sz="2400" dirty="0"/>
              <a:t> </a:t>
            </a:r>
            <a:r>
              <a:rPr lang="ja-JP" altLang="en-US" sz="2400"/>
              <a:t>＝どの</a:t>
            </a:r>
            <a:r>
              <a:rPr lang="ja-JP" altLang="en-US" sz="2400" dirty="0"/>
              <a:t>支援がどう良かったかの振り返り</a:t>
            </a:r>
            <a:endParaRPr lang="en-US" altLang="ja-JP" sz="2400" dirty="0"/>
          </a:p>
          <a:p>
            <a:pPr marL="0" indent="0">
              <a:spcBef>
                <a:spcPts val="0"/>
              </a:spcBef>
              <a:buFontTx/>
              <a:buNone/>
              <a:defRPr/>
            </a:pPr>
            <a:r>
              <a:rPr lang="ja-JP" altLang="en-US" sz="2400" dirty="0"/>
              <a:t>　　</a:t>
            </a:r>
            <a:r>
              <a:rPr lang="ja-JP" altLang="en-US" sz="2400"/>
              <a:t>　　　達成</a:t>
            </a:r>
            <a:r>
              <a:rPr lang="ja-JP" altLang="en-US" sz="2400" dirty="0"/>
              <a:t>できない＝計画や支援が悪い：何が不十分</a:t>
            </a:r>
            <a:r>
              <a:rPr lang="ja-JP" altLang="en-US" sz="2400"/>
              <a:t>だったか</a:t>
            </a:r>
            <a:endParaRPr lang="en-US" altLang="ja-JP" sz="2600" dirty="0"/>
          </a:p>
        </p:txBody>
      </p:sp>
      <p:sp>
        <p:nvSpPr>
          <p:cNvPr id="2" name="スライド番号プレースホルダー 9">
            <a:extLst>
              <a:ext uri="{FF2B5EF4-FFF2-40B4-BE49-F238E27FC236}">
                <a16:creationId xmlns:a16="http://schemas.microsoft.com/office/drawing/2014/main" id="{336392E3-55D7-E392-F401-B2B103C3C78C}"/>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79</a:t>
            </a:fld>
            <a:endParaRPr lang="en-US" altLang="ja-JP" sz="2000" dirty="0">
              <a:solidFill>
                <a:srgbClr val="000000"/>
              </a:solidFill>
            </a:endParaRPr>
          </a:p>
        </p:txBody>
      </p:sp>
    </p:spTree>
    <p:extLst>
      <p:ext uri="{BB962C8B-B14F-4D97-AF65-F5344CB8AC3E}">
        <p14:creationId xmlns:p14="http://schemas.microsoft.com/office/powerpoint/2010/main" val="19088572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2406" y="0"/>
            <a:ext cx="8929750" cy="836712"/>
          </a:xfrm>
        </p:spPr>
        <p:txBody>
          <a:bodyPr>
            <a:noAutofit/>
          </a:bodyPr>
          <a:lstStyle/>
          <a:p>
            <a:r>
              <a:rPr lang="ja-JP" altLang="en-US" sz="3600" u="sng" dirty="0"/>
              <a:t>② 支援のクオリティ管理とは</a:t>
            </a:r>
          </a:p>
        </p:txBody>
      </p:sp>
      <p:sp>
        <p:nvSpPr>
          <p:cNvPr id="3" name="コンテンツ プレースホルダー 2"/>
          <p:cNvSpPr>
            <a:spLocks noGrp="1"/>
          </p:cNvSpPr>
          <p:nvPr>
            <p:ph idx="1"/>
          </p:nvPr>
        </p:nvSpPr>
        <p:spPr>
          <a:xfrm>
            <a:off x="115807" y="791869"/>
            <a:ext cx="9756799" cy="5885215"/>
          </a:xfrm>
        </p:spPr>
        <p:txBody>
          <a:bodyPr>
            <a:noAutofit/>
          </a:bodyPr>
          <a:lstStyle/>
          <a:p>
            <a:pPr marL="0" indent="0">
              <a:spcBef>
                <a:spcPts val="600"/>
              </a:spcBef>
              <a:buNone/>
              <a:defRPr/>
            </a:pPr>
            <a:r>
              <a:rPr lang="ja-JP" altLang="en-US" sz="2800" u="sng"/>
              <a:t>◎提供する質の高い支援</a:t>
            </a:r>
            <a:endParaRPr lang="en-US" altLang="ja-JP" sz="2800" u="sng" dirty="0"/>
          </a:p>
          <a:p>
            <a:pPr marL="901700" indent="-901700">
              <a:spcBef>
                <a:spcPts val="600"/>
              </a:spcBef>
              <a:buNone/>
              <a:tabLst>
                <a:tab pos="901700" algn="l"/>
              </a:tabLst>
              <a:defRPr/>
            </a:pPr>
            <a:r>
              <a:rPr lang="ja-JP" altLang="en-US" sz="2800" dirty="0"/>
              <a:t>　</a:t>
            </a:r>
            <a:r>
              <a:rPr lang="ja-JP" altLang="en-US" sz="2800"/>
              <a:t>　・子どもの権利擁護の視点</a:t>
            </a:r>
            <a:r>
              <a:rPr lang="ja-JP" altLang="en-US" sz="2400"/>
              <a:t>（健康・発達・主体性等）</a:t>
            </a:r>
            <a:endParaRPr lang="en-US" altLang="ja-JP" sz="2400" dirty="0"/>
          </a:p>
          <a:p>
            <a:pPr marL="901700" indent="-901700">
              <a:spcBef>
                <a:spcPts val="0"/>
              </a:spcBef>
              <a:buNone/>
              <a:tabLst>
                <a:tab pos="901700" algn="l"/>
              </a:tabLst>
              <a:defRPr/>
            </a:pPr>
            <a:r>
              <a:rPr lang="ja-JP" altLang="en-US" sz="2800"/>
              <a:t>　　・障害者の権利擁護の視点</a:t>
            </a:r>
            <a:r>
              <a:rPr lang="ja-JP" altLang="en-US" sz="2400"/>
              <a:t>（インクルージョン、合理的配慮等）</a:t>
            </a:r>
            <a:endParaRPr lang="en-US" altLang="ja-JP" sz="2400" dirty="0"/>
          </a:p>
          <a:p>
            <a:pPr marL="901700" indent="-901700">
              <a:spcBef>
                <a:spcPts val="0"/>
              </a:spcBef>
              <a:buFontTx/>
              <a:buNone/>
              <a:tabLst>
                <a:tab pos="901700" algn="l"/>
              </a:tabLst>
              <a:defRPr/>
            </a:pPr>
            <a:r>
              <a:rPr lang="ja-JP" altLang="en-US" sz="2800"/>
              <a:t>　　・本人支援（発達支援）、家族支援、地域支援の３柱で</a:t>
            </a:r>
            <a:endParaRPr lang="en-US" altLang="ja-JP" sz="2800" dirty="0"/>
          </a:p>
          <a:p>
            <a:pPr marL="901700" indent="-901700">
              <a:spcBef>
                <a:spcPts val="0"/>
              </a:spcBef>
              <a:buNone/>
              <a:tabLst>
                <a:tab pos="901700" algn="l"/>
              </a:tabLst>
              <a:defRPr/>
            </a:pPr>
            <a:r>
              <a:rPr lang="ja-JP" altLang="en-US" sz="2800"/>
              <a:t>　　・保育や教育との連動・役割分担</a:t>
            </a:r>
            <a:endParaRPr lang="en-US" altLang="ja-JP" sz="2800" dirty="0"/>
          </a:p>
          <a:p>
            <a:pPr marL="901700" indent="-901700">
              <a:spcBef>
                <a:spcPts val="0"/>
              </a:spcBef>
              <a:buFontTx/>
              <a:buNone/>
              <a:tabLst>
                <a:tab pos="901700" algn="l"/>
              </a:tabLst>
              <a:defRPr/>
            </a:pPr>
            <a:r>
              <a:rPr lang="ja-JP" altLang="en-US" sz="2800"/>
              <a:t>　　・エビデンスベース</a:t>
            </a:r>
            <a:r>
              <a:rPr lang="ja-JP" altLang="en-US" sz="2800" dirty="0"/>
              <a:t>の支援であること</a:t>
            </a:r>
            <a:endParaRPr lang="en-US" altLang="ja-JP" sz="2800" dirty="0"/>
          </a:p>
          <a:p>
            <a:pPr marL="901700" indent="-901700">
              <a:spcBef>
                <a:spcPts val="0"/>
              </a:spcBef>
              <a:buFontTx/>
              <a:buNone/>
              <a:tabLst>
                <a:tab pos="901700" algn="l"/>
              </a:tabLst>
              <a:defRPr/>
            </a:pPr>
            <a:r>
              <a:rPr lang="ja-JP" altLang="en-US" sz="2400"/>
              <a:t>　　　　　＝拠り所となる理論や技法等があるとブレない</a:t>
            </a:r>
            <a:endParaRPr lang="en-US" altLang="ja-JP" sz="2400" dirty="0"/>
          </a:p>
          <a:p>
            <a:pPr marL="901700" indent="-901700">
              <a:spcBef>
                <a:spcPts val="0"/>
              </a:spcBef>
              <a:buFontTx/>
              <a:buNone/>
              <a:tabLst>
                <a:tab pos="901700" algn="l"/>
              </a:tabLst>
              <a:defRPr/>
            </a:pPr>
            <a:r>
              <a:rPr lang="ja-JP" altLang="en-US" sz="2400"/>
              <a:t>　　　　　＝ガイドライン・運営指針に準拠すること（</a:t>
            </a:r>
            <a:r>
              <a:rPr lang="ja-JP" altLang="en-US" sz="2400" dirty="0"/>
              <a:t>自己評価も）</a:t>
            </a:r>
            <a:endParaRPr lang="en-US" altLang="ja-JP" sz="2400" dirty="0"/>
          </a:p>
          <a:p>
            <a:pPr marL="901700" indent="-901700">
              <a:spcBef>
                <a:spcPts val="600"/>
              </a:spcBef>
              <a:buNone/>
              <a:tabLst>
                <a:tab pos="901700" algn="l"/>
              </a:tabLst>
              <a:defRPr/>
            </a:pPr>
            <a:r>
              <a:rPr lang="ja-JP" altLang="en-US" sz="2800" u="sng"/>
              <a:t>◎スタッフが安心・安全に支援できる場づくり</a:t>
            </a:r>
            <a:endParaRPr lang="en-US" altLang="ja-JP" sz="2800" u="sng" dirty="0"/>
          </a:p>
          <a:p>
            <a:pPr marL="901700" indent="-901700">
              <a:buFontTx/>
              <a:buNone/>
              <a:tabLst>
                <a:tab pos="901700" algn="l"/>
              </a:tabLst>
              <a:defRPr/>
            </a:pPr>
            <a:r>
              <a:rPr lang="ja-JP" altLang="en-US" sz="2800" dirty="0"/>
              <a:t>　</a:t>
            </a:r>
            <a:r>
              <a:rPr lang="ja-JP" altLang="en-US" sz="2800"/>
              <a:t>　・日々</a:t>
            </a:r>
            <a:r>
              <a:rPr lang="ja-JP" altLang="en-US" sz="2800" dirty="0"/>
              <a:t>のサポート（困りごと、悩みを抱えない</a:t>
            </a:r>
            <a:r>
              <a:rPr lang="ja-JP" altLang="en-US" sz="2800"/>
              <a:t>よう）、職場環境</a:t>
            </a:r>
            <a:endParaRPr lang="en-US" altLang="ja-JP" sz="2800" dirty="0"/>
          </a:p>
          <a:p>
            <a:pPr marL="901700" indent="-901700">
              <a:spcBef>
                <a:spcPts val="0"/>
              </a:spcBef>
              <a:buFontTx/>
              <a:buNone/>
              <a:tabLst>
                <a:tab pos="901700" algn="l"/>
              </a:tabLst>
              <a:defRPr/>
            </a:pPr>
            <a:r>
              <a:rPr lang="ja-JP" altLang="en-US" sz="2800" dirty="0"/>
              <a:t>　</a:t>
            </a:r>
            <a:r>
              <a:rPr lang="ja-JP" altLang="en-US" sz="2800"/>
              <a:t>　・スーパービジョン（児発管自ら行う</a:t>
            </a:r>
            <a:r>
              <a:rPr lang="ja-JP" altLang="en-US" sz="2800" dirty="0"/>
              <a:t>、グループ</a:t>
            </a:r>
            <a:r>
              <a:rPr lang="en-US" altLang="ja-JP" sz="2800" dirty="0"/>
              <a:t>SV</a:t>
            </a:r>
            <a:r>
              <a:rPr lang="ja-JP" altLang="en-US" sz="2800" dirty="0" err="1"/>
              <a:t>、</a:t>
            </a:r>
            <a:r>
              <a:rPr lang="ja-JP" altLang="en-US" sz="2800" dirty="0"/>
              <a:t>外部</a:t>
            </a:r>
            <a:r>
              <a:rPr lang="en-US" altLang="ja-JP" sz="2800" dirty="0"/>
              <a:t>SV</a:t>
            </a:r>
            <a:r>
              <a:rPr lang="ja-JP" altLang="en-US" sz="2800" dirty="0"/>
              <a:t>）</a:t>
            </a:r>
            <a:endParaRPr lang="en-US" altLang="ja-JP" sz="2800" dirty="0"/>
          </a:p>
          <a:p>
            <a:pPr marL="901700" indent="-901700">
              <a:spcBef>
                <a:spcPts val="0"/>
              </a:spcBef>
              <a:buFontTx/>
              <a:buNone/>
              <a:tabLst>
                <a:tab pos="901700" algn="l"/>
              </a:tabLst>
              <a:defRPr/>
            </a:pPr>
            <a:r>
              <a:rPr lang="ja-JP" altLang="en-US" sz="2400" dirty="0"/>
              <a:t>　　　　　　＝ファシリテーション力が必要</a:t>
            </a:r>
            <a:endParaRPr lang="en-US" altLang="ja-JP" sz="2400" dirty="0"/>
          </a:p>
          <a:p>
            <a:pPr marL="901700" indent="-901700">
              <a:spcBef>
                <a:spcPts val="0"/>
              </a:spcBef>
              <a:buFontTx/>
              <a:buNone/>
              <a:tabLst>
                <a:tab pos="901700" algn="l"/>
              </a:tabLst>
              <a:defRPr/>
            </a:pPr>
            <a:r>
              <a:rPr lang="ja-JP" altLang="en-US" sz="2800" dirty="0"/>
              <a:t>　</a:t>
            </a:r>
            <a:r>
              <a:rPr lang="ja-JP" altLang="en-US" sz="2800"/>
              <a:t>　・研修の企画・派遣（事業所内外の研修、自己研鑽の支持）</a:t>
            </a:r>
            <a:endParaRPr lang="en-US" altLang="ja-JP" sz="2800" dirty="0"/>
          </a:p>
        </p:txBody>
      </p:sp>
      <p:sp>
        <p:nvSpPr>
          <p:cNvPr id="2" name="スライド番号プレースホルダー 9">
            <a:extLst>
              <a:ext uri="{FF2B5EF4-FFF2-40B4-BE49-F238E27FC236}">
                <a16:creationId xmlns:a16="http://schemas.microsoft.com/office/drawing/2014/main" id="{F667A208-1735-FDD5-6050-28826D372C2E}"/>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80</a:t>
            </a:fld>
            <a:endParaRPr lang="en-US" altLang="ja-JP" sz="2000" dirty="0">
              <a:solidFill>
                <a:srgbClr val="000000"/>
              </a:solidFill>
            </a:endParaRPr>
          </a:p>
        </p:txBody>
      </p:sp>
    </p:spTree>
    <p:extLst>
      <p:ext uri="{BB962C8B-B14F-4D97-AF65-F5344CB8AC3E}">
        <p14:creationId xmlns:p14="http://schemas.microsoft.com/office/powerpoint/2010/main" val="42077767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2406" y="0"/>
            <a:ext cx="8929750" cy="692696"/>
          </a:xfrm>
        </p:spPr>
        <p:txBody>
          <a:bodyPr>
            <a:noAutofit/>
          </a:bodyPr>
          <a:lstStyle/>
          <a:p>
            <a:r>
              <a:rPr lang="ja-JP" altLang="en-US" sz="3600" u="sng" dirty="0"/>
              <a:t>③ 支援のリスク管理とは</a:t>
            </a:r>
          </a:p>
        </p:txBody>
      </p:sp>
      <p:sp>
        <p:nvSpPr>
          <p:cNvPr id="3" name="コンテンツ プレースホルダー 2"/>
          <p:cNvSpPr>
            <a:spLocks noGrp="1"/>
          </p:cNvSpPr>
          <p:nvPr>
            <p:ph idx="1"/>
          </p:nvPr>
        </p:nvSpPr>
        <p:spPr>
          <a:xfrm>
            <a:off x="106321" y="764704"/>
            <a:ext cx="9777536" cy="5877272"/>
          </a:xfrm>
        </p:spPr>
        <p:txBody>
          <a:bodyPr>
            <a:noAutofit/>
          </a:bodyPr>
          <a:lstStyle/>
          <a:p>
            <a:pPr marL="0" indent="0">
              <a:buNone/>
              <a:defRPr/>
            </a:pPr>
            <a:r>
              <a:rPr lang="ja-JP" altLang="en-US" sz="2800" u="sng"/>
              <a:t>◎事業</a:t>
            </a:r>
            <a:r>
              <a:rPr lang="ja-JP" altLang="en-US" sz="2800" u="sng" dirty="0"/>
              <a:t>所内虐待の防止</a:t>
            </a:r>
            <a:endParaRPr lang="en-US" altLang="ja-JP" sz="2800" u="sng" dirty="0"/>
          </a:p>
          <a:p>
            <a:pPr marL="901700" indent="-901700">
              <a:spcBef>
                <a:spcPts val="0"/>
              </a:spcBef>
              <a:buFontTx/>
              <a:buNone/>
              <a:defRPr/>
            </a:pPr>
            <a:r>
              <a:rPr lang="ja-JP" altLang="en-US" sz="2600" dirty="0"/>
              <a:t>　</a:t>
            </a:r>
            <a:r>
              <a:rPr lang="ja-JP" altLang="en-US" sz="2600"/>
              <a:t>　・ヒヤリハット</a:t>
            </a:r>
            <a:r>
              <a:rPr lang="ja-JP" altLang="en-US" sz="2600" dirty="0"/>
              <a:t>の活用</a:t>
            </a:r>
            <a:endParaRPr lang="en-US" altLang="ja-JP" sz="2600" dirty="0"/>
          </a:p>
          <a:p>
            <a:pPr marL="901700" indent="-901700">
              <a:spcBef>
                <a:spcPts val="72"/>
              </a:spcBef>
              <a:buFontTx/>
              <a:buNone/>
              <a:defRPr/>
            </a:pPr>
            <a:r>
              <a:rPr lang="ja-JP" altLang="en-US" sz="2600" dirty="0"/>
              <a:t>　</a:t>
            </a:r>
            <a:r>
              <a:rPr lang="ja-JP" altLang="en-US" sz="2600"/>
              <a:t>　・事業</a:t>
            </a:r>
            <a:r>
              <a:rPr lang="ja-JP" altLang="en-US" sz="2600" dirty="0"/>
              <a:t>所内虐待防止は、環境づくりと人づくり、質づくり</a:t>
            </a:r>
            <a:endParaRPr lang="en-US" altLang="ja-JP" sz="2600" dirty="0"/>
          </a:p>
          <a:p>
            <a:pPr marL="901700" indent="-901700">
              <a:spcBef>
                <a:spcPts val="72"/>
              </a:spcBef>
              <a:buFontTx/>
              <a:buNone/>
              <a:defRPr/>
            </a:pPr>
            <a:r>
              <a:rPr lang="ja-JP" altLang="en-US" sz="2600" dirty="0"/>
              <a:t>　</a:t>
            </a:r>
            <a:r>
              <a:rPr lang="ja-JP" altLang="en-US" sz="2600"/>
              <a:t>　・家庭内または事業所外での</a:t>
            </a:r>
            <a:r>
              <a:rPr lang="ja-JP" altLang="en-US" sz="2600" dirty="0"/>
              <a:t>虐待の早期発見</a:t>
            </a:r>
            <a:endParaRPr lang="en-US" altLang="ja-JP" sz="2600" dirty="0"/>
          </a:p>
          <a:p>
            <a:pPr marL="0" indent="0">
              <a:spcBef>
                <a:spcPts val="600"/>
              </a:spcBef>
              <a:buNone/>
              <a:defRPr/>
            </a:pPr>
            <a:r>
              <a:rPr lang="ja-JP" altLang="en-US" sz="2800" u="sng"/>
              <a:t>◎苦情</a:t>
            </a:r>
            <a:r>
              <a:rPr lang="ja-JP" altLang="en-US" sz="2800" u="sng" dirty="0"/>
              <a:t>受付・対応の重要性</a:t>
            </a:r>
            <a:endParaRPr lang="en-US" altLang="ja-JP" sz="2800" u="sng" dirty="0"/>
          </a:p>
          <a:p>
            <a:pPr marL="901700" indent="-901700">
              <a:spcBef>
                <a:spcPts val="0"/>
              </a:spcBef>
              <a:buFontTx/>
              <a:buNone/>
              <a:tabLst>
                <a:tab pos="901700" algn="l"/>
              </a:tabLst>
              <a:defRPr/>
            </a:pPr>
            <a:r>
              <a:rPr lang="ja-JP" altLang="en-US" sz="2600" dirty="0"/>
              <a:t>　</a:t>
            </a:r>
            <a:r>
              <a:rPr lang="ja-JP" altLang="en-US" sz="2600"/>
              <a:t>　・本人</a:t>
            </a:r>
            <a:r>
              <a:rPr lang="ja-JP" altLang="en-US" sz="2600" dirty="0"/>
              <a:t>や家族が苦情を言いやすい雰囲気づくり</a:t>
            </a:r>
            <a:endParaRPr lang="en-US" altLang="ja-JP" sz="2600" dirty="0"/>
          </a:p>
          <a:p>
            <a:pPr marL="901700" indent="-901700">
              <a:spcBef>
                <a:spcPts val="0"/>
              </a:spcBef>
              <a:buFontTx/>
              <a:buNone/>
              <a:tabLst>
                <a:tab pos="901700" algn="l"/>
              </a:tabLst>
              <a:defRPr/>
            </a:pPr>
            <a:r>
              <a:rPr lang="ja-JP" altLang="en-US" sz="2600"/>
              <a:t>　　　　＝</a:t>
            </a:r>
            <a:r>
              <a:rPr lang="ja-JP" altLang="en-US" sz="2600" dirty="0"/>
              <a:t>真摯に対応していくことが質を上げる</a:t>
            </a:r>
            <a:endParaRPr lang="en-US" altLang="ja-JP" sz="2600" dirty="0"/>
          </a:p>
          <a:p>
            <a:pPr marL="901700" indent="-901700">
              <a:spcBef>
                <a:spcPts val="72"/>
              </a:spcBef>
              <a:buFontTx/>
              <a:buNone/>
              <a:tabLst>
                <a:tab pos="901700" algn="l"/>
              </a:tabLst>
              <a:defRPr/>
            </a:pPr>
            <a:r>
              <a:rPr lang="ja-JP" altLang="en-US" sz="2600" dirty="0"/>
              <a:t>　</a:t>
            </a:r>
            <a:r>
              <a:rPr lang="ja-JP" altLang="en-US" sz="2600"/>
              <a:t>　・苦情</a:t>
            </a:r>
            <a:r>
              <a:rPr lang="ja-JP" altLang="en-US" sz="2600" dirty="0"/>
              <a:t>の受付・</a:t>
            </a:r>
            <a:r>
              <a:rPr lang="ja-JP" altLang="en-US" sz="2600"/>
              <a:t>対応は、児童</a:t>
            </a:r>
            <a:r>
              <a:rPr lang="ja-JP" altLang="en-US" sz="2600" dirty="0"/>
              <a:t>発達管理</a:t>
            </a:r>
            <a:r>
              <a:rPr lang="ja-JP" altLang="en-US" sz="2600"/>
              <a:t>責任者以上が行う</a:t>
            </a:r>
            <a:endParaRPr lang="en-US" altLang="ja-JP" sz="2600" dirty="0"/>
          </a:p>
          <a:p>
            <a:pPr marL="901700" indent="-901700">
              <a:spcBef>
                <a:spcPts val="72"/>
              </a:spcBef>
              <a:buFontTx/>
              <a:buNone/>
              <a:tabLst>
                <a:tab pos="901700" algn="l"/>
              </a:tabLst>
              <a:defRPr/>
            </a:pPr>
            <a:r>
              <a:rPr lang="ja-JP" altLang="en-US" sz="2600" dirty="0"/>
              <a:t>　</a:t>
            </a:r>
            <a:r>
              <a:rPr lang="ja-JP" altLang="en-US" sz="2600"/>
              <a:t>　・個人</a:t>
            </a:r>
            <a:r>
              <a:rPr lang="ja-JP" altLang="en-US" sz="2600" dirty="0"/>
              <a:t>に関するもの</a:t>
            </a:r>
            <a:r>
              <a:rPr lang="ja-JP" altLang="en-US" sz="2600"/>
              <a:t>以外は、しっかり</a:t>
            </a:r>
            <a:r>
              <a:rPr lang="ja-JP" altLang="en-US" sz="2600" dirty="0"/>
              <a:t>公表していく</a:t>
            </a:r>
            <a:endParaRPr lang="en-US" altLang="ja-JP" sz="2600" dirty="0"/>
          </a:p>
          <a:p>
            <a:pPr marL="0" indent="0">
              <a:spcBef>
                <a:spcPts val="600"/>
              </a:spcBef>
              <a:buNone/>
              <a:defRPr/>
            </a:pPr>
            <a:r>
              <a:rPr lang="ja-JP" altLang="en-US" sz="2800" u="sng"/>
              <a:t>◎災害</a:t>
            </a:r>
            <a:r>
              <a:rPr lang="ja-JP" altLang="en-US" sz="2800" u="sng" dirty="0"/>
              <a:t>対応</a:t>
            </a:r>
            <a:endParaRPr lang="en-US" altLang="ja-JP" sz="2800" u="sng" dirty="0"/>
          </a:p>
          <a:p>
            <a:pPr marL="0" indent="0">
              <a:spcBef>
                <a:spcPts val="0"/>
              </a:spcBef>
              <a:buFontTx/>
              <a:buNone/>
              <a:defRPr/>
            </a:pPr>
            <a:r>
              <a:rPr lang="ja-JP" altLang="en-US" sz="2600" dirty="0"/>
              <a:t>　</a:t>
            </a:r>
            <a:r>
              <a:rPr lang="ja-JP" altLang="en-US" sz="2600"/>
              <a:t>　・防災</a:t>
            </a:r>
            <a:r>
              <a:rPr lang="ja-JP" altLang="en-US" sz="2600" dirty="0"/>
              <a:t>・減災、発災時の対応、事業継続計画</a:t>
            </a:r>
            <a:r>
              <a:rPr lang="en-US" altLang="ja-JP" sz="2600" dirty="0"/>
              <a:t>(BCP)</a:t>
            </a:r>
          </a:p>
          <a:p>
            <a:pPr marL="0" indent="0">
              <a:spcBef>
                <a:spcPts val="600"/>
              </a:spcBef>
              <a:buNone/>
              <a:defRPr/>
            </a:pPr>
            <a:r>
              <a:rPr lang="ja-JP" altLang="en-US" sz="2800" u="sng"/>
              <a:t>◎自己評価・利用者評価の実施・公開・活用</a:t>
            </a:r>
            <a:endParaRPr lang="en-US" altLang="ja-JP" sz="2800" dirty="0"/>
          </a:p>
        </p:txBody>
      </p:sp>
      <p:sp>
        <p:nvSpPr>
          <p:cNvPr id="2" name="スライド番号プレースホルダー 9">
            <a:extLst>
              <a:ext uri="{FF2B5EF4-FFF2-40B4-BE49-F238E27FC236}">
                <a16:creationId xmlns:a16="http://schemas.microsoft.com/office/drawing/2014/main" id="{572FDB21-77C6-CEFA-3F25-F77D390F2DEC}"/>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81</a:t>
            </a:fld>
            <a:endParaRPr lang="en-US" altLang="ja-JP" sz="2000" dirty="0">
              <a:solidFill>
                <a:srgbClr val="000000"/>
              </a:solidFill>
            </a:endParaRPr>
          </a:p>
        </p:txBody>
      </p:sp>
    </p:spTree>
    <p:extLst>
      <p:ext uri="{BB962C8B-B14F-4D97-AF65-F5344CB8AC3E}">
        <p14:creationId xmlns:p14="http://schemas.microsoft.com/office/powerpoint/2010/main" val="141305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2406" y="-1"/>
            <a:ext cx="8929750" cy="857915"/>
          </a:xfrm>
        </p:spPr>
        <p:txBody>
          <a:bodyPr>
            <a:noAutofit/>
          </a:bodyPr>
          <a:lstStyle/>
          <a:p>
            <a:r>
              <a:rPr lang="ja-JP" altLang="en-US" sz="3600" u="sng" dirty="0"/>
              <a:t>④ 本人・家族への相談・援助とは</a:t>
            </a:r>
          </a:p>
        </p:txBody>
      </p:sp>
      <p:sp>
        <p:nvSpPr>
          <p:cNvPr id="3" name="コンテンツ プレースホルダー 2"/>
          <p:cNvSpPr>
            <a:spLocks noGrp="1"/>
          </p:cNvSpPr>
          <p:nvPr>
            <p:ph idx="1"/>
          </p:nvPr>
        </p:nvSpPr>
        <p:spPr>
          <a:xfrm>
            <a:off x="141943" y="867256"/>
            <a:ext cx="9764057" cy="5643578"/>
          </a:xfrm>
        </p:spPr>
        <p:txBody>
          <a:bodyPr>
            <a:noAutofit/>
          </a:bodyPr>
          <a:lstStyle/>
          <a:p>
            <a:pPr marL="0" indent="0">
              <a:buNone/>
              <a:defRPr/>
            </a:pPr>
            <a:r>
              <a:rPr lang="ja-JP" altLang="en-US" sz="2800" u="sng"/>
              <a:t>◎子ども</a:t>
            </a:r>
            <a:r>
              <a:rPr lang="ja-JP" altLang="en-US" sz="2800" u="sng" dirty="0"/>
              <a:t>や家族の日々の支えは施設・事業所が担う</a:t>
            </a:r>
            <a:endParaRPr lang="en-US" altLang="ja-JP" sz="2800" u="sng" dirty="0"/>
          </a:p>
          <a:p>
            <a:pPr marL="901700" indent="-901700">
              <a:spcBef>
                <a:spcPts val="0"/>
              </a:spcBef>
              <a:buFontTx/>
              <a:buNone/>
              <a:defRPr/>
            </a:pPr>
            <a:r>
              <a:rPr lang="ja-JP" altLang="en-US" sz="2600" dirty="0"/>
              <a:t>　</a:t>
            </a:r>
            <a:r>
              <a:rPr lang="ja-JP" altLang="en-US" sz="2600"/>
              <a:t>　・障害児</a:t>
            </a:r>
            <a:r>
              <a:rPr lang="ja-JP" altLang="en-US" sz="2600" dirty="0"/>
              <a:t>相談支援に「基本相談」は明記されていない</a:t>
            </a:r>
            <a:endParaRPr lang="en-US" altLang="ja-JP" sz="2600" dirty="0"/>
          </a:p>
          <a:p>
            <a:pPr marL="671513" indent="-671513">
              <a:spcBef>
                <a:spcPts val="0"/>
              </a:spcBef>
              <a:buFontTx/>
              <a:buNone/>
              <a:defRPr/>
            </a:pPr>
            <a:r>
              <a:rPr lang="ja-JP" altLang="en-US" sz="2600" dirty="0"/>
              <a:t>　</a:t>
            </a:r>
            <a:r>
              <a:rPr lang="ja-JP" altLang="en-US" sz="2600"/>
              <a:t>　・障害児</a:t>
            </a:r>
            <a:r>
              <a:rPr lang="ja-JP" altLang="en-US" sz="2600" dirty="0"/>
              <a:t>相談支援は頻繁にかかわれない。日々</a:t>
            </a:r>
            <a:r>
              <a:rPr lang="ja-JP" altLang="en-US" sz="2600"/>
              <a:t>関わる通所事業所</a:t>
            </a:r>
            <a:r>
              <a:rPr lang="ja-JP" altLang="en-US" sz="2600" dirty="0"/>
              <a:t>がメインで子ども・家族を支える（濃密度）</a:t>
            </a:r>
            <a:endParaRPr lang="en-US" altLang="ja-JP" sz="2600" dirty="0"/>
          </a:p>
          <a:p>
            <a:pPr marL="901700" indent="-901700">
              <a:spcBef>
                <a:spcPts val="0"/>
              </a:spcBef>
              <a:buFontTx/>
              <a:buNone/>
              <a:defRPr/>
            </a:pPr>
            <a:r>
              <a:rPr lang="ja-JP" altLang="en-US" sz="2600" dirty="0"/>
              <a:t>　</a:t>
            </a:r>
            <a:r>
              <a:rPr lang="ja-JP" altLang="en-US" sz="2600"/>
              <a:t>　・虐待的</a:t>
            </a:r>
            <a:r>
              <a:rPr lang="ja-JP" altLang="en-US" sz="2600" dirty="0"/>
              <a:t>養育への対応も求められる（親もケア、愛着</a:t>
            </a:r>
            <a:r>
              <a:rPr lang="ja-JP" altLang="en-US" sz="2600"/>
              <a:t>障害）</a:t>
            </a:r>
            <a:endParaRPr lang="en-US" altLang="ja-JP" sz="2600" dirty="0"/>
          </a:p>
          <a:p>
            <a:pPr marL="901700" indent="-901700">
              <a:spcBef>
                <a:spcPts val="0"/>
              </a:spcBef>
              <a:buFontTx/>
              <a:buNone/>
              <a:defRPr/>
            </a:pPr>
            <a:r>
              <a:rPr lang="ja-JP" altLang="en-US" sz="2600"/>
              <a:t>　　・相談支援は、適度な距離感で本人主体の提案、事業所評価も</a:t>
            </a:r>
            <a:endParaRPr lang="en-US" altLang="ja-JP" sz="2600" dirty="0"/>
          </a:p>
          <a:p>
            <a:pPr marL="0" indent="0">
              <a:spcBef>
                <a:spcPts val="600"/>
              </a:spcBef>
              <a:buNone/>
              <a:defRPr/>
            </a:pPr>
            <a:r>
              <a:rPr lang="ja-JP" altLang="en-US" sz="2800" u="sng"/>
              <a:t>◎相談</a:t>
            </a:r>
            <a:r>
              <a:rPr lang="ja-JP" altLang="en-US" sz="2800" u="sng" dirty="0"/>
              <a:t>・援助の評価</a:t>
            </a:r>
            <a:r>
              <a:rPr lang="ja-JP" altLang="en-US" sz="2800" u="sng"/>
              <a:t>（報酬で加算として規定（</a:t>
            </a:r>
            <a:r>
              <a:rPr lang="en-US" altLang="ja-JP" sz="2800" u="sng" dirty="0"/>
              <a:t>H27〜</a:t>
            </a:r>
            <a:r>
              <a:rPr lang="ja-JP" altLang="en-US" sz="2800" u="sng"/>
              <a:t>））</a:t>
            </a:r>
            <a:endParaRPr lang="en-US" altLang="ja-JP" sz="2800" u="sng" dirty="0"/>
          </a:p>
          <a:p>
            <a:pPr marL="901700" indent="-901700">
              <a:spcBef>
                <a:spcPts val="0"/>
              </a:spcBef>
              <a:buFontTx/>
              <a:buNone/>
              <a:tabLst>
                <a:tab pos="901700" algn="l"/>
              </a:tabLst>
              <a:defRPr/>
            </a:pPr>
            <a:r>
              <a:rPr lang="ja-JP" altLang="en-US" sz="2600" dirty="0"/>
              <a:t>　</a:t>
            </a:r>
            <a:r>
              <a:rPr lang="ja-JP" altLang="en-US" sz="2600"/>
              <a:t>　・家族</a:t>
            </a:r>
            <a:r>
              <a:rPr lang="ja-JP" altLang="en-US" sz="2600" dirty="0"/>
              <a:t>へのペアレントトレーニングや</a:t>
            </a:r>
            <a:r>
              <a:rPr lang="ja-JP" altLang="en-US" sz="2600"/>
              <a:t>精神的ケア等は報酬算定</a:t>
            </a:r>
            <a:endParaRPr lang="en-US" altLang="ja-JP" sz="2600" dirty="0"/>
          </a:p>
          <a:p>
            <a:pPr marL="1247775" indent="-1247775">
              <a:spcBef>
                <a:spcPts val="0"/>
              </a:spcBef>
              <a:buFontTx/>
              <a:buNone/>
              <a:tabLst>
                <a:tab pos="1789113" algn="l"/>
              </a:tabLst>
              <a:defRPr/>
            </a:pPr>
            <a:r>
              <a:rPr lang="ja-JP" altLang="en-US" sz="2600"/>
              <a:t>　　　　＝元々、障害児支援支援は、子どもへの</a:t>
            </a:r>
            <a:r>
              <a:rPr lang="ja-JP" altLang="en-US" sz="2600" dirty="0"/>
              <a:t>支援だけでなく、家族への支援も重視し実践</a:t>
            </a:r>
            <a:r>
              <a:rPr lang="ja-JP" altLang="en-US" sz="2600"/>
              <a:t>してきた経緯がある</a:t>
            </a:r>
            <a:endParaRPr lang="en-US" altLang="ja-JP" sz="2600" dirty="0"/>
          </a:p>
          <a:p>
            <a:pPr marL="1247775" indent="-1247775">
              <a:spcBef>
                <a:spcPts val="0"/>
              </a:spcBef>
              <a:buFontTx/>
              <a:buNone/>
              <a:tabLst>
                <a:tab pos="1789113" algn="l"/>
              </a:tabLst>
              <a:defRPr/>
            </a:pPr>
            <a:r>
              <a:rPr lang="ja-JP" altLang="en-US" sz="2600"/>
              <a:t>　　　　＝エビデンスベースのプログラムや心理療法等の導入促進</a:t>
            </a:r>
            <a:endParaRPr lang="en-US" altLang="ja-JP" sz="2600" dirty="0"/>
          </a:p>
          <a:p>
            <a:pPr marL="0" indent="0">
              <a:spcBef>
                <a:spcPts val="600"/>
              </a:spcBef>
              <a:buNone/>
              <a:defRPr/>
            </a:pPr>
            <a:r>
              <a:rPr lang="ja-JP" altLang="en-US" sz="2800" u="sng"/>
              <a:t>◎地域の子どもや家族への相談・援助</a:t>
            </a:r>
            <a:endParaRPr lang="en-US" altLang="ja-JP" sz="2800" u="sng" dirty="0"/>
          </a:p>
          <a:p>
            <a:pPr marL="0" indent="0">
              <a:spcBef>
                <a:spcPts val="0"/>
              </a:spcBef>
              <a:buFontTx/>
              <a:buNone/>
              <a:defRPr/>
            </a:pPr>
            <a:r>
              <a:rPr lang="ja-JP" altLang="en-US" sz="2600"/>
              <a:t>　　・センターは通所していない地域</a:t>
            </a:r>
            <a:r>
              <a:rPr lang="ja-JP" altLang="en-US" sz="2600" dirty="0"/>
              <a:t>住民を対象に行う必要あり</a:t>
            </a:r>
            <a:endParaRPr lang="en-US" altLang="ja-JP" sz="2600" dirty="0"/>
          </a:p>
        </p:txBody>
      </p:sp>
      <p:sp>
        <p:nvSpPr>
          <p:cNvPr id="2" name="スライド番号プレースホルダー 9">
            <a:extLst>
              <a:ext uri="{FF2B5EF4-FFF2-40B4-BE49-F238E27FC236}">
                <a16:creationId xmlns:a16="http://schemas.microsoft.com/office/drawing/2014/main" id="{08AF1BEA-D418-BF01-CCA8-10D8D2630BF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82</a:t>
            </a:fld>
            <a:endParaRPr lang="en-US" altLang="ja-JP" sz="2000" dirty="0">
              <a:solidFill>
                <a:srgbClr val="000000"/>
              </a:solidFill>
            </a:endParaRPr>
          </a:p>
        </p:txBody>
      </p:sp>
    </p:spTree>
    <p:extLst>
      <p:ext uri="{BB962C8B-B14F-4D97-AF65-F5344CB8AC3E}">
        <p14:creationId xmlns:p14="http://schemas.microsoft.com/office/powerpoint/2010/main" val="12683308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88125" y="116632"/>
            <a:ext cx="8929750" cy="692696"/>
          </a:xfrm>
        </p:spPr>
        <p:txBody>
          <a:bodyPr>
            <a:noAutofit/>
          </a:bodyPr>
          <a:lstStyle/>
          <a:p>
            <a:r>
              <a:rPr lang="ja-JP" altLang="en-US" sz="3600" u="sng" dirty="0"/>
              <a:t>⑤ 地域との連携支援とは</a:t>
            </a:r>
          </a:p>
        </p:txBody>
      </p:sp>
      <p:sp>
        <p:nvSpPr>
          <p:cNvPr id="3" name="コンテンツ プレースホルダー 2"/>
          <p:cNvSpPr>
            <a:spLocks noGrp="1"/>
          </p:cNvSpPr>
          <p:nvPr>
            <p:ph idx="1"/>
          </p:nvPr>
        </p:nvSpPr>
        <p:spPr>
          <a:xfrm>
            <a:off x="129706" y="908720"/>
            <a:ext cx="9776294" cy="5643578"/>
          </a:xfrm>
        </p:spPr>
        <p:txBody>
          <a:bodyPr>
            <a:noAutofit/>
          </a:bodyPr>
          <a:lstStyle/>
          <a:p>
            <a:pPr marL="0" indent="0">
              <a:buNone/>
              <a:defRPr/>
            </a:pPr>
            <a:r>
              <a:rPr lang="ja-JP" altLang="en-US" sz="2800" u="sng"/>
              <a:t>◎「</a:t>
            </a:r>
            <a:r>
              <a:rPr lang="ja-JP" altLang="en-US" sz="2800" u="sng" dirty="0"/>
              <a:t>地域支援」</a:t>
            </a:r>
            <a:r>
              <a:rPr lang="ja-JP" altLang="en-US" sz="2800" u="sng"/>
              <a:t>の捉え方の整理</a:t>
            </a:r>
            <a:endParaRPr lang="en-US" altLang="ja-JP" sz="2800" u="sng" dirty="0"/>
          </a:p>
          <a:p>
            <a:pPr marL="901700" indent="-901700">
              <a:spcBef>
                <a:spcPts val="0"/>
              </a:spcBef>
              <a:buFontTx/>
              <a:buNone/>
              <a:defRPr/>
            </a:pPr>
            <a:r>
              <a:rPr lang="ja-JP" altLang="en-US" sz="2600" dirty="0"/>
              <a:t>　</a:t>
            </a:r>
            <a:r>
              <a:rPr lang="ja-JP" altLang="en-US" sz="2600"/>
              <a:t>　・「</a:t>
            </a:r>
            <a:r>
              <a:rPr lang="ja-JP" altLang="en-US" sz="2600" dirty="0"/>
              <a:t>地域支援」とは：・子ども</a:t>
            </a:r>
            <a:r>
              <a:rPr lang="ja-JP" altLang="en-US" sz="2600"/>
              <a:t>が通う基礎集団等を</a:t>
            </a:r>
            <a:r>
              <a:rPr lang="ja-JP" altLang="en-US" sz="2600" u="sng" dirty="0"/>
              <a:t>支援</a:t>
            </a:r>
            <a:r>
              <a:rPr lang="ja-JP" altLang="en-US" sz="2600" dirty="0"/>
              <a:t>すること</a:t>
            </a:r>
            <a:endParaRPr lang="en-US" altLang="ja-JP" sz="2600" dirty="0"/>
          </a:p>
          <a:p>
            <a:pPr marL="3516313" indent="-257175">
              <a:spcBef>
                <a:spcPts val="0"/>
              </a:spcBef>
              <a:buFontTx/>
              <a:buNone/>
              <a:defRPr/>
            </a:pPr>
            <a:r>
              <a:rPr lang="ja-JP" altLang="en-US" sz="2600" dirty="0"/>
              <a:t>・子ども</a:t>
            </a:r>
            <a:r>
              <a:rPr lang="ja-JP" altLang="en-US" sz="2600"/>
              <a:t>が通う基礎集団等</a:t>
            </a:r>
            <a:r>
              <a:rPr lang="ja-JP" altLang="en-US" sz="2600" dirty="0"/>
              <a:t>と</a:t>
            </a:r>
            <a:r>
              <a:rPr lang="ja-JP" altLang="en-US" sz="2600" u="sng" dirty="0"/>
              <a:t>連携</a:t>
            </a:r>
            <a:r>
              <a:rPr lang="ja-JP" altLang="en-US" sz="2600"/>
              <a:t>すること</a:t>
            </a:r>
            <a:endParaRPr lang="en-US" altLang="ja-JP" sz="2600" dirty="0"/>
          </a:p>
          <a:p>
            <a:pPr marL="3516313" indent="-257175">
              <a:spcBef>
                <a:spcPts val="0"/>
              </a:spcBef>
              <a:buFontTx/>
              <a:buNone/>
              <a:defRPr/>
            </a:pPr>
            <a:r>
              <a:rPr lang="ja-JP" altLang="en-US" sz="2600"/>
              <a:t>・子どもが通う他の事業所等と連携すること</a:t>
            </a:r>
            <a:endParaRPr lang="en-US" altLang="ja-JP" sz="2600" dirty="0"/>
          </a:p>
          <a:p>
            <a:pPr marL="3516313" indent="-257175">
              <a:spcBef>
                <a:spcPts val="0"/>
              </a:spcBef>
              <a:buNone/>
              <a:defRPr/>
            </a:pPr>
            <a:r>
              <a:rPr lang="ja-JP" altLang="en-US" sz="2600" dirty="0"/>
              <a:t>・</a:t>
            </a:r>
            <a:r>
              <a:rPr lang="ja-JP" altLang="en-US" sz="2600"/>
              <a:t>地域の他事業所</a:t>
            </a:r>
            <a:r>
              <a:rPr lang="ja-JP" altLang="en-US" sz="2600" dirty="0"/>
              <a:t>・施設を</a:t>
            </a:r>
            <a:r>
              <a:rPr lang="ja-JP" altLang="en-US" sz="2600" u="sng" dirty="0"/>
              <a:t>支援</a:t>
            </a:r>
            <a:r>
              <a:rPr lang="ja-JP" altLang="en-US" sz="2600" dirty="0"/>
              <a:t>すること</a:t>
            </a:r>
            <a:endParaRPr lang="en-US" altLang="ja-JP" sz="2600" dirty="0"/>
          </a:p>
          <a:p>
            <a:pPr marL="3516313" indent="-257175">
              <a:spcBef>
                <a:spcPts val="0"/>
              </a:spcBef>
              <a:buFontTx/>
              <a:buNone/>
              <a:defRPr/>
            </a:pPr>
            <a:r>
              <a:rPr lang="ja-JP" altLang="en-US" sz="2600" dirty="0"/>
              <a:t>・地域づくりへ</a:t>
            </a:r>
            <a:r>
              <a:rPr lang="ja-JP" altLang="en-US" sz="2600" u="sng" dirty="0"/>
              <a:t>参画</a:t>
            </a:r>
            <a:r>
              <a:rPr lang="ja-JP" altLang="en-US" sz="2600" dirty="0"/>
              <a:t>すること　・・・</a:t>
            </a:r>
            <a:endParaRPr lang="en-US" altLang="ja-JP" sz="2600" dirty="0"/>
          </a:p>
          <a:p>
            <a:pPr marL="671513" indent="-227013">
              <a:spcBef>
                <a:spcPts val="300"/>
              </a:spcBef>
              <a:buFontTx/>
              <a:buNone/>
              <a:tabLst>
                <a:tab pos="627063" algn="l"/>
              </a:tabLst>
              <a:defRPr/>
            </a:pPr>
            <a:r>
              <a:rPr lang="ja-JP" altLang="en-US" sz="2600"/>
              <a:t>・「地域支援」と</a:t>
            </a:r>
            <a:r>
              <a:rPr lang="ja-JP" altLang="en-US" sz="2600" dirty="0"/>
              <a:t>は、子どもが将来にわたって、地域の中で</a:t>
            </a:r>
            <a:r>
              <a:rPr lang="ja-JP" altLang="en-US" sz="2600"/>
              <a:t>安心・　安全</a:t>
            </a:r>
            <a:r>
              <a:rPr lang="ja-JP" altLang="en-US" sz="2600" dirty="0"/>
              <a:t>に暮らしていけるよう、地域の関係機関と連携し</a:t>
            </a:r>
            <a:r>
              <a:rPr lang="ja-JP" altLang="en-US" sz="2600"/>
              <a:t>、チーム　　で</a:t>
            </a:r>
            <a:r>
              <a:rPr lang="ja-JP" altLang="en-US" sz="2600" dirty="0"/>
              <a:t>子ども及び家族の成長</a:t>
            </a:r>
            <a:r>
              <a:rPr lang="ja-JP" altLang="en-US" sz="2600"/>
              <a:t>を支えていくこと。結果、地域全体の　連携の環が広がり、支援の質が向上していく。</a:t>
            </a:r>
            <a:endParaRPr lang="en-US" altLang="ja-JP" sz="2600" dirty="0"/>
          </a:p>
          <a:p>
            <a:pPr marL="0" indent="0">
              <a:spcBef>
                <a:spcPts val="600"/>
              </a:spcBef>
              <a:buNone/>
              <a:defRPr/>
            </a:pPr>
            <a:r>
              <a:rPr lang="ja-JP" altLang="en-US" sz="2800" u="sng"/>
              <a:t>◎「連携」が</a:t>
            </a:r>
            <a:r>
              <a:rPr lang="ja-JP" altLang="en-US" sz="2800" u="sng" dirty="0"/>
              <a:t>メイン機能</a:t>
            </a:r>
            <a:endParaRPr lang="en-US" altLang="ja-JP" sz="2800" u="sng" dirty="0"/>
          </a:p>
          <a:p>
            <a:pPr marL="901700" indent="-901700">
              <a:spcBef>
                <a:spcPts val="0"/>
              </a:spcBef>
              <a:buFontTx/>
              <a:buNone/>
              <a:tabLst>
                <a:tab pos="901700" algn="l"/>
              </a:tabLst>
              <a:defRPr/>
            </a:pPr>
            <a:r>
              <a:rPr lang="ja-JP" altLang="en-US" sz="2600" dirty="0"/>
              <a:t>　</a:t>
            </a:r>
            <a:r>
              <a:rPr lang="ja-JP" altLang="en-US" sz="2600"/>
              <a:t>　・連携</a:t>
            </a:r>
            <a:r>
              <a:rPr lang="ja-JP" altLang="en-US" sz="2600" dirty="0"/>
              <a:t>と</a:t>
            </a:r>
            <a:r>
              <a:rPr lang="ja-JP" altLang="en-US" sz="2600"/>
              <a:t>は：</a:t>
            </a:r>
            <a:r>
              <a:rPr lang="ja-JP" altLang="en-US" sz="2600" u="sng"/>
              <a:t>「共有化」</a:t>
            </a:r>
            <a:r>
              <a:rPr lang="ja-JP" altLang="en-US" sz="2600"/>
              <a:t>　</a:t>
            </a:r>
            <a:r>
              <a:rPr lang="en-US" altLang="ja-JP" sz="2600" dirty="0"/>
              <a:t>  </a:t>
            </a:r>
            <a:r>
              <a:rPr lang="ja-JP" altLang="en-US" sz="2600"/>
              <a:t>：</a:t>
            </a:r>
            <a:r>
              <a:rPr lang="ja-JP" altLang="en-US" sz="2600" dirty="0"/>
              <a:t>理念、支援の方向性・方法、情報等</a:t>
            </a:r>
            <a:endParaRPr lang="en-US" altLang="ja-JP" sz="2600" dirty="0"/>
          </a:p>
          <a:p>
            <a:pPr marL="901700" indent="-901700">
              <a:spcBef>
                <a:spcPts val="0"/>
              </a:spcBef>
              <a:buFontTx/>
              <a:buNone/>
              <a:tabLst>
                <a:tab pos="901700" algn="l"/>
              </a:tabLst>
              <a:defRPr/>
            </a:pPr>
            <a:r>
              <a:rPr lang="ja-JP" altLang="en-US" sz="2600" dirty="0"/>
              <a:t>　　　　　　　　</a:t>
            </a:r>
            <a:r>
              <a:rPr lang="ja-JP" altLang="en-US" sz="2600"/>
              <a:t>　</a:t>
            </a:r>
            <a:r>
              <a:rPr lang="en-US" altLang="ja-JP" sz="2600" dirty="0"/>
              <a:t> </a:t>
            </a:r>
            <a:r>
              <a:rPr lang="ja-JP" altLang="en-US" sz="2600" u="sng"/>
              <a:t>「役割分担」</a:t>
            </a:r>
            <a:r>
              <a:rPr lang="ja-JP" altLang="en-US" sz="2600"/>
              <a:t>：</a:t>
            </a:r>
            <a:r>
              <a:rPr lang="ja-JP" altLang="en-US" sz="2600" dirty="0"/>
              <a:t>お互いを知る、支援のシェア</a:t>
            </a:r>
            <a:endParaRPr lang="en-US" altLang="ja-JP" sz="2600" dirty="0"/>
          </a:p>
          <a:p>
            <a:pPr marL="901700" indent="-901700">
              <a:spcBef>
                <a:spcPts val="0"/>
              </a:spcBef>
              <a:buFontTx/>
              <a:buNone/>
              <a:tabLst>
                <a:tab pos="901700" algn="l"/>
              </a:tabLst>
              <a:defRPr/>
            </a:pPr>
            <a:r>
              <a:rPr lang="ja-JP" altLang="en-US" sz="2600" dirty="0"/>
              <a:t>　　　　　　　　</a:t>
            </a:r>
            <a:r>
              <a:rPr lang="ja-JP" altLang="en-US" sz="2600"/>
              <a:t>　</a:t>
            </a:r>
            <a:r>
              <a:rPr lang="en-US" altLang="ja-JP" sz="2600" dirty="0"/>
              <a:t> </a:t>
            </a:r>
            <a:r>
              <a:rPr lang="ja-JP" altLang="en-US" sz="2600" u="sng"/>
              <a:t>「協働」</a:t>
            </a:r>
            <a:r>
              <a:rPr lang="ja-JP" altLang="en-US" sz="2600"/>
              <a:t>　　　：</a:t>
            </a:r>
            <a:r>
              <a:rPr lang="ja-JP" altLang="en-US" sz="2600" dirty="0"/>
              <a:t>一緒に考える、活動する・</a:t>
            </a:r>
            <a:r>
              <a:rPr lang="ja-JP" altLang="en-US" sz="2600"/>
              <a:t>・・</a:t>
            </a:r>
            <a:endParaRPr lang="en-US" altLang="ja-JP" sz="2600" dirty="0"/>
          </a:p>
        </p:txBody>
      </p:sp>
      <p:sp>
        <p:nvSpPr>
          <p:cNvPr id="2" name="スライド番号プレースホルダー 9">
            <a:extLst>
              <a:ext uri="{FF2B5EF4-FFF2-40B4-BE49-F238E27FC236}">
                <a16:creationId xmlns:a16="http://schemas.microsoft.com/office/drawing/2014/main" id="{D74DB247-E0E7-0586-C66D-D4027A30931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83</a:t>
            </a:fld>
            <a:endParaRPr lang="en-US" altLang="ja-JP" sz="2000" dirty="0">
              <a:solidFill>
                <a:srgbClr val="000000"/>
              </a:solidFill>
            </a:endParaRPr>
          </a:p>
        </p:txBody>
      </p:sp>
    </p:spTree>
    <p:extLst>
      <p:ext uri="{BB962C8B-B14F-4D97-AF65-F5344CB8AC3E}">
        <p14:creationId xmlns:p14="http://schemas.microsoft.com/office/powerpoint/2010/main" val="1812331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88125" y="-32089"/>
            <a:ext cx="8929750" cy="836712"/>
          </a:xfrm>
        </p:spPr>
        <p:txBody>
          <a:bodyPr>
            <a:normAutofit/>
          </a:bodyPr>
          <a:lstStyle/>
          <a:p>
            <a:r>
              <a:rPr lang="ja-JP" altLang="en-US" sz="3600" u="sng"/>
              <a:t>縦と横の連携</a:t>
            </a:r>
            <a:endParaRPr lang="ja-JP" altLang="en-US" sz="3600" u="sng" dirty="0"/>
          </a:p>
        </p:txBody>
      </p:sp>
      <p:sp>
        <p:nvSpPr>
          <p:cNvPr id="3" name="コンテンツ プレースホルダー 2"/>
          <p:cNvSpPr>
            <a:spLocks noGrp="1"/>
          </p:cNvSpPr>
          <p:nvPr>
            <p:ph idx="1"/>
          </p:nvPr>
        </p:nvSpPr>
        <p:spPr>
          <a:xfrm>
            <a:off x="56456" y="705570"/>
            <a:ext cx="9849544" cy="5805264"/>
          </a:xfrm>
        </p:spPr>
        <p:txBody>
          <a:bodyPr>
            <a:noAutofit/>
          </a:bodyPr>
          <a:lstStyle/>
          <a:p>
            <a:pPr marL="93663" indent="0">
              <a:buNone/>
              <a:defRPr/>
            </a:pPr>
            <a:r>
              <a:rPr lang="ja-JP" altLang="en-US" sz="2800" u="sng"/>
              <a:t>◎現在</a:t>
            </a:r>
            <a:r>
              <a:rPr lang="ja-JP" altLang="en-US" sz="2800" u="sng" dirty="0"/>
              <a:t>関わっている機関との連携</a:t>
            </a:r>
            <a:r>
              <a:rPr lang="en-US" altLang="ja-JP" sz="2800" u="sng" dirty="0"/>
              <a:t>【</a:t>
            </a:r>
            <a:r>
              <a:rPr lang="ja-JP" altLang="en-US" sz="2800" u="sng" dirty="0"/>
              <a:t>横の連携</a:t>
            </a:r>
            <a:r>
              <a:rPr lang="en-US" altLang="ja-JP" sz="2800" u="sng" dirty="0"/>
              <a:t>】</a:t>
            </a:r>
          </a:p>
          <a:p>
            <a:pPr marL="901700" indent="-901700">
              <a:spcBef>
                <a:spcPts val="0"/>
              </a:spcBef>
              <a:buFontTx/>
              <a:buNone/>
              <a:defRPr/>
            </a:pPr>
            <a:r>
              <a:rPr lang="ja-JP" altLang="en-US" sz="2600" dirty="0"/>
              <a:t>　</a:t>
            </a:r>
            <a:r>
              <a:rPr lang="ja-JP" altLang="en-US" sz="2600"/>
              <a:t>　・医療・保健との連携</a:t>
            </a:r>
            <a:r>
              <a:rPr lang="ja-JP" altLang="en-US" sz="2000"/>
              <a:t>（難病や医療的ケア児を含む、乳幼児健診等からの流れ）</a:t>
            </a:r>
            <a:endParaRPr lang="en-US" altLang="ja-JP" sz="2000" dirty="0"/>
          </a:p>
          <a:p>
            <a:pPr marL="901700" indent="-901700">
              <a:spcBef>
                <a:spcPts val="0"/>
              </a:spcBef>
              <a:buFontTx/>
              <a:buNone/>
              <a:defRPr/>
            </a:pPr>
            <a:r>
              <a:rPr lang="ja-JP" altLang="en-US" sz="2600"/>
              <a:t>　　・並行</a:t>
            </a:r>
            <a:r>
              <a:rPr lang="ja-JP" altLang="en-US" sz="2600" dirty="0"/>
              <a:t>利用の保育所、</a:t>
            </a:r>
            <a:r>
              <a:rPr lang="ja-JP" altLang="en-US" sz="2600"/>
              <a:t>教育機関、社会的養護施設等</a:t>
            </a:r>
            <a:r>
              <a:rPr lang="ja-JP" altLang="en-US" sz="2600" dirty="0"/>
              <a:t>と</a:t>
            </a:r>
            <a:r>
              <a:rPr lang="ja-JP" altLang="en-US" sz="2600"/>
              <a:t>の連携</a:t>
            </a:r>
            <a:endParaRPr lang="en-US" altLang="ja-JP" sz="2000" dirty="0"/>
          </a:p>
          <a:p>
            <a:pPr marL="901700" indent="-901700">
              <a:spcBef>
                <a:spcPts val="0"/>
              </a:spcBef>
              <a:buFontTx/>
              <a:buNone/>
              <a:defRPr/>
            </a:pPr>
            <a:r>
              <a:rPr lang="ja-JP" altLang="en-US" sz="2600" dirty="0"/>
              <a:t>　</a:t>
            </a:r>
            <a:r>
              <a:rPr lang="ja-JP" altLang="en-US" sz="2600"/>
              <a:t>　・他</a:t>
            </a:r>
            <a:r>
              <a:rPr lang="ja-JP" altLang="en-US" sz="2600" dirty="0"/>
              <a:t>の同種通所事業所と</a:t>
            </a:r>
            <a:r>
              <a:rPr lang="ja-JP" altLang="en-US" sz="2600"/>
              <a:t>の連携＝</a:t>
            </a:r>
            <a:r>
              <a:rPr lang="ja-JP" altLang="en-US" sz="2600" dirty="0"/>
              <a:t>複数</a:t>
            </a:r>
            <a:r>
              <a:rPr lang="ja-JP" altLang="en-US" sz="2600"/>
              <a:t>の事業所利用の場合も</a:t>
            </a:r>
            <a:endParaRPr lang="en-US" altLang="ja-JP" sz="2600" dirty="0"/>
          </a:p>
          <a:p>
            <a:pPr marL="901700" indent="-901700">
              <a:spcBef>
                <a:spcPts val="0"/>
              </a:spcBef>
              <a:buFontTx/>
              <a:buNone/>
              <a:defRPr/>
            </a:pPr>
            <a:r>
              <a:rPr lang="ja-JP" altLang="en-US" sz="2600"/>
              <a:t>　　・関連施策での専門機関との連携</a:t>
            </a:r>
            <a:r>
              <a:rPr lang="ja-JP" altLang="en-US" sz="2000"/>
              <a:t>（発達障害者支援センター等）</a:t>
            </a:r>
            <a:endParaRPr lang="en-US" altLang="ja-JP" sz="2000" dirty="0"/>
          </a:p>
          <a:p>
            <a:pPr marL="901700" indent="-901700">
              <a:spcBef>
                <a:spcPts val="0"/>
              </a:spcBef>
              <a:buFontTx/>
              <a:buNone/>
              <a:defRPr/>
            </a:pPr>
            <a:r>
              <a:rPr lang="ja-JP" altLang="en-US" sz="2000"/>
              <a:t>　　　　　　　　　　　　　　　　　　　　　　　　　　　</a:t>
            </a:r>
            <a:r>
              <a:rPr lang="en-US" altLang="ja-JP" sz="2000" dirty="0"/>
              <a:t> </a:t>
            </a:r>
            <a:r>
              <a:rPr lang="ja-JP" altLang="en-US" sz="2000"/>
              <a:t>　</a:t>
            </a:r>
            <a:r>
              <a:rPr lang="en-US" altLang="ja-JP" sz="2000" dirty="0"/>
              <a:t>  </a:t>
            </a:r>
            <a:r>
              <a:rPr lang="ja-JP" altLang="en-US" sz="2000"/>
              <a:t>　</a:t>
            </a:r>
            <a:r>
              <a:rPr lang="en-US" altLang="ja-JP" sz="2000" dirty="0"/>
              <a:t> </a:t>
            </a:r>
            <a:r>
              <a:rPr lang="ja-JP" altLang="en-US" sz="2000"/>
              <a:t>（児童相談所、こども家庭センター等）</a:t>
            </a:r>
            <a:endParaRPr lang="en-US" altLang="ja-JP" sz="2000" dirty="0"/>
          </a:p>
          <a:p>
            <a:pPr marL="671513" indent="-671513">
              <a:spcBef>
                <a:spcPts val="0"/>
              </a:spcBef>
              <a:buFontTx/>
              <a:buNone/>
              <a:defRPr/>
            </a:pPr>
            <a:r>
              <a:rPr lang="ja-JP" altLang="en-US" sz="2600"/>
              <a:t>　　・育ちの目標・現状・支援方法／内容・環境等の整合性、役割分担</a:t>
            </a:r>
            <a:endParaRPr lang="en-US" altLang="ja-JP" sz="2600" dirty="0"/>
          </a:p>
          <a:p>
            <a:pPr marL="52388" lvl="0" indent="0">
              <a:spcBef>
                <a:spcPts val="600"/>
              </a:spcBef>
              <a:buNone/>
              <a:defRPr/>
            </a:pPr>
            <a:r>
              <a:rPr lang="ja-JP" altLang="en-US" sz="2800" u="sng">
                <a:solidFill>
                  <a:srgbClr val="000000"/>
                </a:solidFill>
              </a:rPr>
              <a:t>◎過去</a:t>
            </a:r>
            <a:r>
              <a:rPr lang="ja-JP" altLang="en-US" sz="2800" u="sng" dirty="0">
                <a:solidFill>
                  <a:srgbClr val="000000"/>
                </a:solidFill>
              </a:rPr>
              <a:t>、未来に関わる機関との連携</a:t>
            </a:r>
            <a:r>
              <a:rPr lang="en-US" altLang="ja-JP" sz="2800" u="sng" dirty="0">
                <a:solidFill>
                  <a:srgbClr val="000000"/>
                </a:solidFill>
              </a:rPr>
              <a:t>【</a:t>
            </a:r>
            <a:r>
              <a:rPr lang="ja-JP" altLang="en-US" sz="2800" u="sng" dirty="0">
                <a:solidFill>
                  <a:srgbClr val="000000"/>
                </a:solidFill>
              </a:rPr>
              <a:t>縦の連携</a:t>
            </a:r>
            <a:r>
              <a:rPr lang="en-US" altLang="ja-JP" sz="2800" u="sng" dirty="0">
                <a:solidFill>
                  <a:srgbClr val="000000"/>
                </a:solidFill>
              </a:rPr>
              <a:t>】</a:t>
            </a:r>
          </a:p>
          <a:p>
            <a:pPr marL="901700" lvl="0" indent="-901700">
              <a:spcBef>
                <a:spcPts val="0"/>
              </a:spcBef>
              <a:buNone/>
              <a:defRPr/>
            </a:pPr>
            <a:r>
              <a:rPr lang="ja-JP" altLang="en-US" sz="2600" dirty="0">
                <a:solidFill>
                  <a:srgbClr val="000000"/>
                </a:solidFill>
              </a:rPr>
              <a:t>　</a:t>
            </a:r>
            <a:r>
              <a:rPr lang="ja-JP" altLang="en-US" sz="2600">
                <a:solidFill>
                  <a:srgbClr val="000000"/>
                </a:solidFill>
              </a:rPr>
              <a:t>　・利用前</a:t>
            </a:r>
            <a:r>
              <a:rPr lang="ja-JP" altLang="en-US" sz="2600" dirty="0">
                <a:solidFill>
                  <a:srgbClr val="000000"/>
                </a:solidFill>
              </a:rPr>
              <a:t>に利用していた事業、事業所から情報収集</a:t>
            </a:r>
            <a:endParaRPr lang="en-US" altLang="ja-JP" sz="2600" dirty="0">
              <a:solidFill>
                <a:srgbClr val="000000"/>
              </a:solidFill>
            </a:endParaRPr>
          </a:p>
          <a:p>
            <a:pPr marL="901700" lvl="0" indent="-901700">
              <a:spcBef>
                <a:spcPts val="0"/>
              </a:spcBef>
              <a:buNone/>
              <a:defRPr/>
            </a:pPr>
            <a:r>
              <a:rPr lang="ja-JP" altLang="en-US" sz="2600" dirty="0"/>
              <a:t>　</a:t>
            </a:r>
            <a:r>
              <a:rPr lang="ja-JP" altLang="en-US" sz="2600"/>
              <a:t>　・利用</a:t>
            </a:r>
            <a:r>
              <a:rPr lang="ja-JP" altLang="en-US" sz="2600" dirty="0"/>
              <a:t>終了後に関わる事業所への丁寧な情報提供</a:t>
            </a:r>
            <a:endParaRPr lang="en-US" altLang="ja-JP" sz="2600" dirty="0"/>
          </a:p>
          <a:p>
            <a:pPr marL="901700" lvl="0" indent="-901700">
              <a:spcBef>
                <a:spcPts val="0"/>
              </a:spcBef>
              <a:buNone/>
              <a:defRPr/>
            </a:pPr>
            <a:r>
              <a:rPr lang="ja-JP" altLang="en-US" sz="2600" dirty="0"/>
              <a:t>　</a:t>
            </a:r>
            <a:r>
              <a:rPr lang="ja-JP" altLang="en-US" sz="2600"/>
              <a:t>　・過去</a:t>
            </a:r>
            <a:r>
              <a:rPr lang="ja-JP" altLang="en-US" sz="2600" dirty="0"/>
              <a:t>・未来に関わる事業所等と</a:t>
            </a:r>
            <a:r>
              <a:rPr lang="ja-JP" altLang="en-US" sz="2600"/>
              <a:t>の連携</a:t>
            </a:r>
            <a:endParaRPr lang="en-US" altLang="ja-JP" sz="2000" dirty="0"/>
          </a:p>
          <a:p>
            <a:pPr marL="400050" lvl="0" indent="-400050">
              <a:spcBef>
                <a:spcPts val="600"/>
              </a:spcBef>
              <a:buNone/>
              <a:defRPr/>
            </a:pPr>
            <a:r>
              <a:rPr lang="ja-JP" altLang="en-US" sz="2800" u="sng"/>
              <a:t>◎連携においては、発達支援事業所だけでなく、障害児相談支援が協働することで、より効果的となる。加えて、地域協議会などの枠組みでの共有・検討が重要になる</a:t>
            </a:r>
            <a:endParaRPr lang="en-US" altLang="ja-JP" sz="2800" u="sng" dirty="0"/>
          </a:p>
          <a:p>
            <a:pPr marL="400050" indent="-400050">
              <a:spcBef>
                <a:spcPts val="0"/>
              </a:spcBef>
              <a:buNone/>
              <a:defRPr/>
            </a:pPr>
            <a:r>
              <a:rPr lang="ja-JP" altLang="en-US" sz="1800"/>
              <a:t>　　　（協議会等へは全ての事業所が参加できるわけではない＝どう周知、間接参加できるか）</a:t>
            </a:r>
            <a:endParaRPr lang="en-US" altLang="ja-JP" sz="1800" dirty="0"/>
          </a:p>
          <a:p>
            <a:pPr marL="400050" lvl="0" indent="-400050">
              <a:spcBef>
                <a:spcPts val="1200"/>
              </a:spcBef>
              <a:buNone/>
              <a:defRPr/>
            </a:pPr>
            <a:endParaRPr lang="en-US" altLang="ja-JP" sz="2800" u="sng" dirty="0"/>
          </a:p>
        </p:txBody>
      </p:sp>
      <p:sp>
        <p:nvSpPr>
          <p:cNvPr id="2" name="スライド番号プレースホルダー 9">
            <a:extLst>
              <a:ext uri="{FF2B5EF4-FFF2-40B4-BE49-F238E27FC236}">
                <a16:creationId xmlns:a16="http://schemas.microsoft.com/office/drawing/2014/main" id="{AAECE059-EAE3-4FB7-FCE7-32E51E0A081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84</a:t>
            </a:fld>
            <a:endParaRPr lang="en-US" altLang="ja-JP" sz="2000" dirty="0">
              <a:solidFill>
                <a:srgbClr val="000000"/>
              </a:solidFill>
            </a:endParaRPr>
          </a:p>
        </p:txBody>
      </p:sp>
    </p:spTree>
    <p:extLst>
      <p:ext uri="{BB962C8B-B14F-4D97-AF65-F5344CB8AC3E}">
        <p14:creationId xmlns:p14="http://schemas.microsoft.com/office/powerpoint/2010/main" val="17400571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58CD444-7E24-256B-89AF-F9B96615F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49" y="25400"/>
            <a:ext cx="9722189" cy="6865735"/>
          </a:xfrm>
          <a:prstGeom prst="rect">
            <a:avLst/>
          </a:prstGeom>
        </p:spPr>
      </p:pic>
      <p:sp>
        <p:nvSpPr>
          <p:cNvPr id="2" name="テキスト ボックス 1">
            <a:extLst>
              <a:ext uri="{FF2B5EF4-FFF2-40B4-BE49-F238E27FC236}">
                <a16:creationId xmlns:a16="http://schemas.microsoft.com/office/drawing/2014/main" id="{80681D48-9B07-BB9B-0E8A-B0F2F0F683B0}"/>
              </a:ext>
            </a:extLst>
          </p:cNvPr>
          <p:cNvSpPr txBox="1"/>
          <p:nvPr/>
        </p:nvSpPr>
        <p:spPr>
          <a:xfrm>
            <a:off x="-21810" y="19047"/>
            <a:ext cx="697627" cy="400110"/>
          </a:xfrm>
          <a:prstGeom prst="rect">
            <a:avLst/>
          </a:prstGeom>
          <a:solidFill>
            <a:schemeClr val="bg1"/>
          </a:solidFill>
        </p:spPr>
        <p:txBody>
          <a:bodyPr wrap="none" rtlCol="0">
            <a:spAutoFit/>
          </a:bodyPr>
          <a:lstStyle/>
          <a:p>
            <a:r>
              <a:rPr kumimoji="1" lang="en-US" altLang="ja-JP" sz="2000" dirty="0"/>
              <a:t>【</a:t>
            </a:r>
            <a:r>
              <a:rPr kumimoji="1" lang="ja-JP" altLang="en-US" sz="2000"/>
              <a:t>例</a:t>
            </a:r>
            <a:r>
              <a:rPr kumimoji="1" lang="en-US" altLang="ja-JP" sz="2000" dirty="0"/>
              <a:t>】</a:t>
            </a:r>
            <a:endParaRPr kumimoji="1" lang="ja-JP" altLang="en-US" sz="2000"/>
          </a:p>
        </p:txBody>
      </p:sp>
      <p:sp>
        <p:nvSpPr>
          <p:cNvPr id="4" name="スライド番号プレースホルダー 9">
            <a:extLst>
              <a:ext uri="{FF2B5EF4-FFF2-40B4-BE49-F238E27FC236}">
                <a16:creationId xmlns:a16="http://schemas.microsoft.com/office/drawing/2014/main" id="{AC062F72-5CFE-D49A-C4E7-84EEF03A8D7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85</a:t>
            </a:fld>
            <a:endParaRPr lang="en-US" altLang="ja-JP" sz="2000" dirty="0">
              <a:solidFill>
                <a:srgbClr val="000000"/>
              </a:solidFill>
            </a:endParaRPr>
          </a:p>
        </p:txBody>
      </p:sp>
    </p:spTree>
    <p:extLst>
      <p:ext uri="{BB962C8B-B14F-4D97-AF65-F5344CB8AC3E}">
        <p14:creationId xmlns:p14="http://schemas.microsoft.com/office/powerpoint/2010/main" val="21719532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88504" y="1916832"/>
            <a:ext cx="9289032" cy="3024336"/>
          </a:xfrm>
          <a:prstGeom prst="rect">
            <a:avLst/>
          </a:prstGeom>
          <a:noFill/>
          <a:ln w="9525">
            <a:noFill/>
            <a:miter lim="800000"/>
            <a:headEnd/>
            <a:tailEnd/>
          </a:ln>
        </p:spPr>
        <p:txBody>
          <a:bodyPr lIns="91399" tIns="45701" rIns="91399" bIns="45701"/>
          <a:lstStyle/>
          <a:p>
            <a:pPr>
              <a:spcBef>
                <a:spcPct val="20000"/>
              </a:spcBef>
            </a:pPr>
            <a:r>
              <a:rPr lang="ja-JP" altLang="en-US" sz="6000" u="sng">
                <a:solidFill>
                  <a:srgbClr val="000000"/>
                </a:solidFill>
              </a:rPr>
              <a:t>５　ガイドラインに基づき</a:t>
            </a:r>
            <a:endParaRPr lang="en-US" altLang="ja-JP" sz="6000" u="sng" dirty="0">
              <a:solidFill>
                <a:srgbClr val="000000"/>
              </a:solidFill>
            </a:endParaRPr>
          </a:p>
          <a:p>
            <a:pPr marL="488950">
              <a:spcBef>
                <a:spcPct val="20000"/>
              </a:spcBef>
            </a:pPr>
            <a:r>
              <a:rPr lang="ja-JP" altLang="en-US" sz="6000" u="sng">
                <a:solidFill>
                  <a:srgbClr val="000000"/>
                </a:solidFill>
              </a:rPr>
              <a:t>質の高い支援を提供する</a:t>
            </a:r>
            <a:endParaRPr lang="en-US" altLang="ja-JP" sz="6000" u="sng" dirty="0">
              <a:solidFill>
                <a:srgbClr val="000000"/>
              </a:solidFill>
            </a:endParaRPr>
          </a:p>
          <a:p>
            <a:pPr marL="488950">
              <a:spcBef>
                <a:spcPct val="20000"/>
              </a:spcBef>
            </a:pPr>
            <a:r>
              <a:rPr lang="ja-JP" altLang="en-US" sz="6000" u="sng">
                <a:solidFill>
                  <a:srgbClr val="000000"/>
                </a:solidFill>
              </a:rPr>
              <a:t>必要があることを理解する</a:t>
            </a:r>
            <a:endParaRPr lang="en-US" altLang="ja-JP" sz="6000" u="sng" dirty="0">
              <a:solidFill>
                <a:srgbClr val="000000"/>
              </a:solidFill>
            </a:endParaRPr>
          </a:p>
        </p:txBody>
      </p:sp>
      <p:sp>
        <p:nvSpPr>
          <p:cNvPr id="4" name="スライド番号プレースホルダー 9">
            <a:extLst>
              <a:ext uri="{FF2B5EF4-FFF2-40B4-BE49-F238E27FC236}">
                <a16:creationId xmlns:a16="http://schemas.microsoft.com/office/drawing/2014/main" id="{B255F934-1DD5-9A6B-FA4E-5FE074EF385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86</a:t>
            </a:fld>
            <a:endParaRPr lang="en-US" altLang="ja-JP" sz="2000" dirty="0">
              <a:solidFill>
                <a:srgbClr val="000000"/>
              </a:solidFill>
            </a:endParaRPr>
          </a:p>
        </p:txBody>
      </p:sp>
    </p:spTree>
    <p:extLst>
      <p:ext uri="{BB962C8B-B14F-4D97-AF65-F5344CB8AC3E}">
        <p14:creationId xmlns:p14="http://schemas.microsoft.com/office/powerpoint/2010/main" val="32613151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8464" y="910126"/>
            <a:ext cx="9649072" cy="5947874"/>
          </a:xfrm>
        </p:spPr>
        <p:txBody>
          <a:bodyPr>
            <a:noAutofit/>
          </a:bodyPr>
          <a:lstStyle/>
          <a:p>
            <a:pPr marL="514350" indent="-514350">
              <a:spcBef>
                <a:spcPts val="1200"/>
              </a:spcBef>
              <a:buNone/>
            </a:pPr>
            <a:r>
              <a:rPr lang="en-US" altLang="ja-JP" sz="3000" dirty="0"/>
              <a:t>① </a:t>
            </a:r>
            <a:r>
              <a:rPr lang="ja-JP" altLang="en-US" sz="3000"/>
              <a:t>障害児支援には、「児童発達支援ガイドライン」及び「放課後等デイサービスガイドライン」、「障害児入所施設運営指針」が策定されている</a:t>
            </a:r>
            <a:endParaRPr lang="en-US" altLang="ja-JP" sz="3000" dirty="0"/>
          </a:p>
          <a:p>
            <a:pPr marL="514350" indent="-514350">
              <a:spcBef>
                <a:spcPts val="1100"/>
              </a:spcBef>
              <a:buNone/>
            </a:pPr>
            <a:r>
              <a:rPr lang="ja-JP" altLang="en-US" sz="3000"/>
              <a:t>②</a:t>
            </a:r>
            <a:r>
              <a:rPr lang="en-US" altLang="ja-JP" sz="3000" dirty="0"/>
              <a:t> </a:t>
            </a:r>
            <a:r>
              <a:rPr lang="ja-JP" altLang="en-US" sz="3000"/>
              <a:t>「保育所等訪問支援の手引き」も発出されている</a:t>
            </a:r>
            <a:endParaRPr lang="en-US" altLang="ja-JP" sz="3000" dirty="0"/>
          </a:p>
          <a:p>
            <a:pPr marL="514350" indent="-514350">
              <a:spcBef>
                <a:spcPts val="1100"/>
              </a:spcBef>
              <a:buAutoNum type="circleNumDbPlain" startAt="3"/>
            </a:pPr>
            <a:r>
              <a:rPr lang="ja-JP" altLang="en-US" sz="3000"/>
              <a:t>ガイドライン・運営指針は、支援の質の向上及び法令遵守等を目的に作成されており、通所・入所事業所だけでなく、障害児相談支援も熟知しておく必要がある</a:t>
            </a:r>
            <a:r>
              <a:rPr lang="ja-JP" altLang="en-US" sz="2400"/>
              <a:t>（緊張感を持って協働することで質が高まり（</a:t>
            </a:r>
            <a:r>
              <a:rPr lang="ja-JP" altLang="en-US" sz="2200"/>
              <a:t>不適切支援の予防</a:t>
            </a:r>
            <a:r>
              <a:rPr lang="ja-JP" altLang="en-US" sz="2400"/>
              <a:t>）</a:t>
            </a:r>
            <a:r>
              <a:rPr lang="en-US" altLang="ja-JP" sz="2400" dirty="0"/>
              <a:t>､</a:t>
            </a:r>
            <a:r>
              <a:rPr lang="ja-JP" altLang="en-US" sz="2400"/>
              <a:t>満足度も向上）</a:t>
            </a:r>
            <a:endParaRPr lang="en-US" altLang="ja-JP" sz="3000" dirty="0"/>
          </a:p>
          <a:p>
            <a:pPr marL="514350" indent="-514350">
              <a:spcBef>
                <a:spcPts val="1100"/>
              </a:spcBef>
              <a:buNone/>
            </a:pPr>
            <a:r>
              <a:rPr lang="ja-JP" altLang="en-US" sz="3000"/>
              <a:t>④</a:t>
            </a:r>
            <a:r>
              <a:rPr lang="en-US" altLang="ja-JP" sz="3000" dirty="0"/>
              <a:t> </a:t>
            </a:r>
            <a:r>
              <a:rPr lang="ja-JP" altLang="en-US" sz="3000"/>
              <a:t>その上で、支援利用計画と個別支援計画が連動することが大切で、特に通所支援の内容と相談支援の目標等が乖離しないように留意する必要がある</a:t>
            </a:r>
            <a:r>
              <a:rPr lang="ja-JP" altLang="en-US" sz="2400"/>
              <a:t>（相互理解と尊重、顔の見える関係作り：担当者会議や現場でモニタリング、日々の連携）</a:t>
            </a:r>
          </a:p>
        </p:txBody>
      </p:sp>
      <p:sp>
        <p:nvSpPr>
          <p:cNvPr id="5" name="スライド番号プレースホルダー 9">
            <a:extLst>
              <a:ext uri="{FF2B5EF4-FFF2-40B4-BE49-F238E27FC236}">
                <a16:creationId xmlns:a16="http://schemas.microsoft.com/office/drawing/2014/main" id="{405E1B8A-4345-D0D8-D8C5-6BBC96E41FF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87</a:t>
            </a:fld>
            <a:endParaRPr lang="en-US" altLang="ja-JP" sz="2000" dirty="0">
              <a:solidFill>
                <a:srgbClr val="000000"/>
              </a:solidFill>
            </a:endParaRPr>
          </a:p>
        </p:txBody>
      </p:sp>
      <p:sp>
        <p:nvSpPr>
          <p:cNvPr id="9" name="タイトル 1">
            <a:extLst>
              <a:ext uri="{FF2B5EF4-FFF2-40B4-BE49-F238E27FC236}">
                <a16:creationId xmlns:a16="http://schemas.microsoft.com/office/drawing/2014/main" id="{E4854E19-E40B-8418-3DA0-6C120A46FDE3}"/>
              </a:ext>
            </a:extLst>
          </p:cNvPr>
          <p:cNvSpPr>
            <a:spLocks noGrp="1"/>
          </p:cNvSpPr>
          <p:nvPr>
            <p:ph type="title"/>
          </p:nvPr>
        </p:nvSpPr>
        <p:spPr>
          <a:xfrm>
            <a:off x="681037" y="116632"/>
            <a:ext cx="8543925" cy="721486"/>
          </a:xfrm>
        </p:spPr>
        <p:txBody>
          <a:bodyPr>
            <a:noAutofit/>
          </a:bodyPr>
          <a:lstStyle/>
          <a:p>
            <a:pPr algn="ctr"/>
            <a:r>
              <a:rPr lang="ja-JP" altLang="en-US" sz="4800" u="sng"/>
              <a:t>ポイント</a:t>
            </a:r>
            <a:endParaRPr lang="ja-JP" altLang="en-US" sz="4800" u="sng" dirty="0"/>
          </a:p>
        </p:txBody>
      </p:sp>
    </p:spTree>
    <p:extLst>
      <p:ext uri="{BB962C8B-B14F-4D97-AF65-F5344CB8AC3E}">
        <p14:creationId xmlns:p14="http://schemas.microsoft.com/office/powerpoint/2010/main" val="3171216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277E99-11B0-9B32-93DA-BFA9D3BE2E07}"/>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E4B92F3-3E90-A423-AB72-F1F56576B856}"/>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20692125-06E7-95BE-ADA3-8D0A8471D15F}"/>
              </a:ext>
            </a:extLst>
          </p:cNvPr>
          <p:cNvPicPr>
            <a:picLocks noChangeAspect="1"/>
          </p:cNvPicPr>
          <p:nvPr/>
        </p:nvPicPr>
        <p:blipFill>
          <a:blip r:embed="rId2"/>
          <a:stretch>
            <a:fillRect/>
          </a:stretch>
        </p:blipFill>
        <p:spPr>
          <a:xfrm>
            <a:off x="0" y="0"/>
            <a:ext cx="9906000" cy="6858000"/>
          </a:xfrm>
          <a:prstGeom prst="rect">
            <a:avLst/>
          </a:prstGeom>
        </p:spPr>
      </p:pic>
      <p:sp>
        <p:nvSpPr>
          <p:cNvPr id="5" name="スライド番号プレースホルダー 9">
            <a:extLst>
              <a:ext uri="{FF2B5EF4-FFF2-40B4-BE49-F238E27FC236}">
                <a16:creationId xmlns:a16="http://schemas.microsoft.com/office/drawing/2014/main" id="{260F39B2-AEE8-673F-742B-5344376DFD30}"/>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88</a:t>
            </a:fld>
            <a:endParaRPr lang="en-US" altLang="ja-JP" sz="2000" dirty="0">
              <a:solidFill>
                <a:srgbClr val="000000"/>
              </a:solidFill>
            </a:endParaRPr>
          </a:p>
        </p:txBody>
      </p:sp>
      <p:sp>
        <p:nvSpPr>
          <p:cNvPr id="6" name="Rectangle 3">
            <a:extLst>
              <a:ext uri="{FF2B5EF4-FFF2-40B4-BE49-F238E27FC236}">
                <a16:creationId xmlns:a16="http://schemas.microsoft.com/office/drawing/2014/main" id="{5F0D9667-FBED-1EA6-A7F0-B49210C97F1A}"/>
              </a:ext>
            </a:extLst>
          </p:cNvPr>
          <p:cNvSpPr txBox="1">
            <a:spLocks noChangeArrowheads="1"/>
          </p:cNvSpPr>
          <p:nvPr/>
        </p:nvSpPr>
        <p:spPr bwMode="auto">
          <a:xfrm>
            <a:off x="1784648" y="-46529"/>
            <a:ext cx="7338020" cy="576064"/>
          </a:xfrm>
          <a:prstGeom prst="rect">
            <a:avLst/>
          </a:prstGeom>
          <a:solidFill>
            <a:schemeClr val="bg1"/>
          </a:solidFill>
          <a:ln w="9525">
            <a:noFill/>
            <a:miter lim="800000"/>
            <a:headEnd/>
            <a:tailEnd/>
          </a:ln>
        </p:spPr>
        <p:txBody>
          <a:bodyPr lIns="91399" tIns="45701" rIns="91399" bIns="45701"/>
          <a:lstStyle/>
          <a:p>
            <a:pPr algn="ctr">
              <a:spcBef>
                <a:spcPct val="20000"/>
              </a:spcBef>
            </a:pPr>
            <a:r>
              <a:rPr lang="ja-JP" altLang="en-US" sz="3600" u="sng">
                <a:solidFill>
                  <a:srgbClr val="000000"/>
                </a:solidFill>
              </a:rPr>
              <a:t>（１）児童発達支援ガイドラインの概要</a:t>
            </a:r>
            <a:endParaRPr lang="en-US" altLang="ja-JP" sz="3600" u="sng" dirty="0">
              <a:solidFill>
                <a:srgbClr val="000000"/>
              </a:solidFill>
            </a:endParaRPr>
          </a:p>
        </p:txBody>
      </p:sp>
    </p:spTree>
    <p:extLst>
      <p:ext uri="{BB962C8B-B14F-4D97-AF65-F5344CB8AC3E}">
        <p14:creationId xmlns:p14="http://schemas.microsoft.com/office/powerpoint/2010/main" val="3225837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7" y="116632"/>
            <a:ext cx="8543925" cy="721486"/>
          </a:xfrm>
        </p:spPr>
        <p:txBody>
          <a:bodyPr>
            <a:noAutofit/>
          </a:bodyPr>
          <a:lstStyle/>
          <a:p>
            <a:pPr algn="ctr"/>
            <a:r>
              <a:rPr lang="ja-JP" altLang="en-US" sz="4800" u="sng"/>
              <a:t>ポイント</a:t>
            </a:r>
            <a:endParaRPr lang="ja-JP" altLang="en-US" sz="4800" u="sng" dirty="0"/>
          </a:p>
        </p:txBody>
      </p:sp>
      <p:sp>
        <p:nvSpPr>
          <p:cNvPr id="3" name="コンテンツ プレースホルダー 2"/>
          <p:cNvSpPr>
            <a:spLocks noGrp="1"/>
          </p:cNvSpPr>
          <p:nvPr>
            <p:ph idx="1"/>
          </p:nvPr>
        </p:nvSpPr>
        <p:spPr>
          <a:xfrm>
            <a:off x="0" y="968554"/>
            <a:ext cx="9705528" cy="5951625"/>
          </a:xfrm>
        </p:spPr>
        <p:txBody>
          <a:bodyPr>
            <a:noAutofit/>
          </a:bodyPr>
          <a:lstStyle/>
          <a:p>
            <a:pPr marL="757238" indent="-503238">
              <a:lnSpc>
                <a:spcPct val="90000"/>
              </a:lnSpc>
              <a:spcBef>
                <a:spcPts val="1200"/>
              </a:spcBef>
              <a:buNone/>
            </a:pPr>
            <a:r>
              <a:rPr lang="en-US" altLang="ja-JP" sz="3000" dirty="0"/>
              <a:t>① </a:t>
            </a:r>
            <a:r>
              <a:rPr lang="ja-JP" altLang="en-US" sz="3000"/>
              <a:t>障害児支援は、子どもや家族の今と未来に関与する重い責任があり、厳格に法令遵守することが求められる</a:t>
            </a:r>
            <a:r>
              <a:rPr lang="en-US" altLang="ja-JP" sz="3000" dirty="0"/>
              <a:t> </a:t>
            </a:r>
            <a:r>
              <a:rPr lang="ja-JP" altLang="en-US" sz="3000"/>
              <a:t>（法令遵守＝子どもの権利を護ること）</a:t>
            </a:r>
            <a:endParaRPr lang="en-US" altLang="ja-JP" sz="3000" dirty="0"/>
          </a:p>
          <a:p>
            <a:pPr marL="757238" indent="-503238">
              <a:lnSpc>
                <a:spcPct val="90000"/>
              </a:lnSpc>
              <a:spcBef>
                <a:spcPts val="1200"/>
              </a:spcBef>
              <a:buNone/>
            </a:pPr>
            <a:r>
              <a:rPr lang="ja-JP" altLang="en-US" sz="3000"/>
              <a:t>②</a:t>
            </a:r>
            <a:r>
              <a:rPr lang="en-US" altLang="ja-JP" sz="3000" dirty="0"/>
              <a:t> </a:t>
            </a:r>
            <a:r>
              <a:rPr lang="ja-JP" altLang="en-US" sz="3000"/>
              <a:t>法令遵守には、条約、法令、指定基準や報酬基準、ガイドラインや運営指針等を理解している必要がある</a:t>
            </a:r>
            <a:endParaRPr lang="en-US" altLang="ja-JP" sz="3000" dirty="0"/>
          </a:p>
          <a:p>
            <a:pPr marL="757238" indent="-503238">
              <a:lnSpc>
                <a:spcPct val="90000"/>
              </a:lnSpc>
              <a:spcBef>
                <a:spcPts val="1200"/>
              </a:spcBef>
              <a:buNone/>
            </a:pPr>
            <a:r>
              <a:rPr lang="en-US" altLang="ja-JP" sz="3000" dirty="0"/>
              <a:t>③ </a:t>
            </a:r>
            <a:r>
              <a:rPr lang="ja-JP" altLang="en-US" sz="3000"/>
              <a:t>障害児支援は、主に公費で賄われる社会福祉事業であり、「開かれた事業」である必要がある</a:t>
            </a:r>
          </a:p>
          <a:p>
            <a:pPr marL="757238" indent="-503238">
              <a:lnSpc>
                <a:spcPct val="90000"/>
              </a:lnSpc>
              <a:spcBef>
                <a:spcPts val="1200"/>
              </a:spcBef>
              <a:buNone/>
            </a:pPr>
            <a:r>
              <a:rPr lang="ja-JP" altLang="en-US" sz="3000"/>
              <a:t>④</a:t>
            </a:r>
            <a:r>
              <a:rPr lang="en-US" altLang="ja-JP" sz="3000" dirty="0"/>
              <a:t> </a:t>
            </a:r>
            <a:r>
              <a:rPr lang="ja-JP" altLang="en-US" sz="3000"/>
              <a:t>障害児支援は、発達支援（通所・入所支援）と相談支援（障害児相談支援）が“車の両輪”として機能するよう、相互に尊重し合い、協働する必要がある</a:t>
            </a:r>
            <a:endParaRPr lang="en-US" altLang="ja-JP" sz="3000" dirty="0"/>
          </a:p>
          <a:p>
            <a:pPr marL="757238" indent="-503238">
              <a:lnSpc>
                <a:spcPct val="90000"/>
              </a:lnSpc>
              <a:spcBef>
                <a:spcPts val="1200"/>
              </a:spcBef>
              <a:buNone/>
            </a:pPr>
            <a:r>
              <a:rPr lang="ja-JP" altLang="en-US" sz="3000"/>
              <a:t>⑤</a:t>
            </a:r>
            <a:r>
              <a:rPr lang="en-US" altLang="ja-JP" sz="3000" dirty="0"/>
              <a:t> </a:t>
            </a:r>
            <a:r>
              <a:rPr lang="ja-JP" altLang="en-US" sz="3000"/>
              <a:t>障害児支援は、診断確定前もしくは周辺児を含む現に支援が必要な幅広い子どもを対象として提供する</a:t>
            </a:r>
            <a:endParaRPr lang="en-US" altLang="ja-JP" sz="3000" dirty="0"/>
          </a:p>
        </p:txBody>
      </p:sp>
      <p:sp>
        <p:nvSpPr>
          <p:cNvPr id="5" name="スライド番号プレースホルダー 9">
            <a:extLst>
              <a:ext uri="{FF2B5EF4-FFF2-40B4-BE49-F238E27FC236}">
                <a16:creationId xmlns:a16="http://schemas.microsoft.com/office/drawing/2014/main" id="{405E1B8A-4345-D0D8-D8C5-6BBC96E41FF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a:t>
            </a:fld>
            <a:endParaRPr lang="en-US" altLang="ja-JP" sz="2000" dirty="0">
              <a:solidFill>
                <a:srgbClr val="000000"/>
              </a:solidFill>
            </a:endParaRPr>
          </a:p>
        </p:txBody>
      </p:sp>
    </p:spTree>
    <p:extLst>
      <p:ext uri="{BB962C8B-B14F-4D97-AF65-F5344CB8AC3E}">
        <p14:creationId xmlns:p14="http://schemas.microsoft.com/office/powerpoint/2010/main" val="22273644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260792"/>
            <a:ext cx="9906001"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4000" u="sng" spc="-100" dirty="0">
                <a:solidFill>
                  <a:srgbClr val="000000"/>
                </a:solidFill>
              </a:rPr>
              <a:t>児童発達</a:t>
            </a:r>
            <a:r>
              <a:rPr lang="ja-JP" altLang="en-US" sz="4000" u="sng" spc="-100">
                <a:solidFill>
                  <a:srgbClr val="000000"/>
                </a:solidFill>
              </a:rPr>
              <a:t>支援ガイドライン（</a:t>
            </a:r>
            <a:r>
              <a:rPr lang="en-US" altLang="ja-JP" sz="4000" u="sng" spc="-100" dirty="0">
                <a:solidFill>
                  <a:srgbClr val="000000"/>
                </a:solidFill>
              </a:rPr>
              <a:t>H29.7</a:t>
            </a:r>
            <a:r>
              <a:rPr lang="ja-JP" altLang="en-US" sz="4000" u="sng" spc="-100">
                <a:solidFill>
                  <a:srgbClr val="000000"/>
                </a:solidFill>
              </a:rPr>
              <a:t>）</a:t>
            </a:r>
            <a:endParaRPr lang="en-US" altLang="ja-JP" sz="1600" spc="-100" dirty="0">
              <a:solidFill>
                <a:srgbClr val="000000"/>
              </a:solidFill>
            </a:endParaRPr>
          </a:p>
        </p:txBody>
      </p:sp>
      <p:sp>
        <p:nvSpPr>
          <p:cNvPr id="5" name="Rectangle 1"/>
          <p:cNvSpPr>
            <a:spLocks noChangeArrowheads="1"/>
          </p:cNvSpPr>
          <p:nvPr/>
        </p:nvSpPr>
        <p:spPr bwMode="auto">
          <a:xfrm>
            <a:off x="246386" y="1065734"/>
            <a:ext cx="9577064" cy="5544616"/>
          </a:xfrm>
          <a:prstGeom prst="rect">
            <a:avLst/>
          </a:prstGeom>
          <a:noFill/>
          <a:ln w="9525">
            <a:noFill/>
            <a:miter lim="800000"/>
            <a:headEnd/>
            <a:tailEnd/>
          </a:ln>
        </p:spPr>
        <p:txBody>
          <a:bodyPr wrap="square" anchor="t" anchorCtr="0">
            <a:noAutofit/>
          </a:bodyPr>
          <a:lstStyle/>
          <a:p>
            <a:pPr marL="900113" indent="-900113">
              <a:spcBef>
                <a:spcPts val="1800"/>
              </a:spcBef>
            </a:pPr>
            <a:r>
              <a:rPr lang="ja-JP" altLang="en-US" sz="3200" u="sng" dirty="0">
                <a:solidFill>
                  <a:srgbClr val="000000"/>
                </a:solidFill>
                <a:latin typeface="ＭＳ Ｐゴシック" panose="020B0600070205080204" pitchFamily="50" charset="-128"/>
                <a:cs typeface="HG丸ｺﾞｼｯｸM-PRO" pitchFamily="50" charset="-128"/>
              </a:rPr>
              <a:t>①各事業所における「理念」や「目標」に基づく</a:t>
            </a:r>
            <a:endParaRPr lang="en-US" altLang="ja-JP" sz="3200" u="sng" dirty="0">
              <a:solidFill>
                <a:srgbClr val="000000"/>
              </a:solidFill>
              <a:latin typeface="ＭＳ Ｐゴシック" panose="020B0600070205080204" pitchFamily="50" charset="-128"/>
              <a:cs typeface="HG丸ｺﾞｼｯｸM-PRO" pitchFamily="50" charset="-128"/>
            </a:endParaRPr>
          </a:p>
          <a:p>
            <a:pPr marL="900113" indent="-900113">
              <a:spcBef>
                <a:spcPts val="1800"/>
              </a:spcBef>
            </a:pPr>
            <a:r>
              <a:rPr lang="ja-JP" altLang="en-US" sz="3200" u="sng" dirty="0">
                <a:solidFill>
                  <a:srgbClr val="000000"/>
                </a:solidFill>
                <a:latin typeface="ＭＳ Ｐゴシック" panose="020B0600070205080204" pitchFamily="50" charset="-128"/>
                <a:cs typeface="HG丸ｺﾞｼｯｸM-PRO" pitchFamily="50" charset="-128"/>
              </a:rPr>
              <a:t>②事業所の「独自性」や「創意工夫」の尊重</a:t>
            </a:r>
            <a:endParaRPr lang="en-US" altLang="ja-JP" sz="3200" dirty="0">
              <a:solidFill>
                <a:srgbClr val="000000"/>
              </a:solidFill>
              <a:latin typeface="ＭＳ Ｐゴシック" panose="020B0600070205080204" pitchFamily="50" charset="-128"/>
              <a:cs typeface="HG丸ｺﾞｼｯｸM-PRO" pitchFamily="50" charset="-128"/>
            </a:endParaRPr>
          </a:p>
          <a:p>
            <a:pPr marL="900113" indent="-900113">
              <a:spcBef>
                <a:spcPts val="1800"/>
              </a:spcBef>
            </a:pPr>
            <a:r>
              <a:rPr lang="ja-JP" altLang="en-US" sz="3200" u="sng" dirty="0">
                <a:solidFill>
                  <a:srgbClr val="000000"/>
                </a:solidFill>
                <a:latin typeface="ＭＳ Ｐゴシック" panose="020B0600070205080204" pitchFamily="50" charset="-128"/>
                <a:cs typeface="HG丸ｺﾞｼｯｸM-PRO" pitchFamily="50" charset="-128"/>
              </a:rPr>
              <a:t>③支援の基本的事項や職員の専門性の確保</a:t>
            </a:r>
            <a:endParaRPr lang="en-US" altLang="ja-JP" sz="3200" dirty="0">
              <a:solidFill>
                <a:srgbClr val="000000"/>
              </a:solidFill>
              <a:latin typeface="ＭＳ Ｐゴシック" panose="020B0600070205080204" pitchFamily="50" charset="-128"/>
              <a:cs typeface="HG丸ｺﾞｼｯｸM-PRO" pitchFamily="50" charset="-128"/>
            </a:endParaRPr>
          </a:p>
          <a:p>
            <a:pPr marL="1079500" indent="-1079500">
              <a:spcBef>
                <a:spcPts val="600"/>
              </a:spcBef>
            </a:pPr>
            <a:r>
              <a:rPr lang="ja-JP" altLang="en-US" sz="2800" dirty="0">
                <a:solidFill>
                  <a:srgbClr val="000000"/>
                </a:solidFill>
                <a:latin typeface="ＭＳ Ｐゴシック" panose="020B0600070205080204" pitchFamily="50" charset="-128"/>
                <a:cs typeface="HG丸ｺﾞｼｯｸM-PRO" pitchFamily="50" charset="-128"/>
              </a:rPr>
              <a:t>　　　⇒児童発達支援を実施するにあたっての基本的な事項を示す</a:t>
            </a:r>
            <a:endParaRPr lang="en-US" altLang="ja-JP" sz="2800" dirty="0">
              <a:solidFill>
                <a:srgbClr val="000000"/>
              </a:solidFill>
              <a:latin typeface="ＭＳ Ｐゴシック" panose="020B0600070205080204" pitchFamily="50" charset="-128"/>
              <a:cs typeface="HG丸ｺﾞｼｯｸM-PRO" pitchFamily="50" charset="-128"/>
            </a:endParaRPr>
          </a:p>
          <a:p>
            <a:pPr marL="1079500" indent="-1079500">
              <a:spcBef>
                <a:spcPts val="600"/>
              </a:spcBef>
            </a:pPr>
            <a:r>
              <a:rPr lang="ja-JP" altLang="en-US" sz="2800" dirty="0">
                <a:solidFill>
                  <a:srgbClr val="000000"/>
                </a:solidFill>
                <a:latin typeface="ＭＳ Ｐゴシック" panose="020B0600070205080204" pitchFamily="50" charset="-128"/>
                <a:cs typeface="HG丸ｺﾞｼｯｸM-PRO" pitchFamily="50" charset="-128"/>
              </a:rPr>
              <a:t>　　　⇒ガイドラインの内容を踏まえて、各事業所の実情や個々の子ども状況に応じて創意工夫を図り、事業所の機能及びサービスの質の向上に努める</a:t>
            </a:r>
            <a:endParaRPr lang="en-US" altLang="ja-JP" sz="2800" dirty="0">
              <a:solidFill>
                <a:srgbClr val="000000"/>
              </a:solidFill>
              <a:latin typeface="ＭＳ Ｐゴシック" panose="020B0600070205080204" pitchFamily="50" charset="-128"/>
              <a:cs typeface="HG丸ｺﾞｼｯｸM-PRO" pitchFamily="50" charset="-128"/>
            </a:endParaRPr>
          </a:p>
          <a:p>
            <a:pPr marL="1079500" indent="-1079500">
              <a:spcBef>
                <a:spcPts val="600"/>
              </a:spcBef>
            </a:pPr>
            <a:r>
              <a:rPr lang="ja-JP" altLang="en-US" sz="2800" dirty="0">
                <a:solidFill>
                  <a:srgbClr val="000000"/>
                </a:solidFill>
                <a:latin typeface="ＭＳ Ｐゴシック" panose="020B0600070205080204" pitchFamily="50" charset="-128"/>
                <a:cs typeface="HG丸ｺﾞｼｯｸM-PRO" pitchFamily="50" charset="-128"/>
              </a:rPr>
              <a:t>　　　⇒児童発達支援事業所における自己評価の際に活用する＝自己評価結果</a:t>
            </a:r>
            <a:r>
              <a:rPr lang="ja-JP" altLang="en-US" sz="2800">
                <a:solidFill>
                  <a:srgbClr val="000000"/>
                </a:solidFill>
                <a:latin typeface="ＭＳ Ｐゴシック" panose="020B0600070205080204" pitchFamily="50" charset="-128"/>
                <a:cs typeface="HG丸ｺﾞｼｯｸM-PRO" pitchFamily="50" charset="-128"/>
              </a:rPr>
              <a:t>の公表</a:t>
            </a:r>
            <a:r>
              <a:rPr lang="ja-JP" altLang="en-US" sz="2800">
                <a:latin typeface="ＭＳ Ｐゴシック" panose="020B0600070205080204" pitchFamily="50" charset="-128"/>
                <a:cs typeface="HG丸ｺﾞｼｯｸM-PRO" pitchFamily="50" charset="-128"/>
              </a:rPr>
              <a:t>義務</a:t>
            </a:r>
            <a:endParaRPr lang="en-US" altLang="ja-JP" sz="2800" dirty="0">
              <a:latin typeface="ＭＳ Ｐゴシック" panose="020B0600070205080204" pitchFamily="50" charset="-128"/>
              <a:cs typeface="HG丸ｺﾞｼｯｸM-PRO" pitchFamily="50" charset="-128"/>
            </a:endParaRPr>
          </a:p>
        </p:txBody>
      </p:sp>
      <p:sp>
        <p:nvSpPr>
          <p:cNvPr id="4" name="スライド番号プレースホルダー 9">
            <a:extLst>
              <a:ext uri="{FF2B5EF4-FFF2-40B4-BE49-F238E27FC236}">
                <a16:creationId xmlns:a16="http://schemas.microsoft.com/office/drawing/2014/main" id="{5DCBF377-32F6-B713-2AB2-51F797619241}"/>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89</a:t>
            </a:fld>
            <a:endParaRPr lang="en-US" altLang="ja-JP" sz="2000" dirty="0">
              <a:solidFill>
                <a:srgbClr val="000000"/>
              </a:solidFill>
            </a:endParaRPr>
          </a:p>
        </p:txBody>
      </p:sp>
    </p:spTree>
    <p:extLst>
      <p:ext uri="{BB962C8B-B14F-4D97-AF65-F5344CB8AC3E}">
        <p14:creationId xmlns:p14="http://schemas.microsoft.com/office/powerpoint/2010/main" val="40808842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a:endParaRPr lang="ja-JP" altLang="en-US" sz="2000" dirty="0">
              <a:solidFill>
                <a:srgbClr val="000000"/>
              </a:solidFill>
            </a:endParaRPr>
          </a:p>
        </p:txBody>
      </p:sp>
      <p:sp>
        <p:nvSpPr>
          <p:cNvPr id="3" name="Rectangle 1"/>
          <p:cNvSpPr>
            <a:spLocks noChangeArrowheads="1"/>
          </p:cNvSpPr>
          <p:nvPr/>
        </p:nvSpPr>
        <p:spPr bwMode="auto">
          <a:xfrm>
            <a:off x="64231" y="0"/>
            <a:ext cx="9777536" cy="6669360"/>
          </a:xfrm>
          <a:prstGeom prst="rect">
            <a:avLst/>
          </a:prstGeom>
          <a:noFill/>
          <a:ln w="9525">
            <a:noFill/>
            <a:miter lim="800000"/>
            <a:headEnd/>
            <a:tailEnd/>
          </a:ln>
        </p:spPr>
        <p:txBody>
          <a:bodyPr wrap="square" anchor="t" anchorCtr="0">
            <a:noAutofit/>
          </a:bodyPr>
          <a:lstStyle/>
          <a:p>
            <a:pPr marL="1079500" indent="-1079500" algn="ctr">
              <a:spcBef>
                <a:spcPts val="300"/>
              </a:spcBef>
            </a:pPr>
            <a:r>
              <a:rPr lang="ja-JP" altLang="en-US" sz="3600" u="sng">
                <a:solidFill>
                  <a:srgbClr val="000000"/>
                </a:solidFill>
                <a:latin typeface="ＭＳ Ｐゴシック" panose="020B0600070205080204" pitchFamily="50" charset="-128"/>
                <a:cs typeface="HG丸ｺﾞｼｯｸM-PRO" pitchFamily="50" charset="-128"/>
              </a:rPr>
              <a:t>基本理念</a:t>
            </a:r>
            <a:r>
              <a:rPr lang="ja-JP" altLang="en-US" sz="3200" u="sng">
                <a:solidFill>
                  <a:srgbClr val="000000"/>
                </a:solidFill>
                <a:latin typeface="ＭＳ Ｐゴシック" panose="020B0600070205080204" pitchFamily="50" charset="-128"/>
                <a:cs typeface="HG丸ｺﾞｼｯｸM-PRO" pitchFamily="50" charset="-128"/>
              </a:rPr>
              <a:t>（</a:t>
            </a:r>
            <a:r>
              <a:rPr lang="en-US" altLang="ja-JP" sz="3200" u="sng" dirty="0">
                <a:solidFill>
                  <a:srgbClr val="000000"/>
                </a:solidFill>
                <a:latin typeface="ＭＳ Ｐゴシック" panose="020B0600070205080204" pitchFamily="50" charset="-128"/>
                <a:cs typeface="HG丸ｺﾞｼｯｸM-PRO" pitchFamily="50" charset="-128"/>
              </a:rPr>
              <a:t>H27</a:t>
            </a:r>
            <a:r>
              <a:rPr lang="ja-JP" altLang="en-US" sz="3200" u="sng">
                <a:solidFill>
                  <a:srgbClr val="000000"/>
                </a:solidFill>
                <a:latin typeface="ＭＳ Ｐゴシック" panose="020B0600070205080204" pitchFamily="50" charset="-128"/>
                <a:cs typeface="HG丸ｺﾞｼｯｸM-PRO" pitchFamily="50" charset="-128"/>
              </a:rPr>
              <a:t>の在り方検討会を踏襲）</a:t>
            </a:r>
            <a:endParaRPr lang="en-US" altLang="ja-JP" sz="3200" u="sng" dirty="0">
              <a:solidFill>
                <a:srgbClr val="000000"/>
              </a:solidFill>
              <a:latin typeface="ＭＳ Ｐゴシック" panose="020B0600070205080204" pitchFamily="50" charset="-128"/>
              <a:cs typeface="HG丸ｺﾞｼｯｸM-PRO" pitchFamily="50" charset="-128"/>
            </a:endParaRPr>
          </a:p>
          <a:p>
            <a:pPr marL="1079500" indent="-1079500">
              <a:spcBef>
                <a:spcPts val="12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〇子どもの最善の利益の保証</a:t>
            </a:r>
            <a:endParaRPr lang="en-US" altLang="ja-JP" sz="2600" u="sng" dirty="0">
              <a:solidFill>
                <a:srgbClr val="000000"/>
              </a:solidFill>
              <a:latin typeface="ＭＳ Ｐゴシック" panose="020B0600070205080204" pitchFamily="50" charset="-128"/>
              <a:cs typeface="HG丸ｺﾞｼｯｸM-PRO" pitchFamily="50" charset="-128"/>
            </a:endParaRPr>
          </a:p>
          <a:p>
            <a:pPr marL="801688" indent="-177800">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・児童福祉法の理念規定条文の見直し</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7800">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・適切な養育、生活の保障、愛され・護られる、成長・発達・自立の支援</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7800">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・子ども本人の意見の尊重と最善の利益の考慮、主体性の尊重</a:t>
            </a:r>
            <a:endParaRPr lang="en-US" altLang="ja-JP" sz="2400" dirty="0">
              <a:solidFill>
                <a:srgbClr val="000000"/>
              </a:solidFill>
              <a:latin typeface="ＭＳ Ｐゴシック" panose="020B0600070205080204" pitchFamily="50" charset="-128"/>
              <a:cs typeface="HG丸ｺﾞｼｯｸM-PRO" pitchFamily="50" charset="-128"/>
            </a:endParaRPr>
          </a:p>
          <a:p>
            <a:pPr>
              <a:spcBef>
                <a:spcPts val="3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〇インクルージョンの推進と合理的配慮</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・障害者権利条約を反映（差別の禁止、合理的配慮）</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合理的配慮は、子どもの障害の状態、発達の</a:t>
            </a:r>
            <a:r>
              <a:rPr lang="ja-JP" altLang="en-US" sz="2400" dirty="0">
                <a:latin typeface="ＭＳ Ｐゴシック" panose="020B0600070205080204" pitchFamily="50" charset="-128"/>
                <a:cs typeface="HG丸ｺﾞｼｯｸM-PRO" pitchFamily="50" charset="-128"/>
              </a:rPr>
              <a:t>経過</a:t>
            </a:r>
            <a:r>
              <a:rPr lang="ja-JP" altLang="en-US" sz="2400" dirty="0">
                <a:solidFill>
                  <a:srgbClr val="000000"/>
                </a:solidFill>
                <a:latin typeface="ＭＳ Ｐゴシック" panose="020B0600070205080204" pitchFamily="50" charset="-128"/>
                <a:cs typeface="HG丸ｺﾞｼｯｸM-PRO" pitchFamily="50" charset="-128"/>
              </a:rPr>
              <a:t>、特性に応じる</a:t>
            </a:r>
            <a:endParaRPr lang="en-US" altLang="ja-JP" sz="2800" dirty="0">
              <a:solidFill>
                <a:srgbClr val="000000"/>
              </a:solidFill>
            </a:endParaRPr>
          </a:p>
          <a:p>
            <a:pPr>
              <a:spcBef>
                <a:spcPts val="3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〇家族支援の重視</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000" dirty="0">
                <a:solidFill>
                  <a:srgbClr val="000000"/>
                </a:solidFill>
                <a:latin typeface="ＭＳ Ｐゴシック" panose="020B0600070205080204" pitchFamily="50" charset="-128"/>
                <a:cs typeface="HG丸ｺﾞｼｯｸM-PRO" pitchFamily="50" charset="-128"/>
              </a:rPr>
              <a:t>・</a:t>
            </a:r>
            <a:r>
              <a:rPr lang="ja-JP" altLang="en-US" sz="2400" dirty="0">
                <a:solidFill>
                  <a:srgbClr val="000000"/>
                </a:solidFill>
              </a:rPr>
              <a:t>家族に対して子どもの「育ち」や「暮らし」を安定させることを基本</a:t>
            </a:r>
            <a:endParaRPr lang="en-US" altLang="ja-JP" sz="2400" dirty="0">
              <a:solidFill>
                <a:srgbClr val="000000"/>
              </a:solidFill>
            </a:endParaRPr>
          </a:p>
          <a:p>
            <a:pPr marL="801688" indent="-173038">
              <a:spcBef>
                <a:spcPts val="300"/>
              </a:spcBef>
            </a:pPr>
            <a:r>
              <a:rPr lang="ja-JP" altLang="en-US" sz="2400" dirty="0">
                <a:solidFill>
                  <a:srgbClr val="000000"/>
                </a:solidFill>
              </a:rPr>
              <a:t>　＝子どもを中心に置いた表現</a:t>
            </a:r>
            <a:endParaRPr lang="en-US" altLang="ja-JP" sz="2400" dirty="0">
              <a:solidFill>
                <a:srgbClr val="000000"/>
              </a:solidFill>
            </a:endParaRPr>
          </a:p>
          <a:p>
            <a:pPr>
              <a:spcBef>
                <a:spcPts val="3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〇インクルージョンを推進する後方支援としての専門的役割</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1450"/>
            <a:r>
              <a:rPr lang="ja-JP" altLang="en-US" sz="2000" dirty="0">
                <a:solidFill>
                  <a:srgbClr val="000000"/>
                </a:solidFill>
                <a:latin typeface="ＭＳ Ｐゴシック" panose="020B0600070205080204" pitchFamily="50" charset="-128"/>
                <a:cs typeface="HG丸ｺﾞｼｯｸM-PRO" pitchFamily="50" charset="-128"/>
              </a:rPr>
              <a:t>・</a:t>
            </a:r>
            <a:r>
              <a:rPr lang="ja-JP" altLang="en-US" sz="2400" dirty="0">
                <a:solidFill>
                  <a:srgbClr val="000000"/>
                </a:solidFill>
              </a:rPr>
              <a:t>障害のない子どもを含めた集団の中での育ちをできるだけ保障</a:t>
            </a:r>
            <a:endParaRPr lang="en-US" altLang="ja-JP" sz="2400" dirty="0">
              <a:solidFill>
                <a:srgbClr val="000000"/>
              </a:solidFill>
            </a:endParaRPr>
          </a:p>
          <a:p>
            <a:pPr marL="801688" indent="-171450"/>
            <a:r>
              <a:rPr lang="ja-JP" altLang="en-US" sz="2400" dirty="0">
                <a:solidFill>
                  <a:srgbClr val="000000"/>
                </a:solidFill>
              </a:rPr>
              <a:t>・保育所等訪問支援の活用、子育て支援の場での障害のある子どもに対する支援の協力する体制づくり</a:t>
            </a:r>
            <a:endParaRPr lang="en-US" altLang="ja-JP" sz="2400" dirty="0">
              <a:solidFill>
                <a:srgbClr val="000000"/>
              </a:solidFill>
            </a:endParaRPr>
          </a:p>
          <a:p>
            <a:pPr marL="801688" indent="-171450"/>
            <a:r>
              <a:rPr lang="ja-JP" altLang="en-US" sz="2400" dirty="0">
                <a:solidFill>
                  <a:srgbClr val="000000"/>
                </a:solidFill>
              </a:rPr>
              <a:t>・関係機関との連携、切れ目のない一貫した支援の提供体制づくり</a:t>
            </a:r>
            <a:endParaRPr lang="en-US" altLang="ja-JP" sz="2400" dirty="0">
              <a:solidFill>
                <a:srgbClr val="000000"/>
              </a:solidFill>
            </a:endParaRPr>
          </a:p>
        </p:txBody>
      </p:sp>
      <p:sp>
        <p:nvSpPr>
          <p:cNvPr id="4" name="スライド番号プレースホルダー 9">
            <a:extLst>
              <a:ext uri="{FF2B5EF4-FFF2-40B4-BE49-F238E27FC236}">
                <a16:creationId xmlns:a16="http://schemas.microsoft.com/office/drawing/2014/main" id="{10BDD99E-364B-4B9E-3BA5-ED4EEC5939AB}"/>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90</a:t>
            </a:fld>
            <a:endParaRPr lang="en-US" altLang="ja-JP" sz="2000" dirty="0">
              <a:solidFill>
                <a:srgbClr val="000000"/>
              </a:solidFill>
            </a:endParaRPr>
          </a:p>
        </p:txBody>
      </p:sp>
    </p:spTree>
    <p:extLst>
      <p:ext uri="{BB962C8B-B14F-4D97-AF65-F5344CB8AC3E}">
        <p14:creationId xmlns:p14="http://schemas.microsoft.com/office/powerpoint/2010/main" val="22433614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a:endParaRPr lang="ja-JP" altLang="en-US" sz="2000" dirty="0">
              <a:solidFill>
                <a:srgbClr val="000000"/>
              </a:solidFill>
            </a:endParaRPr>
          </a:p>
        </p:txBody>
      </p:sp>
      <p:sp>
        <p:nvSpPr>
          <p:cNvPr id="3" name="Rectangle 1"/>
          <p:cNvSpPr>
            <a:spLocks noChangeArrowheads="1"/>
          </p:cNvSpPr>
          <p:nvPr/>
        </p:nvSpPr>
        <p:spPr bwMode="auto">
          <a:xfrm>
            <a:off x="-87560" y="8479"/>
            <a:ext cx="9841767" cy="6669360"/>
          </a:xfrm>
          <a:prstGeom prst="rect">
            <a:avLst/>
          </a:prstGeom>
          <a:noFill/>
          <a:ln w="9525">
            <a:noFill/>
            <a:miter lim="800000"/>
            <a:headEnd/>
            <a:tailEnd/>
          </a:ln>
        </p:spPr>
        <p:txBody>
          <a:bodyPr wrap="square" anchor="t" anchorCtr="0">
            <a:noAutofit/>
          </a:bodyPr>
          <a:lstStyle/>
          <a:p>
            <a:pPr marL="1079500" indent="-1079500" algn="ctr">
              <a:spcBef>
                <a:spcPts val="300"/>
              </a:spcBef>
            </a:pPr>
            <a:r>
              <a:rPr lang="ja-JP" altLang="en-US" sz="3600" u="sng" dirty="0">
                <a:solidFill>
                  <a:srgbClr val="000000"/>
                </a:solidFill>
                <a:latin typeface="ＭＳ Ｐゴシック" panose="020B0600070205080204" pitchFamily="50" charset="-128"/>
                <a:cs typeface="HG丸ｺﾞｼｯｸM-PRO" pitchFamily="50" charset="-128"/>
              </a:rPr>
              <a:t>児童発達支援の原則におけるポイント</a:t>
            </a:r>
            <a:endParaRPr lang="en-US" altLang="ja-JP" sz="3600" u="sng" dirty="0">
              <a:solidFill>
                <a:srgbClr val="000000"/>
              </a:solidFill>
              <a:latin typeface="ＭＳ Ｐゴシック" panose="020B0600070205080204" pitchFamily="50" charset="-128"/>
              <a:cs typeface="HG丸ｺﾞｼｯｸM-PRO" pitchFamily="50" charset="-128"/>
            </a:endParaRPr>
          </a:p>
          <a:p>
            <a:pPr marL="1079500" indent="-1079500">
              <a:spcBef>
                <a:spcPts val="12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〇乳幼児期は人間形成、生きていくための力の基礎を培う</a:t>
            </a:r>
            <a:endParaRPr lang="en-US" altLang="ja-JP" sz="2600" u="sng" dirty="0">
              <a:solidFill>
                <a:srgbClr val="000000"/>
              </a:solidFill>
              <a:latin typeface="ＭＳ Ｐゴシック" panose="020B0600070205080204" pitchFamily="50" charset="-128"/>
              <a:cs typeface="HG丸ｺﾞｼｯｸM-PRO" pitchFamily="50" charset="-128"/>
            </a:endParaRPr>
          </a:p>
          <a:p>
            <a:pPr marL="801688" indent="-177800">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・充実した毎日を過ごすこと</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7800">
              <a:spcBef>
                <a:spcPts val="0"/>
              </a:spcBef>
            </a:pPr>
            <a:r>
              <a:rPr lang="ja-JP" altLang="en-US" sz="2400" dirty="0">
                <a:solidFill>
                  <a:srgbClr val="000000"/>
                </a:solidFill>
                <a:latin typeface="ＭＳ Ｐゴシック" panose="020B0600070205080204" pitchFamily="50" charset="-128"/>
                <a:cs typeface="HG丸ｺﾞｼｯｸM-PRO" pitchFamily="50" charset="-128"/>
              </a:rPr>
              <a:t>・気づきの段階から継続的な支援を行う</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7800">
              <a:spcBef>
                <a:spcPts val="0"/>
              </a:spcBef>
            </a:pPr>
            <a:r>
              <a:rPr lang="ja-JP" altLang="en-US" sz="2400" dirty="0">
                <a:solidFill>
                  <a:srgbClr val="000000"/>
                </a:solidFill>
                <a:latin typeface="ＭＳ Ｐゴシック" panose="020B0600070205080204" pitchFamily="50" charset="-128"/>
                <a:cs typeface="HG丸ｺﾞｼｯｸM-PRO" pitchFamily="50" charset="-128"/>
              </a:rPr>
              <a:t>・将来の子どもの発達・成長の姿を見通して、今の支援を考える</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7800">
              <a:spcBef>
                <a:spcPts val="0"/>
              </a:spcBef>
            </a:pPr>
            <a:r>
              <a:rPr lang="ja-JP" altLang="en-US" sz="2400" dirty="0">
                <a:solidFill>
                  <a:srgbClr val="000000"/>
                </a:solidFill>
                <a:latin typeface="ＭＳ Ｐゴシック" panose="020B0600070205080204" pitchFamily="50" charset="-128"/>
                <a:cs typeface="HG丸ｺﾞｼｯｸM-PRO" pitchFamily="50" charset="-128"/>
              </a:rPr>
              <a:t>・自尊心や主体性を育てる（子ども目線の支援）</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7800">
              <a:spcBef>
                <a:spcPts val="0"/>
              </a:spcBef>
            </a:pPr>
            <a:r>
              <a:rPr lang="ja-JP" altLang="en-US" sz="2400" dirty="0">
                <a:solidFill>
                  <a:srgbClr val="000000"/>
                </a:solidFill>
                <a:latin typeface="ＭＳ Ｐゴシック" panose="020B0600070205080204" pitchFamily="50" charset="-128"/>
                <a:cs typeface="HG丸ｺﾞｼｯｸM-PRO" pitchFamily="50" charset="-128"/>
              </a:rPr>
              <a:t>・保護者の移行の受け止め、親子の安定した関係に配慮</a:t>
            </a:r>
            <a:endParaRPr lang="en-US" altLang="ja-JP" sz="2400" dirty="0">
              <a:solidFill>
                <a:srgbClr val="000000"/>
              </a:solidFill>
              <a:latin typeface="ＭＳ Ｐゴシック" panose="020B0600070205080204" pitchFamily="50" charset="-128"/>
              <a:cs typeface="HG丸ｺﾞｼｯｸM-PRO" pitchFamily="50" charset="-128"/>
            </a:endParaRPr>
          </a:p>
          <a:p>
            <a:pPr>
              <a:spcBef>
                <a:spcPts val="300"/>
              </a:spcBef>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〇支援の方法</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・ニーズの適切なアセスメント</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・安心感と信頼感を持って活動できるよう子どもの思いや願いを受止め</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・生活リズムを大切にする、健康・安全で情緒の安定した生活環境</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・障害、特性、発達の過程に応じた個別または集団での活動</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・集団における活動は、相互の関係づくり、相手を尊重する心を育てる</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・自発的、意欲的に関われる環境構成</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・乳幼児期にふさわしい体験、「遊び」を通した成長（豊かな感性、表現</a:t>
            </a:r>
            <a:r>
              <a:rPr lang="en-US" altLang="ja-JP" sz="2400" dirty="0">
                <a:solidFill>
                  <a:srgbClr val="000000"/>
                </a:solidFill>
                <a:latin typeface="ＭＳ Ｐゴシック" panose="020B0600070205080204" pitchFamily="50" charset="-128"/>
                <a:cs typeface="HG丸ｺﾞｼｯｸM-PRO" pitchFamily="50" charset="-128"/>
              </a:rPr>
              <a:t>)</a:t>
            </a:r>
          </a:p>
          <a:p>
            <a:pPr marL="801688" indent="-173038">
              <a:spcBef>
                <a:spcPts val="0"/>
              </a:spcBef>
            </a:pPr>
            <a:r>
              <a:rPr lang="ja-JP" altLang="en-US" sz="2400" dirty="0">
                <a:solidFill>
                  <a:srgbClr val="000000"/>
                </a:solidFill>
                <a:latin typeface="ＭＳ Ｐゴシック" panose="020B0600070205080204" pitchFamily="50" charset="-128"/>
                <a:cs typeface="HG丸ｺﾞｼｯｸM-PRO" pitchFamily="50" charset="-128"/>
              </a:rPr>
              <a:t>・「育つ上</a:t>
            </a:r>
            <a:r>
              <a:rPr lang="ja-JP" altLang="en-US" sz="2400">
                <a:solidFill>
                  <a:srgbClr val="000000"/>
                </a:solidFill>
                <a:latin typeface="ＭＳ Ｐゴシック" panose="020B0600070205080204" pitchFamily="50" charset="-128"/>
                <a:cs typeface="HG丸ｺﾞｼｯｸM-PRO" pitchFamily="50" charset="-128"/>
              </a:rPr>
              <a:t>での自信や</a:t>
            </a:r>
            <a:r>
              <a:rPr lang="ja-JP" altLang="en-US" sz="2400" dirty="0">
                <a:solidFill>
                  <a:srgbClr val="000000"/>
                </a:solidFill>
                <a:latin typeface="ＭＳ Ｐゴシック" panose="020B0600070205080204" pitchFamily="50" charset="-128"/>
                <a:cs typeface="HG丸ｺﾞｼｯｸM-PRO" pitchFamily="50" charset="-128"/>
              </a:rPr>
              <a:t>意欲」「発話に限定されないコミュニケーション」「自己選択、自己決定」のねらいを踏まえ、できる・</a:t>
            </a:r>
            <a:r>
              <a:rPr lang="ja-JP" altLang="en-US" sz="2400">
                <a:solidFill>
                  <a:srgbClr val="000000"/>
                </a:solidFill>
                <a:latin typeface="ＭＳ Ｐゴシック" panose="020B0600070205080204" pitchFamily="50" charset="-128"/>
                <a:cs typeface="HG丸ｺﾞｼｯｸM-PRO" pitchFamily="50" charset="-128"/>
              </a:rPr>
              <a:t>得意を伸ばす支援</a:t>
            </a:r>
            <a:endParaRPr lang="en-US" altLang="ja-JP" sz="2400" dirty="0">
              <a:solidFill>
                <a:srgbClr val="000000"/>
              </a:solidFill>
            </a:endParaRPr>
          </a:p>
        </p:txBody>
      </p:sp>
      <p:sp>
        <p:nvSpPr>
          <p:cNvPr id="4" name="スライド番号プレースホルダー 9">
            <a:extLst>
              <a:ext uri="{FF2B5EF4-FFF2-40B4-BE49-F238E27FC236}">
                <a16:creationId xmlns:a16="http://schemas.microsoft.com/office/drawing/2014/main" id="{5DCE61CC-B885-257C-9BBA-717BFE9B19DC}"/>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91</a:t>
            </a:fld>
            <a:endParaRPr lang="en-US" altLang="ja-JP" sz="2000" dirty="0">
              <a:solidFill>
                <a:srgbClr val="000000"/>
              </a:solidFill>
            </a:endParaRPr>
          </a:p>
        </p:txBody>
      </p:sp>
    </p:spTree>
    <p:extLst>
      <p:ext uri="{BB962C8B-B14F-4D97-AF65-F5344CB8AC3E}">
        <p14:creationId xmlns:p14="http://schemas.microsoft.com/office/powerpoint/2010/main" val="14133030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defTabSz="914400" fontAlgn="base">
              <a:spcBef>
                <a:spcPct val="0"/>
              </a:spcBef>
              <a:spcAft>
                <a:spcPct val="0"/>
              </a:spcAft>
            </a:pPr>
            <a:endParaRPr lang="ja-JP" altLang="en-US" sz="2000" dirty="0">
              <a:solidFill>
                <a:srgbClr val="000000"/>
              </a:solidFill>
              <a:latin typeface="Arial" charset="0"/>
            </a:endParaRPr>
          </a:p>
        </p:txBody>
      </p:sp>
      <p:sp>
        <p:nvSpPr>
          <p:cNvPr id="3" name="Rectangle 1"/>
          <p:cNvSpPr>
            <a:spLocks noChangeArrowheads="1"/>
          </p:cNvSpPr>
          <p:nvPr/>
        </p:nvSpPr>
        <p:spPr bwMode="auto">
          <a:xfrm>
            <a:off x="64231" y="0"/>
            <a:ext cx="9777536" cy="6669360"/>
          </a:xfrm>
          <a:prstGeom prst="rect">
            <a:avLst/>
          </a:prstGeom>
          <a:noFill/>
          <a:ln w="9525">
            <a:noFill/>
            <a:miter lim="800000"/>
            <a:headEnd/>
            <a:tailEnd/>
          </a:ln>
        </p:spPr>
        <p:txBody>
          <a:bodyPr wrap="square" anchor="t" anchorCtr="0">
            <a:noAutofit/>
          </a:bodyPr>
          <a:lstStyle/>
          <a:p>
            <a:pPr marL="1079500" indent="-1079500" algn="ctr" defTabSz="914400" fontAlgn="base">
              <a:spcBef>
                <a:spcPts val="300"/>
              </a:spcBef>
              <a:spcAft>
                <a:spcPct val="0"/>
              </a:spcAft>
            </a:pPr>
            <a:r>
              <a:rPr lang="ja-JP" altLang="en-US" sz="3600" u="sng">
                <a:solidFill>
                  <a:srgbClr val="000000"/>
                </a:solidFill>
                <a:latin typeface="ＭＳ Ｐゴシック" panose="020B0600070205080204" pitchFamily="50" charset="-128"/>
                <a:cs typeface="HG丸ｺﾞｼｯｸM-PRO" pitchFamily="50" charset="-128"/>
              </a:rPr>
              <a:t>その他のポイント</a:t>
            </a:r>
            <a:endParaRPr lang="en-US" altLang="ja-JP" sz="3600" u="sng" dirty="0">
              <a:solidFill>
                <a:srgbClr val="000000"/>
              </a:solidFill>
              <a:latin typeface="ＭＳ Ｐゴシック" panose="020B0600070205080204" pitchFamily="50" charset="-128"/>
              <a:cs typeface="HG丸ｺﾞｼｯｸM-PRO" pitchFamily="50" charset="-128"/>
            </a:endParaRPr>
          </a:p>
          <a:p>
            <a:pPr defTabSz="914400" fontAlgn="base">
              <a:spcBef>
                <a:spcPts val="300"/>
              </a:spcBef>
              <a:spcAft>
                <a:spcPct val="0"/>
              </a:spcAft>
            </a:pPr>
            <a:endParaRPr lang="en-US" altLang="ja-JP" sz="1200" dirty="0">
              <a:solidFill>
                <a:srgbClr val="000000"/>
              </a:solidFill>
              <a:latin typeface="ＭＳ Ｐゴシック" panose="020B0600070205080204" pitchFamily="50" charset="-128"/>
              <a:cs typeface="HG丸ｺﾞｼｯｸM-PRO" pitchFamily="50" charset="-128"/>
            </a:endParaRPr>
          </a:p>
          <a:p>
            <a:pPr defTabSz="914400" fontAlgn="base">
              <a:spcBef>
                <a:spcPts val="3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〇児童発達支援は「主に未就学」の子どもを対象とする</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・主に未就学の障害のある子ども又はその可能性のある子どもを対象</a:t>
            </a:r>
            <a:endParaRPr lang="en-US" altLang="ja-JP" sz="2800" dirty="0">
              <a:solidFill>
                <a:srgbClr val="000000"/>
              </a:solidFill>
              <a:latin typeface="Arial" charset="0"/>
            </a:endParaRPr>
          </a:p>
          <a:p>
            <a:pPr marL="1079500" indent="-1079500"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〇子どもの発達は「経過」も大切にする</a:t>
            </a:r>
            <a:endParaRPr lang="en-US" altLang="ja-JP" sz="2600" u="sng" dirty="0">
              <a:solidFill>
                <a:srgbClr val="000000"/>
              </a:solidFill>
              <a:latin typeface="ＭＳ Ｐゴシック" panose="020B0600070205080204" pitchFamily="50" charset="-128"/>
              <a:cs typeface="HG丸ｺﾞｼｯｸM-PRO" pitchFamily="50" charset="-128"/>
            </a:endParaRPr>
          </a:p>
          <a:p>
            <a:pPr marL="801688" indent="-177800" defTabSz="914400" fontAlgn="base">
              <a:spcBef>
                <a:spcPts val="30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・アセスメントは、子どもの障害の状態、発達の経過、特性を見る</a:t>
            </a:r>
            <a:endParaRPr lang="en-US" altLang="ja-JP" sz="2400" dirty="0">
              <a:solidFill>
                <a:srgbClr val="000000"/>
              </a:solidFill>
              <a:latin typeface="ＭＳ Ｐゴシック" panose="020B0600070205080204" pitchFamily="50" charset="-128"/>
              <a:cs typeface="HG丸ｺﾞｼｯｸM-PRO" pitchFamily="50" charset="-128"/>
            </a:endParaRPr>
          </a:p>
          <a:p>
            <a:pPr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〇支援の目標は、人間形成、発達の基礎、自尊心、主体性</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000" dirty="0">
                <a:solidFill>
                  <a:srgbClr val="000000"/>
                </a:solidFill>
                <a:latin typeface="ＭＳ Ｐゴシック" panose="020B0600070205080204" pitchFamily="50" charset="-128"/>
                <a:cs typeface="HG丸ｺﾞｼｯｸM-PRO" pitchFamily="50" charset="-128"/>
              </a:rPr>
              <a:t>・乳幼児期は</a:t>
            </a:r>
            <a:r>
              <a:rPr lang="ja-JP" altLang="en-US" sz="2000">
                <a:solidFill>
                  <a:srgbClr val="000000"/>
                </a:solidFill>
                <a:latin typeface="ＭＳ Ｐゴシック" panose="020B0600070205080204" pitchFamily="50" charset="-128"/>
                <a:cs typeface="HG丸ｺﾞｼｯｸM-PRO" pitchFamily="50" charset="-128"/>
              </a:rPr>
              <a:t>人間形成。</a:t>
            </a:r>
            <a:r>
              <a:rPr lang="ja-JP" altLang="en-US" sz="2000" dirty="0">
                <a:solidFill>
                  <a:srgbClr val="000000"/>
                </a:solidFill>
                <a:latin typeface="ＭＳ Ｐゴシック" panose="020B0600070205080204" pitchFamily="50" charset="-128"/>
                <a:cs typeface="HG丸ｺﾞｼｯｸM-PRO" pitchFamily="50" charset="-128"/>
              </a:rPr>
              <a:t>未来をつくりだす</a:t>
            </a:r>
            <a:r>
              <a:rPr lang="ja-JP" altLang="en-US" sz="2000">
                <a:solidFill>
                  <a:srgbClr val="000000"/>
                </a:solidFill>
                <a:latin typeface="ＭＳ Ｐゴシック" panose="020B0600070205080204" pitchFamily="50" charset="-128"/>
                <a:cs typeface="HG丸ｺﾞｼｯｸM-PRO" pitchFamily="50" charset="-128"/>
              </a:rPr>
              <a:t>力、生きる力、自尊</a:t>
            </a:r>
            <a:r>
              <a:rPr lang="ja-JP" altLang="en-US" sz="2000" dirty="0">
                <a:solidFill>
                  <a:srgbClr val="000000"/>
                </a:solidFill>
                <a:latin typeface="ＭＳ Ｐゴシック" panose="020B0600070205080204" pitchFamily="50" charset="-128"/>
                <a:cs typeface="HG丸ｺﾞｼｯｸM-PRO" pitchFamily="50" charset="-128"/>
              </a:rPr>
              <a:t>心や主体性を育てる。</a:t>
            </a:r>
            <a:endParaRPr lang="en-US" altLang="ja-JP" sz="2400" dirty="0">
              <a:solidFill>
                <a:srgbClr val="000000"/>
              </a:solidFill>
              <a:latin typeface="Arial" charset="0"/>
            </a:endParaRPr>
          </a:p>
          <a:p>
            <a:pPr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〇支援の方法は、アタッチメント、生活、遊び、環境等を重視</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1450" defTabSz="914400" fontAlgn="base">
              <a:spcBef>
                <a:spcPct val="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・「安心感」と「信頼感」（アタッチメントの重要性）</a:t>
            </a:r>
            <a:endParaRPr lang="en-US" altLang="ja-JP" sz="2800" dirty="0">
              <a:solidFill>
                <a:srgbClr val="000000"/>
              </a:solidFill>
              <a:latin typeface="Arial" charset="0"/>
            </a:endParaRPr>
          </a:p>
          <a:p>
            <a:pPr marL="801688" indent="-171450" defTabSz="914400" fontAlgn="base">
              <a:spcBef>
                <a:spcPct val="0"/>
              </a:spcBef>
              <a:spcAft>
                <a:spcPct val="0"/>
              </a:spcAft>
            </a:pPr>
            <a:r>
              <a:rPr lang="ja-JP" altLang="en-US" sz="2400" dirty="0">
                <a:solidFill>
                  <a:srgbClr val="000000"/>
                </a:solidFill>
                <a:latin typeface="Arial" charset="0"/>
              </a:rPr>
              <a:t>・子どもの「主体性」（思いや願いを大切にする）</a:t>
            </a:r>
            <a:endParaRPr lang="en-US" altLang="ja-JP" sz="2400" dirty="0">
              <a:solidFill>
                <a:srgbClr val="000000"/>
              </a:solidFill>
              <a:latin typeface="Arial" charset="0"/>
            </a:endParaRPr>
          </a:p>
          <a:p>
            <a:pPr marL="801688" indent="-171450" defTabSz="914400" fontAlgn="base">
              <a:spcBef>
                <a:spcPct val="0"/>
              </a:spcBef>
              <a:spcAft>
                <a:spcPct val="0"/>
              </a:spcAft>
            </a:pPr>
            <a:r>
              <a:rPr lang="ja-JP" altLang="en-US" sz="2400" dirty="0">
                <a:solidFill>
                  <a:srgbClr val="000000"/>
                </a:solidFill>
                <a:latin typeface="Arial" charset="0"/>
              </a:rPr>
              <a:t>・「生活」「遊び」の重要性</a:t>
            </a:r>
            <a:endParaRPr lang="en-US" altLang="ja-JP" sz="2400" dirty="0">
              <a:solidFill>
                <a:srgbClr val="000000"/>
              </a:solidFill>
              <a:latin typeface="Arial" charset="0"/>
            </a:endParaRPr>
          </a:p>
          <a:p>
            <a:pPr marL="801688" indent="-171450" defTabSz="914400" fontAlgn="base">
              <a:spcBef>
                <a:spcPct val="0"/>
              </a:spcBef>
              <a:spcAft>
                <a:spcPct val="0"/>
              </a:spcAft>
            </a:pPr>
            <a:r>
              <a:rPr lang="ja-JP" altLang="en-US" sz="2400" dirty="0">
                <a:solidFill>
                  <a:srgbClr val="000000"/>
                </a:solidFill>
                <a:latin typeface="Arial" charset="0"/>
              </a:rPr>
              <a:t>・これらに必要な「環境」の構成（人的・物的環境。構造化を含む）</a:t>
            </a:r>
            <a:endParaRPr lang="en-US" altLang="ja-JP" sz="2400" dirty="0">
              <a:solidFill>
                <a:srgbClr val="000000"/>
              </a:solidFill>
              <a:latin typeface="Arial" charset="0"/>
            </a:endParaRPr>
          </a:p>
          <a:p>
            <a:pPr marL="801688" indent="-171450" defTabSz="914400" fontAlgn="base">
              <a:spcBef>
                <a:spcPct val="0"/>
              </a:spcBef>
              <a:spcAft>
                <a:spcPct val="0"/>
              </a:spcAft>
            </a:pPr>
            <a:r>
              <a:rPr lang="ja-JP" altLang="en-US" sz="2400" dirty="0">
                <a:solidFill>
                  <a:srgbClr val="000000"/>
                </a:solidFill>
                <a:latin typeface="Arial" charset="0"/>
              </a:rPr>
              <a:t>・心の大切さ（自信や意欲、自尊心や主体性、コミュニケーション、自己選択・自己決定）</a:t>
            </a:r>
            <a:endParaRPr lang="en-US" altLang="ja-JP" sz="2400" dirty="0">
              <a:solidFill>
                <a:srgbClr val="000000"/>
              </a:solidFill>
              <a:latin typeface="Arial" charset="0"/>
            </a:endParaRPr>
          </a:p>
          <a:p>
            <a:pPr marL="801688" indent="-171450" defTabSz="914400" fontAlgn="base">
              <a:spcBef>
                <a:spcPct val="0"/>
              </a:spcBef>
              <a:spcAft>
                <a:spcPct val="0"/>
              </a:spcAft>
            </a:pPr>
            <a:r>
              <a:rPr lang="ja-JP" altLang="en-US" sz="2400" dirty="0">
                <a:solidFill>
                  <a:srgbClr val="000000"/>
                </a:solidFill>
                <a:latin typeface="Arial" charset="0"/>
              </a:rPr>
              <a:t>・保護者の意向の理解・受容</a:t>
            </a:r>
            <a:endParaRPr lang="en-US" altLang="ja-JP" sz="2400" dirty="0">
              <a:solidFill>
                <a:srgbClr val="000000"/>
              </a:solidFill>
              <a:latin typeface="Arial" charset="0"/>
            </a:endParaRPr>
          </a:p>
        </p:txBody>
      </p:sp>
      <p:sp>
        <p:nvSpPr>
          <p:cNvPr id="4" name="スライド番号プレースホルダー 9">
            <a:extLst>
              <a:ext uri="{FF2B5EF4-FFF2-40B4-BE49-F238E27FC236}">
                <a16:creationId xmlns:a16="http://schemas.microsoft.com/office/drawing/2014/main" id="{0E18107C-EAB7-8FE5-F764-075EE037C232}"/>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92</a:t>
            </a:fld>
            <a:endParaRPr lang="en-US" altLang="ja-JP" sz="2000" dirty="0">
              <a:solidFill>
                <a:srgbClr val="000000"/>
              </a:solidFill>
            </a:endParaRPr>
          </a:p>
        </p:txBody>
      </p:sp>
    </p:spTree>
    <p:extLst>
      <p:ext uri="{BB962C8B-B14F-4D97-AF65-F5344CB8AC3E}">
        <p14:creationId xmlns:p14="http://schemas.microsoft.com/office/powerpoint/2010/main" val="31060964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defTabSz="914400" fontAlgn="base">
              <a:spcBef>
                <a:spcPct val="0"/>
              </a:spcBef>
              <a:spcAft>
                <a:spcPct val="0"/>
              </a:spcAft>
            </a:pPr>
            <a:endParaRPr lang="ja-JP" altLang="en-US" sz="2000" dirty="0">
              <a:solidFill>
                <a:srgbClr val="000000"/>
              </a:solidFill>
              <a:latin typeface="Arial" charset="0"/>
            </a:endParaRPr>
          </a:p>
        </p:txBody>
      </p:sp>
      <p:sp>
        <p:nvSpPr>
          <p:cNvPr id="3" name="Rectangle 1"/>
          <p:cNvSpPr>
            <a:spLocks noChangeArrowheads="1"/>
          </p:cNvSpPr>
          <p:nvPr/>
        </p:nvSpPr>
        <p:spPr bwMode="auto">
          <a:xfrm>
            <a:off x="64231" y="119921"/>
            <a:ext cx="9777536" cy="6738079"/>
          </a:xfrm>
          <a:prstGeom prst="rect">
            <a:avLst/>
          </a:prstGeom>
          <a:noFill/>
          <a:ln w="9525">
            <a:noFill/>
            <a:miter lim="800000"/>
            <a:headEnd/>
            <a:tailEnd/>
          </a:ln>
        </p:spPr>
        <p:txBody>
          <a:bodyPr wrap="square" anchor="t" anchorCtr="0">
            <a:noAutofit/>
          </a:bodyPr>
          <a:lstStyle/>
          <a:p>
            <a:pPr defTabSz="914400" fontAlgn="base">
              <a:spcBef>
                <a:spcPts val="3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〇年齢ごとの目標や支援の相違</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a:t>
            </a:r>
            <a:r>
              <a:rPr lang="en-US" altLang="ja-JP" sz="2400" dirty="0">
                <a:solidFill>
                  <a:srgbClr val="000000"/>
                </a:solidFill>
                <a:latin typeface="ＭＳ Ｐゴシック" panose="020B0600070205080204" pitchFamily="50" charset="-128"/>
                <a:cs typeface="HG丸ｺﾞｼｯｸM-PRO" pitchFamily="50" charset="-128"/>
              </a:rPr>
              <a:t>3</a:t>
            </a:r>
            <a:r>
              <a:rPr lang="ja-JP" altLang="en-US" sz="2400" dirty="0">
                <a:solidFill>
                  <a:srgbClr val="000000"/>
                </a:solidFill>
                <a:latin typeface="ＭＳ Ｐゴシック" panose="020B0600070205080204" pitchFamily="50" charset="-128"/>
                <a:cs typeface="HG丸ｺﾞｼｯｸM-PRO" pitchFamily="50" charset="-128"/>
              </a:rPr>
              <a:t>歳未満：健康状態や生活習慣の育成、親子関係の形成期など</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a:t>
            </a:r>
            <a:r>
              <a:rPr lang="en-US" altLang="ja-JP" sz="2400" dirty="0">
                <a:solidFill>
                  <a:srgbClr val="000000"/>
                </a:solidFill>
                <a:latin typeface="ＭＳ Ｐゴシック" panose="020B0600070205080204" pitchFamily="50" charset="-128"/>
              </a:rPr>
              <a:t>3</a:t>
            </a:r>
            <a:r>
              <a:rPr lang="ja-JP" altLang="en-US" sz="2400" dirty="0">
                <a:solidFill>
                  <a:srgbClr val="000000"/>
                </a:solidFill>
                <a:latin typeface="ＭＳ Ｐゴシック" panose="020B0600070205080204" pitchFamily="50" charset="-128"/>
              </a:rPr>
              <a:t>歳以上：個の成長と子ども相互関係、協働的活動</a:t>
            </a:r>
            <a:endParaRPr lang="en-US" altLang="ja-JP" sz="2800" dirty="0">
              <a:solidFill>
                <a:srgbClr val="000000"/>
              </a:solidFill>
              <a:latin typeface="Arial" charset="0"/>
            </a:endParaRPr>
          </a:p>
          <a:p>
            <a:pPr marL="623888" indent="-623888"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〇支援の内容は、「保育所保育指針」をベースにしながら、幼稚園教育要領、幼保連携型認定こども園教育・保育要領、特別支援学校幼稚部教育要領も考慮</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・特に「保育所保育指針」の「養護」のねらいと内容を理解</a:t>
            </a:r>
            <a:endParaRPr lang="en-US" altLang="ja-JP" sz="2800" dirty="0">
              <a:solidFill>
                <a:srgbClr val="000000"/>
              </a:solidFill>
              <a:latin typeface="Arial" charset="0"/>
            </a:endParaRPr>
          </a:p>
          <a:p>
            <a:pPr marL="623888" indent="-623888"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〇本人への発達支援の領域は、「健康・生活」「運動・感覚」「認知・行動」「言語・コミュニケーション」「人間関係・社会性」</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1450" defTabSz="914400" fontAlgn="base">
              <a:spcBef>
                <a:spcPct val="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・「安心感」と「信頼感」（アタッチメントの重要性）</a:t>
            </a:r>
            <a:endParaRPr lang="en-US" altLang="ja-JP" sz="2800" dirty="0">
              <a:solidFill>
                <a:srgbClr val="000000"/>
              </a:solidFill>
              <a:latin typeface="Arial" charset="0"/>
            </a:endParaRPr>
          </a:p>
          <a:p>
            <a:pPr marL="801688" indent="-171450" defTabSz="914400" fontAlgn="base">
              <a:spcBef>
                <a:spcPct val="0"/>
              </a:spcBef>
              <a:spcAft>
                <a:spcPct val="0"/>
              </a:spcAft>
            </a:pPr>
            <a:r>
              <a:rPr lang="ja-JP" altLang="en-US" sz="2400" dirty="0">
                <a:solidFill>
                  <a:srgbClr val="000000"/>
                </a:solidFill>
                <a:latin typeface="Arial" charset="0"/>
              </a:rPr>
              <a:t>・子どもの「主体性」（思いや願いを大切にする）</a:t>
            </a:r>
            <a:endParaRPr lang="en-US" altLang="ja-JP" sz="2400" dirty="0">
              <a:solidFill>
                <a:srgbClr val="000000"/>
              </a:solidFill>
              <a:latin typeface="Arial" charset="0"/>
            </a:endParaRPr>
          </a:p>
          <a:p>
            <a:pPr marL="1079500" indent="-1079500"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〇「本人への発達支援」「家族支援」「地域支援」の明記</a:t>
            </a:r>
            <a:endParaRPr lang="en-US" altLang="ja-JP" sz="2800" u="sng" dirty="0">
              <a:solidFill>
                <a:srgbClr val="000000"/>
              </a:solidFill>
              <a:latin typeface="ＭＳ Ｐゴシック" panose="020B0600070205080204" pitchFamily="50" charset="-128"/>
              <a:cs typeface="HG丸ｺﾞｼｯｸM-PRO" pitchFamily="50" charset="-128"/>
            </a:endParaRPr>
          </a:p>
          <a:p>
            <a:pPr marL="1079500" indent="-1079500" defTabSz="914400" fontAlgn="base">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「発達支援」に「移行支援」が追加された</a:t>
            </a:r>
            <a:endParaRPr lang="en-US" altLang="ja-JP" sz="2600" u="sng" dirty="0">
              <a:solidFill>
                <a:srgbClr val="000000"/>
              </a:solidFill>
              <a:latin typeface="ＭＳ Ｐゴシック" panose="020B0600070205080204" pitchFamily="50" charset="-128"/>
              <a:cs typeface="HG丸ｺﾞｼｯｸM-PRO" pitchFamily="50" charset="-128"/>
            </a:endParaRPr>
          </a:p>
          <a:p>
            <a:pPr marL="801688" indent="-177800" defTabSz="914400" fontAlgn="base">
              <a:spcBef>
                <a:spcPts val="30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・「移行支援」が新たな柱として検討されたが、本人支援に追加</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7800" defTabSz="914400" fontAlgn="base">
              <a:spcAft>
                <a:spcPct val="0"/>
              </a:spcAft>
            </a:pPr>
            <a:r>
              <a:rPr lang="ja-JP" altLang="en-US" sz="2400" dirty="0">
                <a:solidFill>
                  <a:srgbClr val="000000"/>
                </a:solidFill>
                <a:latin typeface="ＭＳ Ｐゴシック" panose="020B0600070205080204" pitchFamily="50" charset="-128"/>
                <a:cs typeface="HG丸ｺﾞｼｯｸM-PRO" pitchFamily="50" charset="-128"/>
              </a:rPr>
              <a:t>　（移行時の情報共有に留まらない。できる限り移行を支援）</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1450" defTabSz="914400" fontAlgn="base">
              <a:spcBef>
                <a:spcPct val="0"/>
              </a:spcBef>
              <a:spcAft>
                <a:spcPct val="0"/>
              </a:spcAft>
            </a:pPr>
            <a:endParaRPr lang="en-US" altLang="ja-JP" sz="2400" dirty="0">
              <a:solidFill>
                <a:srgbClr val="000000"/>
              </a:solidFill>
              <a:latin typeface="Arial" charset="0"/>
            </a:endParaRPr>
          </a:p>
        </p:txBody>
      </p:sp>
      <p:sp>
        <p:nvSpPr>
          <p:cNvPr id="4" name="スライド番号プレースホルダー 9">
            <a:extLst>
              <a:ext uri="{FF2B5EF4-FFF2-40B4-BE49-F238E27FC236}">
                <a16:creationId xmlns:a16="http://schemas.microsoft.com/office/drawing/2014/main" id="{900CE408-86C4-2E2B-F4B6-697F15518ED0}"/>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93</a:t>
            </a:fld>
            <a:endParaRPr lang="en-US" altLang="ja-JP" sz="2000" dirty="0">
              <a:solidFill>
                <a:srgbClr val="000000"/>
              </a:solidFill>
            </a:endParaRPr>
          </a:p>
        </p:txBody>
      </p:sp>
    </p:spTree>
    <p:extLst>
      <p:ext uri="{BB962C8B-B14F-4D97-AF65-F5344CB8AC3E}">
        <p14:creationId xmlns:p14="http://schemas.microsoft.com/office/powerpoint/2010/main" val="28252180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a:endParaRPr lang="ja-JP" altLang="en-US" sz="2000" dirty="0">
              <a:solidFill>
                <a:srgbClr val="000000"/>
              </a:solidFill>
            </a:endParaRPr>
          </a:p>
        </p:txBody>
      </p:sp>
      <p:sp>
        <p:nvSpPr>
          <p:cNvPr id="3" name="Rectangle 1"/>
          <p:cNvSpPr>
            <a:spLocks noChangeArrowheads="1"/>
          </p:cNvSpPr>
          <p:nvPr/>
        </p:nvSpPr>
        <p:spPr bwMode="auto">
          <a:xfrm>
            <a:off x="128468" y="44625"/>
            <a:ext cx="9777532" cy="6652840"/>
          </a:xfrm>
          <a:prstGeom prst="rect">
            <a:avLst/>
          </a:prstGeom>
          <a:noFill/>
          <a:ln w="9525">
            <a:noFill/>
            <a:miter lim="800000"/>
            <a:headEnd/>
            <a:tailEnd/>
          </a:ln>
        </p:spPr>
        <p:txBody>
          <a:bodyPr wrap="square" anchor="t" anchorCtr="0">
            <a:noAutofit/>
          </a:bodyPr>
          <a:lstStyle/>
          <a:p>
            <a:pPr>
              <a:spcBef>
                <a:spcPts val="300"/>
              </a:spcBef>
            </a:pPr>
            <a:r>
              <a:rPr lang="ja-JP" altLang="en-US" sz="2800" u="sng">
                <a:solidFill>
                  <a:srgbClr val="000000"/>
                </a:solidFill>
                <a:latin typeface="ＭＳ Ｐゴシック" panose="020B0600070205080204" pitchFamily="50" charset="-128"/>
                <a:cs typeface="HG丸ｺﾞｼｯｸM-PRO" pitchFamily="50" charset="-128"/>
              </a:rPr>
              <a:t>〇発達支援（本人支援）の内容</a:t>
            </a:r>
            <a:endParaRPr lang="en-US" altLang="ja-JP" sz="2800" u="sng" dirty="0">
              <a:solidFill>
                <a:srgbClr val="000000"/>
              </a:solidFill>
              <a:latin typeface="ＭＳ Ｐゴシック" panose="020B0600070205080204" pitchFamily="50" charset="-128"/>
              <a:cs typeface="HG丸ｺﾞｼｯｸM-PRO" pitchFamily="50" charset="-128"/>
            </a:endParaRPr>
          </a:p>
          <a:p>
            <a:pPr marL="457200" indent="-222250">
              <a:spcBef>
                <a:spcPts val="300"/>
              </a:spcBef>
            </a:pPr>
            <a:r>
              <a:rPr lang="ja-JP" altLang="en-US" sz="2400" u="sng">
                <a:solidFill>
                  <a:srgbClr val="000000"/>
                </a:solidFill>
                <a:latin typeface="ＭＳ Ｐゴシック" panose="020B0600070205080204" pitchFamily="50" charset="-128"/>
                <a:cs typeface="HG丸ｺﾞｼｯｸM-PRO" pitchFamily="50" charset="-128"/>
              </a:rPr>
              <a:t>・５領域の設定</a:t>
            </a:r>
            <a:r>
              <a:rPr lang="ja-JP" altLang="en-US" sz="2400">
                <a:solidFill>
                  <a:srgbClr val="000000"/>
                </a:solidFill>
                <a:latin typeface="ＭＳ Ｐゴシック" panose="020B0600070205080204" pitchFamily="50" charset="-128"/>
                <a:cs typeface="HG丸ｺﾞｼｯｸM-PRO" pitchFamily="50" charset="-128"/>
              </a:rPr>
              <a:t>：</a:t>
            </a: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10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8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2400" dirty="0">
              <a:solidFill>
                <a:srgbClr val="000000"/>
              </a:solidFill>
              <a:latin typeface="ＭＳ Ｐゴシック" panose="020B0600070205080204" pitchFamily="50" charset="-128"/>
              <a:cs typeface="HG丸ｺﾞｼｯｸM-PRO" pitchFamily="50" charset="-128"/>
            </a:endParaRPr>
          </a:p>
          <a:p>
            <a:pPr marL="457200" indent="-206375">
              <a:spcBef>
                <a:spcPts val="300"/>
              </a:spcBef>
            </a:pPr>
            <a:r>
              <a:rPr lang="ja-JP" altLang="en-US" sz="2400" u="sng">
                <a:solidFill>
                  <a:srgbClr val="000000"/>
                </a:solidFill>
                <a:latin typeface="ＭＳ Ｐゴシック" panose="020B0600070205080204" pitchFamily="50" charset="-128"/>
                <a:cs typeface="HG丸ｺﾞｼｯｸM-PRO" pitchFamily="50" charset="-128"/>
              </a:rPr>
              <a:t>・支援にあたっての配慮事項（合理的配慮）</a:t>
            </a:r>
            <a:endParaRPr lang="en-US" altLang="ja-JP" sz="2400" u="sng"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r>
              <a:rPr lang="ja-JP" altLang="en-US" sz="2400">
                <a:solidFill>
                  <a:srgbClr val="000000"/>
                </a:solidFill>
                <a:latin typeface="ＭＳ Ｐゴシック" panose="020B0600070205080204" pitchFamily="50" charset="-128"/>
                <a:cs typeface="HG丸ｺﾞｼｯｸM-PRO" pitchFamily="50" charset="-128"/>
              </a:rPr>
              <a:t>　　年齢、障害種別、特性に応じた必要な配慮の提供</a:t>
            </a:r>
            <a:endParaRPr lang="en-US" altLang="ja-JP" sz="2400" dirty="0">
              <a:solidFill>
                <a:srgbClr val="000000"/>
              </a:solidFill>
              <a:latin typeface="ＭＳ Ｐゴシック" panose="020B0600070205080204" pitchFamily="50" charset="-128"/>
              <a:cs typeface="HG丸ｺﾞｼｯｸM-PRO" pitchFamily="50" charset="-128"/>
            </a:endParaRPr>
          </a:p>
        </p:txBody>
      </p:sp>
      <p:sp>
        <p:nvSpPr>
          <p:cNvPr id="6" name="角丸四角形 5">
            <a:extLst>
              <a:ext uri="{FF2B5EF4-FFF2-40B4-BE49-F238E27FC236}">
                <a16:creationId xmlns:a16="http://schemas.microsoft.com/office/drawing/2014/main" id="{EBAD39FC-E234-3D4C-9A12-F37EBB819A0C}"/>
              </a:ext>
            </a:extLst>
          </p:cNvPr>
          <p:cNvSpPr/>
          <p:nvPr/>
        </p:nvSpPr>
        <p:spPr>
          <a:xfrm>
            <a:off x="2178091" y="4332445"/>
            <a:ext cx="3744416" cy="1656184"/>
          </a:xfrm>
          <a:prstGeom prst="round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ja-JP" altLang="en-US" sz="1800" b="1" u="sng" dirty="0"/>
              <a:t>（ウ</a:t>
            </a:r>
            <a:r>
              <a:rPr lang="en-US" altLang="ja-JP" sz="1800" b="1" u="sng" dirty="0"/>
              <a:t>)</a:t>
            </a:r>
            <a:r>
              <a:rPr lang="ja-JP" altLang="en-US" sz="1800" b="1" u="sng" dirty="0"/>
              <a:t>認知・行動</a:t>
            </a:r>
          </a:p>
          <a:p>
            <a:r>
              <a:rPr lang="ja-JP" altLang="en-US" sz="1400" dirty="0"/>
              <a:t>（ａ）視覚、聴覚、触覚等の感覚や認知の活用</a:t>
            </a:r>
          </a:p>
          <a:p>
            <a:r>
              <a:rPr lang="ja-JP" altLang="en-US" sz="1400" dirty="0"/>
              <a:t>（ｂ）知覚から行動への認知過程の発達</a:t>
            </a:r>
          </a:p>
          <a:p>
            <a:r>
              <a:rPr lang="ja-JP" altLang="en-US" sz="1400" dirty="0"/>
              <a:t>（ｃ）認知や行動の手掛かりとなる概念の形成</a:t>
            </a:r>
          </a:p>
          <a:p>
            <a:r>
              <a:rPr lang="ja-JP" altLang="en-US" sz="1400" dirty="0"/>
              <a:t>（ｄ）数量、大小、色等の習得</a:t>
            </a:r>
          </a:p>
          <a:p>
            <a:r>
              <a:rPr lang="ja-JP" altLang="en-US" sz="1400" dirty="0"/>
              <a:t>（ｅ）認知の偏りへの対応</a:t>
            </a:r>
          </a:p>
          <a:p>
            <a:r>
              <a:rPr lang="ja-JP" altLang="en-US" sz="1400" dirty="0"/>
              <a:t>（ｆ）行動障害への予防及び対応</a:t>
            </a:r>
          </a:p>
        </p:txBody>
      </p:sp>
      <p:sp>
        <p:nvSpPr>
          <p:cNvPr id="7" name="角丸四角形 6">
            <a:extLst>
              <a:ext uri="{FF2B5EF4-FFF2-40B4-BE49-F238E27FC236}">
                <a16:creationId xmlns:a16="http://schemas.microsoft.com/office/drawing/2014/main" id="{4731C7A0-F8D4-C049-9687-00CC4AEE0EBB}"/>
              </a:ext>
            </a:extLst>
          </p:cNvPr>
          <p:cNvSpPr/>
          <p:nvPr/>
        </p:nvSpPr>
        <p:spPr>
          <a:xfrm>
            <a:off x="778679" y="2596596"/>
            <a:ext cx="3905107" cy="1656184"/>
          </a:xfrm>
          <a:prstGeom prst="round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ja-JP" altLang="en-US" sz="1800" b="1" u="sng" dirty="0"/>
              <a:t>（イ）運動・感覚</a:t>
            </a:r>
          </a:p>
          <a:p>
            <a:r>
              <a:rPr lang="ja-JP" altLang="en-US" sz="1400" dirty="0"/>
              <a:t>（ａ）姿勢と運動・動作の基本的技能の向上</a:t>
            </a:r>
          </a:p>
          <a:p>
            <a:r>
              <a:rPr lang="ja-JP" altLang="en-US" sz="1400" dirty="0"/>
              <a:t>（ｂ）姿勢保持と運動・動作の補助的手段の活用</a:t>
            </a:r>
          </a:p>
          <a:p>
            <a:r>
              <a:rPr lang="ja-JP" altLang="en-US" sz="1400" dirty="0"/>
              <a:t>（ｃ）身体の移動能力の向上</a:t>
            </a:r>
          </a:p>
          <a:p>
            <a:r>
              <a:rPr lang="ja-JP" altLang="en-US" sz="1400" dirty="0"/>
              <a:t>（ｄ）保有する感覚の活用</a:t>
            </a:r>
          </a:p>
          <a:p>
            <a:r>
              <a:rPr lang="ja-JP" altLang="en-US" sz="1400" dirty="0"/>
              <a:t>（ｅ）感覚の補助及び代行手段の活用</a:t>
            </a:r>
          </a:p>
          <a:p>
            <a:r>
              <a:rPr lang="ja-JP" altLang="en-US" sz="1400" dirty="0"/>
              <a:t>（ｆ）感覚の特性（感覚の過敏や鈍麻）への対応</a:t>
            </a:r>
          </a:p>
        </p:txBody>
      </p:sp>
      <p:sp>
        <p:nvSpPr>
          <p:cNvPr id="8" name="角丸四角形 7">
            <a:extLst>
              <a:ext uri="{FF2B5EF4-FFF2-40B4-BE49-F238E27FC236}">
                <a16:creationId xmlns:a16="http://schemas.microsoft.com/office/drawing/2014/main" id="{E8EE0B15-5028-3F48-882A-D5918A548785}"/>
              </a:ext>
            </a:extLst>
          </p:cNvPr>
          <p:cNvSpPr/>
          <p:nvPr/>
        </p:nvSpPr>
        <p:spPr>
          <a:xfrm>
            <a:off x="1344316" y="1047485"/>
            <a:ext cx="3240360" cy="1440160"/>
          </a:xfrm>
          <a:prstGeom prst="round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ja-JP" altLang="en-US" sz="1800" b="1" u="sng" dirty="0"/>
              <a:t>（ア）健康・生活</a:t>
            </a:r>
          </a:p>
          <a:p>
            <a:r>
              <a:rPr lang="ja-JP" altLang="en-US" sz="1400" dirty="0"/>
              <a:t>（ａ）健康状態の把握</a:t>
            </a:r>
          </a:p>
          <a:p>
            <a:r>
              <a:rPr lang="ja-JP" altLang="en-US" sz="1400" dirty="0"/>
              <a:t>（ｂ）健康の増進</a:t>
            </a:r>
          </a:p>
          <a:p>
            <a:r>
              <a:rPr lang="ja-JP" altLang="en-US" sz="1400" dirty="0"/>
              <a:t>（ｃ）リハビリテーションの実施</a:t>
            </a:r>
          </a:p>
          <a:p>
            <a:r>
              <a:rPr lang="ja-JP" altLang="en-US" sz="1400" dirty="0"/>
              <a:t>（ｄ）基本的生活スキルの獲得</a:t>
            </a:r>
          </a:p>
          <a:p>
            <a:r>
              <a:rPr lang="ja-JP" altLang="en-US" sz="1400" dirty="0"/>
              <a:t>（ｅ）構造化等により生活環境を整える</a:t>
            </a:r>
            <a:endParaRPr lang="ja-JP" altLang="en-US" sz="3200" dirty="0"/>
          </a:p>
        </p:txBody>
      </p:sp>
      <p:sp>
        <p:nvSpPr>
          <p:cNvPr id="9" name="角丸四角形 8">
            <a:extLst>
              <a:ext uri="{FF2B5EF4-FFF2-40B4-BE49-F238E27FC236}">
                <a16:creationId xmlns:a16="http://schemas.microsoft.com/office/drawing/2014/main" id="{9BEB748D-0E4A-004F-9692-CB6AD826B13F}"/>
              </a:ext>
            </a:extLst>
          </p:cNvPr>
          <p:cNvSpPr/>
          <p:nvPr/>
        </p:nvSpPr>
        <p:spPr>
          <a:xfrm>
            <a:off x="6206593" y="3150472"/>
            <a:ext cx="3638529" cy="1728192"/>
          </a:xfrm>
          <a:prstGeom prst="round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ja-JP" altLang="en-US" sz="1800" b="1" u="sng" dirty="0"/>
              <a:t>（オ）人間関係・社会性</a:t>
            </a:r>
            <a:endParaRPr lang="en-US" altLang="ja-JP" sz="1800" b="1" u="sng" dirty="0"/>
          </a:p>
          <a:p>
            <a:r>
              <a:rPr lang="ja-JP" altLang="en-US" sz="1400" dirty="0"/>
              <a:t>（ａ）アタッチメント（愛着行動）の形成</a:t>
            </a:r>
          </a:p>
          <a:p>
            <a:r>
              <a:rPr lang="ja-JP" altLang="en-US" sz="1400" dirty="0"/>
              <a:t>（ｂ）模倣行動の支援</a:t>
            </a:r>
          </a:p>
          <a:p>
            <a:r>
              <a:rPr lang="ja-JP" altLang="en-US" sz="1400" dirty="0"/>
              <a:t>（ｃ）感覚運動遊びから象徴遊びへの支援</a:t>
            </a:r>
          </a:p>
          <a:p>
            <a:r>
              <a:rPr lang="ja-JP" altLang="en-US" sz="1400" dirty="0"/>
              <a:t>（ｄ）一人遊びから協同遊びへの支援</a:t>
            </a:r>
          </a:p>
          <a:p>
            <a:r>
              <a:rPr lang="ja-JP" altLang="en-US" sz="1400" dirty="0"/>
              <a:t>（ｅ）自己の理解とコントロールのための支援</a:t>
            </a:r>
          </a:p>
          <a:p>
            <a:r>
              <a:rPr lang="ja-JP" altLang="en-US" sz="1400" dirty="0"/>
              <a:t>（ｆ）集団への参加への支援</a:t>
            </a:r>
          </a:p>
        </p:txBody>
      </p:sp>
      <p:sp>
        <p:nvSpPr>
          <p:cNvPr id="10" name="角丸四角形 9">
            <a:extLst>
              <a:ext uri="{FF2B5EF4-FFF2-40B4-BE49-F238E27FC236}">
                <a16:creationId xmlns:a16="http://schemas.microsoft.com/office/drawing/2014/main" id="{CE3AB76A-4B83-3A4C-8BAE-1F5F33CF863E}"/>
              </a:ext>
            </a:extLst>
          </p:cNvPr>
          <p:cNvSpPr/>
          <p:nvPr/>
        </p:nvSpPr>
        <p:spPr>
          <a:xfrm>
            <a:off x="4764694" y="1047485"/>
            <a:ext cx="5077072" cy="1955972"/>
          </a:xfrm>
          <a:prstGeom prst="round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ja-JP" altLang="en-US" sz="1800" b="1" u="sng" dirty="0"/>
              <a:t>（エ）言語・コミュニケーション</a:t>
            </a:r>
          </a:p>
          <a:p>
            <a:r>
              <a:rPr lang="ja-JP" altLang="en-US" sz="1400" dirty="0"/>
              <a:t>（ａ）言語の形成と活用</a:t>
            </a:r>
          </a:p>
          <a:p>
            <a:r>
              <a:rPr lang="ja-JP" altLang="en-US" sz="1400" dirty="0"/>
              <a:t>（ｂ）受容言語と表出言語の支援</a:t>
            </a:r>
          </a:p>
          <a:p>
            <a:r>
              <a:rPr lang="ja-JP" altLang="en-US" sz="1400" dirty="0"/>
              <a:t>（ｃ）人との相互作用によるコミュニケーション能力の獲得</a:t>
            </a:r>
          </a:p>
          <a:p>
            <a:r>
              <a:rPr lang="ja-JP" altLang="en-US" sz="1400" dirty="0"/>
              <a:t>（ｄ）指差し、身振り、サイン等の活用</a:t>
            </a:r>
          </a:p>
          <a:p>
            <a:r>
              <a:rPr lang="ja-JP" altLang="en-US" sz="1400" dirty="0"/>
              <a:t>（ｅ）読み書き能力の向上のための支援</a:t>
            </a:r>
          </a:p>
          <a:p>
            <a:r>
              <a:rPr lang="ja-JP" altLang="en-US" sz="1400" dirty="0"/>
              <a:t>（ｆ）コミュニケーション機器の活用</a:t>
            </a:r>
          </a:p>
          <a:p>
            <a:r>
              <a:rPr lang="ja-JP" altLang="en-US" sz="1400" dirty="0"/>
              <a:t>（ｇ）手話、点字、音声、文字等のコミュニケーション手段の活用</a:t>
            </a:r>
          </a:p>
        </p:txBody>
      </p:sp>
      <p:pic>
        <p:nvPicPr>
          <p:cNvPr id="11" name="図 10" descr="女の子やったー.gif">
            <a:extLst>
              <a:ext uri="{FF2B5EF4-FFF2-40B4-BE49-F238E27FC236}">
                <a16:creationId xmlns:a16="http://schemas.microsoft.com/office/drawing/2014/main" id="{6741056B-F6F4-F64C-A5D8-94C85F33CD11}"/>
              </a:ext>
            </a:extLst>
          </p:cNvPr>
          <p:cNvPicPr>
            <a:picLocks noChangeAspect="1"/>
          </p:cNvPicPr>
          <p:nvPr/>
        </p:nvPicPr>
        <p:blipFill>
          <a:blip r:embed="rId2" cstate="print"/>
          <a:stretch>
            <a:fillRect/>
          </a:stretch>
        </p:blipFill>
        <p:spPr>
          <a:xfrm>
            <a:off x="4428793" y="2952596"/>
            <a:ext cx="1810407" cy="1528789"/>
          </a:xfrm>
          <a:prstGeom prst="rect">
            <a:avLst/>
          </a:prstGeom>
        </p:spPr>
      </p:pic>
      <p:sp>
        <p:nvSpPr>
          <p:cNvPr id="4" name="テキスト ボックス 3">
            <a:extLst>
              <a:ext uri="{FF2B5EF4-FFF2-40B4-BE49-F238E27FC236}">
                <a16:creationId xmlns:a16="http://schemas.microsoft.com/office/drawing/2014/main" id="{347DC2CF-F3F0-B247-AA7D-CD067885F817}"/>
              </a:ext>
            </a:extLst>
          </p:cNvPr>
          <p:cNvSpPr txBox="1"/>
          <p:nvPr/>
        </p:nvSpPr>
        <p:spPr>
          <a:xfrm>
            <a:off x="6397243" y="5634176"/>
            <a:ext cx="3470822" cy="307777"/>
          </a:xfrm>
          <a:prstGeom prst="rect">
            <a:avLst/>
          </a:prstGeom>
          <a:noFill/>
        </p:spPr>
        <p:txBody>
          <a:bodyPr wrap="none" rtlCol="0">
            <a:spAutoFit/>
          </a:bodyPr>
          <a:lstStyle/>
          <a:p>
            <a:r>
              <a:rPr kumimoji="1" lang="en-US" altLang="ja-JP" sz="1400" dirty="0"/>
              <a:t>【</a:t>
            </a:r>
            <a:r>
              <a:rPr kumimoji="1" lang="ja-JP" altLang="en-US" sz="1400"/>
              <a:t>出典：「児童発達支援ガイドライン」を図示</a:t>
            </a:r>
            <a:r>
              <a:rPr kumimoji="1" lang="en-US" altLang="ja-JP" sz="1400" dirty="0"/>
              <a:t>】</a:t>
            </a:r>
            <a:endParaRPr kumimoji="1" lang="ja-JP" altLang="en-US" sz="1400"/>
          </a:p>
        </p:txBody>
      </p:sp>
      <p:sp>
        <p:nvSpPr>
          <p:cNvPr id="12" name="スライド番号プレースホルダー 9">
            <a:extLst>
              <a:ext uri="{FF2B5EF4-FFF2-40B4-BE49-F238E27FC236}">
                <a16:creationId xmlns:a16="http://schemas.microsoft.com/office/drawing/2014/main" id="{3D17DAA6-DC53-A19A-71B3-8E82B62F487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94</a:t>
            </a:fld>
            <a:endParaRPr lang="en-US" altLang="ja-JP" sz="2000" dirty="0">
              <a:solidFill>
                <a:srgbClr val="000000"/>
              </a:solidFill>
            </a:endParaRPr>
          </a:p>
        </p:txBody>
      </p:sp>
    </p:spTree>
    <p:extLst>
      <p:ext uri="{BB962C8B-B14F-4D97-AF65-F5344CB8AC3E}">
        <p14:creationId xmlns:p14="http://schemas.microsoft.com/office/powerpoint/2010/main" val="8209763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E11DAF0-9694-044F-8607-BCE1FD51FC55}"/>
              </a:ext>
            </a:extLst>
          </p:cNvPr>
          <p:cNvPicPr>
            <a:picLocks noChangeAspect="1"/>
          </p:cNvPicPr>
          <p:nvPr/>
        </p:nvPicPr>
        <p:blipFill rotWithShape="1">
          <a:blip r:embed="rId3">
            <a:extLst>
              <a:ext uri="{28A0092B-C50C-407E-A947-70E740481C1C}">
                <a14:useLocalDpi xmlns:a14="http://schemas.microsoft.com/office/drawing/2010/main" val="0"/>
              </a:ext>
            </a:extLst>
          </a:blip>
          <a:srcRect l="7181" t="4140" r="7304" b="4591"/>
          <a:stretch/>
        </p:blipFill>
        <p:spPr>
          <a:xfrm>
            <a:off x="0" y="-1"/>
            <a:ext cx="9907549" cy="6669361"/>
          </a:xfrm>
          <a:prstGeom prst="rect">
            <a:avLst/>
          </a:prstGeom>
        </p:spPr>
      </p:pic>
      <p:sp>
        <p:nvSpPr>
          <p:cNvPr id="5" name="テキスト ボックス 4">
            <a:extLst>
              <a:ext uri="{FF2B5EF4-FFF2-40B4-BE49-F238E27FC236}">
                <a16:creationId xmlns:a16="http://schemas.microsoft.com/office/drawing/2014/main" id="{7B9F3607-1E67-7E42-B46C-7D6C310EA955}"/>
              </a:ext>
            </a:extLst>
          </p:cNvPr>
          <p:cNvSpPr txBox="1"/>
          <p:nvPr/>
        </p:nvSpPr>
        <p:spPr>
          <a:xfrm>
            <a:off x="4386599" y="6591119"/>
            <a:ext cx="5072222" cy="276999"/>
          </a:xfrm>
          <a:prstGeom prst="rect">
            <a:avLst/>
          </a:prstGeom>
          <a:noFill/>
        </p:spPr>
        <p:txBody>
          <a:bodyPr wrap="none" rtlCol="0">
            <a:spAutoFit/>
          </a:bodyPr>
          <a:lstStyle/>
          <a:p>
            <a:r>
              <a:rPr kumimoji="1" lang="en-US" altLang="ja-JP" dirty="0"/>
              <a:t>【</a:t>
            </a:r>
            <a:r>
              <a:rPr kumimoji="1" lang="ja-JP" altLang="en-US"/>
              <a:t>出典：厚生労働省「第</a:t>
            </a:r>
            <a:r>
              <a:rPr kumimoji="1" lang="en-US" altLang="ja-JP" dirty="0"/>
              <a:t>4</a:t>
            </a:r>
            <a:r>
              <a:rPr kumimoji="1" lang="ja-JP" altLang="en-US"/>
              <a:t>回児童発達支援に関するガイドライン策定委員会」</a:t>
            </a:r>
            <a:r>
              <a:rPr kumimoji="1" lang="en-US" altLang="ja-JP" dirty="0"/>
              <a:t>】</a:t>
            </a:r>
            <a:endParaRPr kumimoji="1" lang="ja-JP" altLang="en-US"/>
          </a:p>
        </p:txBody>
      </p:sp>
      <p:sp>
        <p:nvSpPr>
          <p:cNvPr id="2" name="角丸四角形 1">
            <a:extLst>
              <a:ext uri="{FF2B5EF4-FFF2-40B4-BE49-F238E27FC236}">
                <a16:creationId xmlns:a16="http://schemas.microsoft.com/office/drawing/2014/main" id="{AD8C2443-D949-21F4-A9D4-3973E270ACA5}"/>
              </a:ext>
            </a:extLst>
          </p:cNvPr>
          <p:cNvSpPr/>
          <p:nvPr/>
        </p:nvSpPr>
        <p:spPr>
          <a:xfrm>
            <a:off x="293501" y="2469930"/>
            <a:ext cx="504056" cy="31994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a:extLst>
              <a:ext uri="{FF2B5EF4-FFF2-40B4-BE49-F238E27FC236}">
                <a16:creationId xmlns:a16="http://schemas.microsoft.com/office/drawing/2014/main" id="{7DA51F28-42D6-4129-7AD3-13DC1A61685E}"/>
              </a:ext>
            </a:extLst>
          </p:cNvPr>
          <p:cNvSpPr/>
          <p:nvPr/>
        </p:nvSpPr>
        <p:spPr>
          <a:xfrm>
            <a:off x="214673" y="3718343"/>
            <a:ext cx="678705" cy="31994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a:extLst>
              <a:ext uri="{FF2B5EF4-FFF2-40B4-BE49-F238E27FC236}">
                <a16:creationId xmlns:a16="http://schemas.microsoft.com/office/drawing/2014/main" id="{269EFB8B-AB1D-A28F-3739-BA4417DAEBB0}"/>
              </a:ext>
            </a:extLst>
          </p:cNvPr>
          <p:cNvSpPr/>
          <p:nvPr/>
        </p:nvSpPr>
        <p:spPr>
          <a:xfrm>
            <a:off x="204163" y="3158357"/>
            <a:ext cx="689216" cy="31994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33C04A28-7728-FFD0-CF74-E1F483C3B19A}"/>
              </a:ext>
            </a:extLst>
          </p:cNvPr>
          <p:cNvCxnSpPr/>
          <p:nvPr/>
        </p:nvCxnSpPr>
        <p:spPr>
          <a:xfrm>
            <a:off x="5734578" y="436195"/>
            <a:ext cx="23762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9">
            <a:extLst>
              <a:ext uri="{FF2B5EF4-FFF2-40B4-BE49-F238E27FC236}">
                <a16:creationId xmlns:a16="http://schemas.microsoft.com/office/drawing/2014/main" id="{AFD1E908-FA0B-7F74-C3AA-F064202DBDBD}"/>
              </a:ext>
            </a:extLst>
          </p:cNvPr>
          <p:cNvSpPr>
            <a:spLocks noGrp="1"/>
          </p:cNvSpPr>
          <p:nvPr>
            <p:ph type="sldNum" sz="quarter" idx="12"/>
          </p:nvPr>
        </p:nvSpPr>
        <p:spPr>
          <a:xfrm>
            <a:off x="7618246" y="6477699"/>
            <a:ext cx="2311400" cy="380301"/>
          </a:xfrm>
        </p:spPr>
        <p:txBody>
          <a:bodyPr/>
          <a:lstStyle/>
          <a:p>
            <a:pPr>
              <a:defRPr/>
            </a:pPr>
            <a:fld id="{6EF23906-C28C-47DE-8E4F-A94606051E12}" type="slidenum">
              <a:rPr lang="en-US" altLang="ja-JP" sz="2000" smtClean="0">
                <a:solidFill>
                  <a:srgbClr val="000000"/>
                </a:solidFill>
              </a:rPr>
              <a:pPr>
                <a:defRPr/>
              </a:pPr>
              <a:t>95</a:t>
            </a:fld>
            <a:endParaRPr lang="en-US" altLang="ja-JP" sz="2000" dirty="0">
              <a:solidFill>
                <a:srgbClr val="000000"/>
              </a:solidFill>
            </a:endParaRPr>
          </a:p>
        </p:txBody>
      </p:sp>
    </p:spTree>
    <p:extLst>
      <p:ext uri="{BB962C8B-B14F-4D97-AF65-F5344CB8AC3E}">
        <p14:creationId xmlns:p14="http://schemas.microsoft.com/office/powerpoint/2010/main" val="20732514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defTabSz="914400" fontAlgn="base">
              <a:spcBef>
                <a:spcPct val="0"/>
              </a:spcBef>
              <a:spcAft>
                <a:spcPct val="0"/>
              </a:spcAft>
            </a:pPr>
            <a:endParaRPr lang="ja-JP" altLang="en-US" sz="2000" dirty="0">
              <a:solidFill>
                <a:srgbClr val="000000"/>
              </a:solidFill>
              <a:latin typeface="Arial" charset="0"/>
            </a:endParaRPr>
          </a:p>
        </p:txBody>
      </p:sp>
      <p:sp>
        <p:nvSpPr>
          <p:cNvPr id="3" name="Rectangle 1"/>
          <p:cNvSpPr>
            <a:spLocks noChangeArrowheads="1"/>
          </p:cNvSpPr>
          <p:nvPr/>
        </p:nvSpPr>
        <p:spPr bwMode="auto">
          <a:xfrm>
            <a:off x="64231" y="224852"/>
            <a:ext cx="9777536" cy="6444508"/>
          </a:xfrm>
          <a:prstGeom prst="rect">
            <a:avLst/>
          </a:prstGeom>
          <a:noFill/>
          <a:ln w="9525">
            <a:noFill/>
            <a:miter lim="800000"/>
            <a:headEnd/>
            <a:tailEnd/>
          </a:ln>
        </p:spPr>
        <p:txBody>
          <a:bodyPr wrap="square" anchor="t" anchorCtr="0">
            <a:noAutofit/>
          </a:bodyPr>
          <a:lstStyle/>
          <a:p>
            <a:pPr defTabSz="914400" fontAlgn="base">
              <a:spcBef>
                <a:spcPts val="3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〇児童発達支援計画と障害児支援利用計画との整合性</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・合理的配慮の根拠となるもの</a:t>
            </a:r>
            <a:endParaRPr lang="en-US" altLang="ja-JP" sz="2400" dirty="0">
              <a:solidFill>
                <a:srgbClr val="000000"/>
              </a:solidFill>
              <a:latin typeface="ＭＳ Ｐゴシック" panose="020B0600070205080204"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・相談支援によるモニタリング時に効果等を確認し、個別支援計画を見直す</a:t>
            </a:r>
            <a:endParaRPr lang="en-US" altLang="ja-JP" sz="2800" dirty="0">
              <a:solidFill>
                <a:srgbClr val="000000"/>
              </a:solidFill>
              <a:latin typeface="Arial" charset="0"/>
            </a:endParaRPr>
          </a:p>
          <a:p>
            <a:pPr marL="623888" indent="-623888"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〇タイムテーブルや活動プログラムの重要性の明記</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・「タイムテーブル」は、生活リズムを大切にし、</a:t>
            </a:r>
            <a:r>
              <a:rPr lang="en-US" altLang="ja-JP" sz="2400" dirty="0">
                <a:solidFill>
                  <a:srgbClr val="000000"/>
                </a:solidFill>
                <a:latin typeface="ＭＳ Ｐゴシック" panose="020B0600070205080204" pitchFamily="50" charset="-128"/>
                <a:cs typeface="HG丸ｺﾞｼｯｸM-PRO" pitchFamily="50" charset="-128"/>
              </a:rPr>
              <a:t>ADL</a:t>
            </a:r>
            <a:r>
              <a:rPr lang="ja-JP" altLang="en-US" sz="2400" dirty="0">
                <a:solidFill>
                  <a:srgbClr val="000000"/>
                </a:solidFill>
                <a:latin typeface="ＭＳ Ｐゴシック" panose="020B0600070205080204" pitchFamily="50" charset="-128"/>
                <a:cs typeface="HG丸ｺﾞｼｯｸM-PRO" pitchFamily="50" charset="-128"/>
              </a:rPr>
              <a:t>の確立や見通しを持って自発的に活動できるよう組まれるもの</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・「活動プログラム」は、個別支援計画に書かれた目標を達成するため支援内容をさらにブレイクダウンしたもので、より具体的に書かれ、個々に創意工夫されたもの</a:t>
            </a:r>
            <a:endParaRPr lang="en-US" altLang="ja-JP" sz="2400" dirty="0">
              <a:solidFill>
                <a:srgbClr val="000000"/>
              </a:solidFill>
              <a:latin typeface="ＭＳ Ｐゴシック" panose="020B0600070205080204"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　日案、週案、月案、一つのテーマで一定の期間をもって展開される活動のプログラムで、遊びや活動の環境構成（人的、物理的）、全体のねらいと個々人の配慮事項が盛り込まれる。</a:t>
            </a:r>
            <a:endParaRPr lang="en-US" altLang="ja-JP" sz="2400" dirty="0">
              <a:solidFill>
                <a:srgbClr val="000000"/>
              </a:solidFill>
              <a:latin typeface="ＭＳ Ｐゴシック" panose="020B0600070205080204"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　例えば、どのような遊びを行うのか、その遊びは何をねらいにしているのか、どこに何を配置するのか、スタッフの配置やかかわり方（指示の方法等）、個々の活躍できる場面や配慮事項、流れが書かれる</a:t>
            </a:r>
            <a:endParaRPr lang="en-US" altLang="ja-JP" sz="2400" dirty="0">
              <a:solidFill>
                <a:srgbClr val="000000"/>
              </a:solidFill>
              <a:latin typeface="Arial" charset="0"/>
            </a:endParaRPr>
          </a:p>
        </p:txBody>
      </p:sp>
      <p:sp>
        <p:nvSpPr>
          <p:cNvPr id="2" name="スライド番号プレースホルダー 1"/>
          <p:cNvSpPr>
            <a:spLocks noGrp="1"/>
          </p:cNvSpPr>
          <p:nvPr>
            <p:ph type="sldNum" sz="quarter" idx="12"/>
          </p:nvPr>
        </p:nvSpPr>
        <p:spPr/>
        <p:txBody>
          <a:bodyPr/>
          <a:lstStyle/>
          <a:p>
            <a:pPr>
              <a:defRPr/>
            </a:pPr>
            <a:fld id="{73E44226-3A56-4DE8-9BB1-36395FE9667F}" type="slidenum">
              <a:rPr lang="en-US" altLang="ja-JP" smtClean="0"/>
              <a:pPr>
                <a:defRPr/>
              </a:pPr>
              <a:t>96</a:t>
            </a:fld>
            <a:endParaRPr lang="en-US" altLang="ja-JP" dirty="0"/>
          </a:p>
        </p:txBody>
      </p:sp>
      <p:sp>
        <p:nvSpPr>
          <p:cNvPr id="4" name="スライド番号プレースホルダー 9">
            <a:extLst>
              <a:ext uri="{FF2B5EF4-FFF2-40B4-BE49-F238E27FC236}">
                <a16:creationId xmlns:a16="http://schemas.microsoft.com/office/drawing/2014/main" id="{D54C1EDC-9A92-2220-A9F3-F92E573E8A37}"/>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96</a:t>
            </a:fld>
            <a:endParaRPr lang="en-US" altLang="ja-JP" sz="2000" dirty="0">
              <a:solidFill>
                <a:srgbClr val="000000"/>
              </a:solidFill>
            </a:endParaRPr>
          </a:p>
        </p:txBody>
      </p:sp>
    </p:spTree>
    <p:extLst>
      <p:ext uri="{BB962C8B-B14F-4D97-AF65-F5344CB8AC3E}">
        <p14:creationId xmlns:p14="http://schemas.microsoft.com/office/powerpoint/2010/main" val="14775739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defTabSz="914400" fontAlgn="base">
              <a:spcBef>
                <a:spcPct val="0"/>
              </a:spcBef>
              <a:spcAft>
                <a:spcPct val="0"/>
              </a:spcAft>
            </a:pPr>
            <a:endParaRPr lang="ja-JP" altLang="en-US" sz="2000" dirty="0">
              <a:solidFill>
                <a:srgbClr val="000000"/>
              </a:solidFill>
              <a:latin typeface="Arial" charset="0"/>
            </a:endParaRPr>
          </a:p>
        </p:txBody>
      </p:sp>
      <p:sp>
        <p:nvSpPr>
          <p:cNvPr id="3" name="Rectangle 1"/>
          <p:cNvSpPr>
            <a:spLocks noChangeArrowheads="1"/>
          </p:cNvSpPr>
          <p:nvPr/>
        </p:nvSpPr>
        <p:spPr bwMode="auto">
          <a:xfrm>
            <a:off x="64231" y="116632"/>
            <a:ext cx="9777536" cy="6552728"/>
          </a:xfrm>
          <a:prstGeom prst="rect">
            <a:avLst/>
          </a:prstGeom>
          <a:noFill/>
          <a:ln w="9525">
            <a:noFill/>
            <a:miter lim="800000"/>
            <a:headEnd/>
            <a:tailEnd/>
          </a:ln>
        </p:spPr>
        <p:txBody>
          <a:bodyPr wrap="square" anchor="t" anchorCtr="0">
            <a:noAutofit/>
          </a:bodyPr>
          <a:lstStyle/>
          <a:p>
            <a:pPr defTabSz="914400" fontAlgn="base">
              <a:spcBef>
                <a:spcPts val="3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〇関係機関の連携は、「移行支援」や「地域に開かれた支援」</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・早期に「気づかれ」やすい母子保健や保育所、医療機関等との連携</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・医療的ケア児の場合は、移行元や現在関わっている機関との連携</a:t>
            </a:r>
            <a:endParaRPr lang="en-US" altLang="ja-JP" sz="2400" dirty="0">
              <a:solidFill>
                <a:srgbClr val="000000"/>
              </a:solidFill>
              <a:latin typeface="ＭＳ Ｐゴシック" panose="020B0600070205080204"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・虐待などを発見しやすい立場であり、市町村の虐待窓口（子ども家庭センター等）や児童相談所等との連携</a:t>
            </a:r>
            <a:endParaRPr lang="en-US" altLang="ja-JP" sz="2400" dirty="0">
              <a:solidFill>
                <a:srgbClr val="000000"/>
              </a:solidFill>
              <a:latin typeface="ＭＳ Ｐゴシック" panose="020B0600070205080204"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・保育所や幼稚園等との連携：並行通園、移行支援、交流活動等</a:t>
            </a:r>
            <a:endParaRPr lang="en-US" altLang="ja-JP" sz="2400" dirty="0">
              <a:solidFill>
                <a:srgbClr val="000000"/>
              </a:solidFill>
              <a:latin typeface="ＭＳ Ｐゴシック" panose="020B0600070205080204"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・並行利用の児童発達支援等との連携</a:t>
            </a:r>
            <a:endParaRPr lang="en-US" altLang="ja-JP" sz="2400" dirty="0">
              <a:solidFill>
                <a:srgbClr val="000000"/>
              </a:solidFill>
              <a:latin typeface="ＭＳ Ｐゴシック" panose="020B0600070205080204"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rPr>
              <a:t>・学校や放課後等デイサービスなど移行先への支援情報の引継ぎ</a:t>
            </a:r>
            <a:endParaRPr lang="en-US" altLang="ja-JP" sz="2800" dirty="0">
              <a:solidFill>
                <a:srgbClr val="000000"/>
              </a:solidFill>
              <a:latin typeface="Arial" charset="0"/>
            </a:endParaRPr>
          </a:p>
          <a:p>
            <a:pPr marL="623888" indent="-623888"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〇支援の提供体制の管理</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3038" defTabSz="914400" fontAlgn="base">
              <a:spcBef>
                <a:spcPts val="30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・適切な職員配置＋必要に応じ人員配置基準を上回っての配置考慮</a:t>
            </a:r>
            <a:endParaRPr lang="en-US" altLang="ja-JP" sz="2800" dirty="0">
              <a:solidFill>
                <a:srgbClr val="000000"/>
              </a:solidFill>
              <a:latin typeface="Arial" charset="0"/>
            </a:endParaRPr>
          </a:p>
          <a:p>
            <a:pPr marL="623888" indent="-623888" defTabSz="914400" fontAlgn="base">
              <a:spcBef>
                <a:spcPts val="1200"/>
              </a:spcBef>
              <a:spcAft>
                <a:spcPct val="0"/>
              </a:spcAft>
            </a:pPr>
            <a:r>
              <a:rPr lang="ja-JP" altLang="en-US" sz="2800" dirty="0">
                <a:solidFill>
                  <a:srgbClr val="000000"/>
                </a:solidFill>
                <a:latin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cs typeface="HG丸ｺﾞｼｯｸM-PRO" pitchFamily="50" charset="-128"/>
              </a:rPr>
              <a:t>〇設置者・管理者の責務</a:t>
            </a:r>
            <a:endParaRPr lang="en-US" altLang="ja-JP" sz="2800" u="sng" dirty="0">
              <a:solidFill>
                <a:srgbClr val="000000"/>
              </a:solidFill>
              <a:latin typeface="ＭＳ Ｐゴシック" panose="020B0600070205080204" pitchFamily="50" charset="-128"/>
              <a:cs typeface="HG丸ｺﾞｼｯｸM-PRO" pitchFamily="50" charset="-128"/>
            </a:endParaRPr>
          </a:p>
          <a:p>
            <a:pPr marL="801688" indent="-171450" defTabSz="914400" fontAlgn="base">
              <a:spcBef>
                <a:spcPct val="0"/>
              </a:spcBef>
              <a:spcAft>
                <a:spcPct val="0"/>
              </a:spcAft>
            </a:pPr>
            <a:r>
              <a:rPr lang="ja-JP" altLang="en-US" sz="2400" dirty="0">
                <a:solidFill>
                  <a:srgbClr val="000000"/>
                </a:solidFill>
                <a:latin typeface="ＭＳ Ｐゴシック" panose="020B0600070205080204" pitchFamily="50" charset="-128"/>
                <a:cs typeface="HG丸ｺﾞｼｯｸM-PRO" pitchFamily="50" charset="-128"/>
              </a:rPr>
              <a:t>・法令順守：法令や告示、通知の読み込みと社会的責任</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1450" defTabSz="914400" fontAlgn="base">
              <a:spcBef>
                <a:spcPct val="0"/>
              </a:spcBef>
              <a:spcAft>
                <a:spcPct val="0"/>
              </a:spcAft>
            </a:pPr>
            <a:r>
              <a:rPr lang="ja-JP" altLang="en-US" sz="2400" dirty="0">
                <a:solidFill>
                  <a:srgbClr val="000000"/>
                </a:solidFill>
                <a:latin typeface="ＭＳ Ｐゴシック" panose="020B0600070205080204" pitchFamily="50" charset="-128"/>
              </a:rPr>
              <a:t>・設置者・管理者としての専門性の向上</a:t>
            </a:r>
            <a:endParaRPr lang="en-US" altLang="ja-JP" sz="2400" dirty="0">
              <a:solidFill>
                <a:srgbClr val="000000"/>
              </a:solidFill>
              <a:latin typeface="ＭＳ Ｐゴシック" panose="020B0600070205080204" pitchFamily="50" charset="-128"/>
            </a:endParaRPr>
          </a:p>
          <a:p>
            <a:pPr marL="801688" indent="-171450" defTabSz="914400" fontAlgn="base">
              <a:spcBef>
                <a:spcPct val="0"/>
              </a:spcBef>
              <a:spcAft>
                <a:spcPct val="0"/>
              </a:spcAft>
            </a:pPr>
            <a:r>
              <a:rPr lang="ja-JP" altLang="en-US" sz="2400" dirty="0">
                <a:solidFill>
                  <a:srgbClr val="000000"/>
                </a:solidFill>
                <a:latin typeface="ＭＳ Ｐゴシック" panose="020B0600070205080204" pitchFamily="50" charset="-128"/>
              </a:rPr>
              <a:t>・資質の向上：キャリアパスに応じた研修体制等</a:t>
            </a:r>
            <a:endParaRPr lang="en-US" altLang="ja-JP" sz="2800" dirty="0">
              <a:solidFill>
                <a:srgbClr val="000000"/>
              </a:solidFill>
              <a:latin typeface="Arial" charset="0"/>
            </a:endParaRPr>
          </a:p>
          <a:p>
            <a:pPr marL="801688" indent="-171450" defTabSz="914400" fontAlgn="base">
              <a:spcBef>
                <a:spcPct val="0"/>
              </a:spcBef>
              <a:spcAft>
                <a:spcPct val="0"/>
              </a:spcAft>
            </a:pPr>
            <a:r>
              <a:rPr lang="ja-JP" altLang="en-US" sz="2400" dirty="0">
                <a:solidFill>
                  <a:srgbClr val="000000"/>
                </a:solidFill>
                <a:latin typeface="Arial" charset="0"/>
              </a:rPr>
              <a:t>・安定した組織運営、労働環境の整備</a:t>
            </a:r>
            <a:endParaRPr lang="en-US" altLang="ja-JP" sz="2400" dirty="0">
              <a:solidFill>
                <a:srgbClr val="000000"/>
              </a:solidFill>
              <a:latin typeface="Arial" charset="0"/>
            </a:endParaRPr>
          </a:p>
          <a:p>
            <a:pPr marL="801688" indent="-171450" defTabSz="914400" fontAlgn="base">
              <a:spcBef>
                <a:spcPct val="0"/>
              </a:spcBef>
              <a:spcAft>
                <a:spcPct val="0"/>
              </a:spcAft>
            </a:pPr>
            <a:r>
              <a:rPr lang="ja-JP" altLang="en-US" sz="2400" dirty="0">
                <a:solidFill>
                  <a:srgbClr val="000000"/>
                </a:solidFill>
                <a:latin typeface="Arial" charset="0"/>
              </a:rPr>
              <a:t>・職員</a:t>
            </a:r>
            <a:r>
              <a:rPr lang="en-US" altLang="ja-JP" sz="2400" dirty="0">
                <a:solidFill>
                  <a:srgbClr val="000000"/>
                </a:solidFill>
                <a:latin typeface="Arial" charset="0"/>
              </a:rPr>
              <a:t>1</a:t>
            </a:r>
            <a:r>
              <a:rPr lang="ja-JP" altLang="en-US" sz="2400" dirty="0">
                <a:solidFill>
                  <a:srgbClr val="000000"/>
                </a:solidFill>
                <a:latin typeface="Arial" charset="0"/>
              </a:rPr>
              <a:t>人ひとりの倫理観や人間性の把握、適性に応じた配置</a:t>
            </a:r>
            <a:endParaRPr lang="en-US" altLang="ja-JP" sz="2400" dirty="0">
              <a:solidFill>
                <a:srgbClr val="000000"/>
              </a:solidFill>
              <a:latin typeface="Arial" charset="0"/>
            </a:endParaRPr>
          </a:p>
        </p:txBody>
      </p:sp>
      <p:sp>
        <p:nvSpPr>
          <p:cNvPr id="4" name="スライド番号プレースホルダー 9">
            <a:extLst>
              <a:ext uri="{FF2B5EF4-FFF2-40B4-BE49-F238E27FC236}">
                <a16:creationId xmlns:a16="http://schemas.microsoft.com/office/drawing/2014/main" id="{0F755883-681E-6560-DB67-5D242AE42138}"/>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97</a:t>
            </a:fld>
            <a:endParaRPr lang="en-US" altLang="ja-JP" sz="2000" dirty="0">
              <a:solidFill>
                <a:srgbClr val="000000"/>
              </a:solidFill>
            </a:endParaRPr>
          </a:p>
        </p:txBody>
      </p:sp>
    </p:spTree>
    <p:extLst>
      <p:ext uri="{BB962C8B-B14F-4D97-AF65-F5344CB8AC3E}">
        <p14:creationId xmlns:p14="http://schemas.microsoft.com/office/powerpoint/2010/main" val="11736836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98F4D41-9693-0306-F7F3-EB6D1AD5F7B4}"/>
              </a:ext>
            </a:extLst>
          </p:cNvPr>
          <p:cNvPicPr>
            <a:picLocks noChangeAspect="1"/>
          </p:cNvPicPr>
          <p:nvPr/>
        </p:nvPicPr>
        <p:blipFill rotWithShape="1">
          <a:blip r:embed="rId2">
            <a:extLst>
              <a:ext uri="{28A0092B-C50C-407E-A947-70E740481C1C}">
                <a14:useLocalDpi xmlns:a14="http://schemas.microsoft.com/office/drawing/2010/main" val="0"/>
              </a:ext>
            </a:extLst>
          </a:blip>
          <a:srcRect l="1297" t="1701" r="2024" b="1701"/>
          <a:stretch/>
        </p:blipFill>
        <p:spPr>
          <a:xfrm>
            <a:off x="-40145" y="-22040"/>
            <a:ext cx="9946145" cy="6880040"/>
          </a:xfrm>
          <a:prstGeom prst="rect">
            <a:avLst/>
          </a:prstGeom>
        </p:spPr>
      </p:pic>
      <p:sp>
        <p:nvSpPr>
          <p:cNvPr id="2" name="スライド番号プレースホルダー 9">
            <a:extLst>
              <a:ext uri="{FF2B5EF4-FFF2-40B4-BE49-F238E27FC236}">
                <a16:creationId xmlns:a16="http://schemas.microsoft.com/office/drawing/2014/main" id="{A6932767-4B38-1179-12C0-46AB4A65562E}"/>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98</a:t>
            </a:fld>
            <a:endParaRPr lang="en-US" altLang="ja-JP" sz="2000" dirty="0">
              <a:solidFill>
                <a:srgbClr val="000000"/>
              </a:solidFill>
            </a:endParaRPr>
          </a:p>
        </p:txBody>
      </p:sp>
      <p:sp>
        <p:nvSpPr>
          <p:cNvPr id="3" name="Rectangle 3">
            <a:extLst>
              <a:ext uri="{FF2B5EF4-FFF2-40B4-BE49-F238E27FC236}">
                <a16:creationId xmlns:a16="http://schemas.microsoft.com/office/drawing/2014/main" id="{21C496B0-A239-8C1A-8FE0-00F2AAD5416A}"/>
              </a:ext>
            </a:extLst>
          </p:cNvPr>
          <p:cNvSpPr txBox="1">
            <a:spLocks noChangeArrowheads="1"/>
          </p:cNvSpPr>
          <p:nvPr/>
        </p:nvSpPr>
        <p:spPr bwMode="auto">
          <a:xfrm>
            <a:off x="334451" y="4670"/>
            <a:ext cx="9237097" cy="692696"/>
          </a:xfrm>
          <a:prstGeom prst="rect">
            <a:avLst/>
          </a:prstGeom>
          <a:solidFill>
            <a:schemeClr val="bg1"/>
          </a:solidFill>
          <a:ln w="9525">
            <a:noFill/>
            <a:miter lim="800000"/>
            <a:headEnd/>
            <a:tailEnd/>
          </a:ln>
        </p:spPr>
        <p:txBody>
          <a:bodyPr lIns="91399" tIns="45701" rIns="91399" bIns="45701"/>
          <a:lstStyle/>
          <a:p>
            <a:pPr algn="ctr">
              <a:spcBef>
                <a:spcPct val="20000"/>
              </a:spcBef>
            </a:pPr>
            <a:r>
              <a:rPr lang="ja-JP" altLang="en-US" sz="3600" u="sng">
                <a:solidFill>
                  <a:srgbClr val="000000"/>
                </a:solidFill>
              </a:rPr>
              <a:t>（２）放課後等デイサービスガイドラインの概要</a:t>
            </a:r>
            <a:endParaRPr lang="en-US" altLang="ja-JP" sz="3600" u="sng" dirty="0">
              <a:solidFill>
                <a:srgbClr val="000000"/>
              </a:solidFill>
            </a:endParaRPr>
          </a:p>
        </p:txBody>
      </p:sp>
    </p:spTree>
    <p:extLst>
      <p:ext uri="{BB962C8B-B14F-4D97-AF65-F5344CB8AC3E}">
        <p14:creationId xmlns:p14="http://schemas.microsoft.com/office/powerpoint/2010/main" val="2564674681"/>
      </p:ext>
    </p:extLst>
  </p:cSld>
  <p:clrMapOvr>
    <a:masterClrMapping/>
  </p:clrMapOvr>
</p:sld>
</file>

<file path=ppt/theme/theme1.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857CEC31F7DB64479A3041EA090BB410" ma:contentTypeVersion="2" ma:contentTypeDescription="" ma:contentTypeScope="" ma:versionID="e5df340b6b9784a1872fa909cb10d66c">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4B56BDC-0251-41B3-978B-6C983227F527}">
  <ds:schemaRefs>
    <ds:schemaRef ds:uri="http://schemas.openxmlformats.org/package/2006/metadata/core-properties"/>
    <ds:schemaRef ds:uri="http://schemas.microsoft.com/office/2006/documentManagement/types"/>
    <ds:schemaRef ds:uri="http://purl.org/dc/dcmitype/"/>
    <ds:schemaRef ds:uri="http://purl.org/dc/terms/"/>
    <ds:schemaRef ds:uri="http://schemas.microsoft.com/office/2006/metadata/properties"/>
    <ds:schemaRef ds:uri="http://purl.org/dc/elements/1.1/"/>
    <ds:schemaRef ds:uri="8B97BE19-CDDD-400E-817A-CFDD13F7EC12"/>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E088C318-B4BA-43C0-89FF-5D45285AA726}">
  <ds:schemaRefs>
    <ds:schemaRef ds:uri="http://schemas.microsoft.com/sharepoint/v3/contenttype/forms"/>
  </ds:schemaRefs>
</ds:datastoreItem>
</file>

<file path=customXml/itemProps3.xml><?xml version="1.0" encoding="utf-8"?>
<ds:datastoreItem xmlns:ds="http://schemas.openxmlformats.org/officeDocument/2006/customXml" ds:itemID="{90D29776-1624-4F8C-B78F-59922FABF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45747</TotalTime>
  <Words>20343</Words>
  <Application>Microsoft Macintosh PowerPoint</Application>
  <PresentationFormat>A4 210 x 297 mm</PresentationFormat>
  <Paragraphs>1331</Paragraphs>
  <Slides>105</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105</vt:i4>
      </vt:variant>
    </vt:vector>
  </HeadingPairs>
  <TitlesOfParts>
    <vt:vector size="113" baseType="lpstr">
      <vt:lpstr>ＭＳ Ｐゴシック</vt:lpstr>
      <vt:lpstr>ＭＳ Ｐゴシック</vt:lpstr>
      <vt:lpstr>MS PMincho</vt:lpstr>
      <vt:lpstr>Arial</vt:lpstr>
      <vt:lpstr>Calibri</vt:lpstr>
      <vt:lpstr>Times New Roman</vt:lpstr>
      <vt:lpstr>7_標準デザイン</vt:lpstr>
      <vt:lpstr>Office テーマ</vt:lpstr>
      <vt:lpstr>児童期における 支援提供の基本姿勢 </vt:lpstr>
      <vt:lpstr>本講義の位置づけ</vt:lpstr>
      <vt:lpstr>達成目標</vt:lpstr>
      <vt:lpstr>講義内容の項目と解説</vt:lpstr>
      <vt:lpstr>PowerPoint プレゼンテーション</vt:lpstr>
      <vt:lpstr>PowerPoint プレゼンテーション</vt:lpstr>
      <vt:lpstr>都道府県研修で本講義を実施する 際に検討して欲しいこと</vt:lpstr>
      <vt:lpstr>PowerPoint プレゼンテーション</vt:lpstr>
      <vt:lpstr>ポイント</vt:lpstr>
      <vt:lpstr>法令遵守（コンプライアンス）の重要性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ポイント</vt:lpstr>
      <vt:lpstr>PowerPoint プレゼンテーション</vt:lpstr>
      <vt:lpstr>① 障害児支援の見直しに関する検討会報告書</vt:lpstr>
      <vt:lpstr>① 障害児支援の見直しに関する検討会報告書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ポイント</vt:lpstr>
      <vt:lpstr>PowerPoint プレゼンテーション</vt:lpstr>
      <vt:lpstr>障害のある子どもの権利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児童発達支援管理責任者の役割</vt:lpstr>
      <vt:lpstr>① 支援のプロセス管理とは</vt:lpstr>
      <vt:lpstr>② 支援のクオリティ管理とは</vt:lpstr>
      <vt:lpstr>③ 支援のリスク管理とは</vt:lpstr>
      <vt:lpstr>④ 本人・家族への相談・援助とは</vt:lpstr>
      <vt:lpstr>⑤ 地域との連携支援とは</vt:lpstr>
      <vt:lpstr>縦と横の連携</vt:lpstr>
      <vt:lpstr>PowerPoint プレゼンテーション</vt:lpstr>
      <vt:lpstr>PowerPoint プレゼンテーション</vt:lpstr>
      <vt:lpstr>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緊急に措置すべき事項</dc:title>
  <dc:creator>厚生労働省ネットワークシステム</dc:creator>
  <cp:lastModifiedBy>jp1165</cp:lastModifiedBy>
  <cp:revision>1927</cp:revision>
  <cp:lastPrinted>2022-08-01T11:02:11Z</cp:lastPrinted>
  <dcterms:created xsi:type="dcterms:W3CDTF">2007-11-14T00:37:22Z</dcterms:created>
  <dcterms:modified xsi:type="dcterms:W3CDTF">2023-09-23T17:01:20Z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ibunrui">
    <vt:lpwstr/>
  </property>
  <property fmtid="{D5CDD505-2E9C-101B-9397-08002B2CF9AE}" pid="3" name="Syoubunrui">
    <vt:lpwstr/>
  </property>
  <property fmtid="{D5CDD505-2E9C-101B-9397-08002B2CF9AE}" pid="4" name="Sakuseibi">
    <vt:lpwstr/>
  </property>
  <property fmtid="{D5CDD505-2E9C-101B-9397-08002B2CF9AE}" pid="5" name="Hozonkikanmeisyou">
    <vt:lpwstr/>
  </property>
  <property fmtid="{D5CDD505-2E9C-101B-9397-08002B2CF9AE}" pid="6" name="Hozonkikanmanryoubi">
    <vt:lpwstr/>
  </property>
  <property fmtid="{D5CDD505-2E9C-101B-9397-08002B2CF9AE}" pid="7" name="Yobi01">
    <vt:lpwstr/>
  </property>
  <property fmtid="{D5CDD505-2E9C-101B-9397-08002B2CF9AE}" pid="8" name="Gyouseibunnsyo">
    <vt:lpwstr/>
  </property>
  <property fmtid="{D5CDD505-2E9C-101B-9397-08002B2CF9AE}" pid="9" name="ChuubunruiID">
    <vt:lpwstr/>
  </property>
  <property fmtid="{D5CDD505-2E9C-101B-9397-08002B2CF9AE}" pid="10" name="Yobi03">
    <vt:lpwstr/>
  </property>
  <property fmtid="{D5CDD505-2E9C-101B-9397-08002B2CF9AE}" pid="11" name="Chuubunrui">
    <vt:lpwstr/>
  </property>
  <property fmtid="{D5CDD505-2E9C-101B-9397-08002B2CF9AE}" pid="12" name="Sakuseika">
    <vt:lpwstr/>
  </property>
  <property fmtid="{D5CDD505-2E9C-101B-9397-08002B2CF9AE}" pid="13" name="SyoubunruiID">
    <vt:lpwstr/>
  </property>
  <property fmtid="{D5CDD505-2E9C-101B-9397-08002B2CF9AE}" pid="14" name="Renkei">
    <vt:lpwstr/>
  </property>
  <property fmtid="{D5CDD505-2E9C-101B-9397-08002B2CF9AE}" pid="15" name="Flag01">
    <vt:lpwstr/>
  </property>
  <property fmtid="{D5CDD505-2E9C-101B-9397-08002B2CF9AE}" pid="16" name="Kakuteisyori">
    <vt:lpwstr/>
  </property>
  <property fmtid="{D5CDD505-2E9C-101B-9397-08002B2CF9AE}" pid="17" name="DaibunruiID">
    <vt:lpwstr/>
  </property>
  <property fmtid="{D5CDD505-2E9C-101B-9397-08002B2CF9AE}" pid="18" name="GyouseibunsyoID">
    <vt:lpwstr/>
  </property>
  <property fmtid="{D5CDD505-2E9C-101B-9397-08002B2CF9AE}" pid="19" name="Yobi02">
    <vt:lpwstr/>
  </property>
</Properties>
</file>